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96" r:id="rId3"/>
    <p:sldId id="292" r:id="rId4"/>
    <p:sldId id="297" r:id="rId5"/>
  </p:sldIdLst>
  <p:sldSz cx="9144000" cy="6858000" type="screen4x3"/>
  <p:notesSz cx="7102475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CB299"/>
    <a:srgbClr val="00765D"/>
    <a:srgbClr val="B2B2B2"/>
    <a:srgbClr val="969696"/>
    <a:srgbClr val="3C3C3C"/>
    <a:srgbClr val="DFAF31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60"/>
  </p:normalViewPr>
  <p:slideViewPr>
    <p:cSldViewPr snapToObjects="1">
      <p:cViewPr varScale="1">
        <p:scale>
          <a:sx n="62" d="100"/>
          <a:sy n="62" d="100"/>
        </p:scale>
        <p:origin x="-130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DF8B2AF1-313E-4000-B78D-4893E7C662F1}" type="datetimeFigureOut">
              <a:rPr lang="cs-CZ" smtClean="0"/>
              <a:pPr/>
              <a:t>5. 11. 2019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7739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093" y="9721106"/>
            <a:ext cx="3077739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3F110C91-B027-405E-BDE1-80A6601DB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197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3" y="0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3" y="9721106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2AEB9C-707C-41CF-B03F-A05A3C1C14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5577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se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641475"/>
            <a:ext cx="5895975" cy="2349500"/>
          </a:xfrm>
        </p:spPr>
        <p:txBody>
          <a:bodyPr/>
          <a:lstStyle>
            <a:lvl1pPr>
              <a:defRPr sz="1800">
                <a:solidFill>
                  <a:srgbClr val="DFAF31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1328738" cy="1495425"/>
          </a:xfrm>
        </p:spPr>
        <p:txBody>
          <a:bodyPr/>
          <a:lstStyle>
            <a:lvl1pPr marL="0" indent="0" algn="r">
              <a:buFont typeface="Arial" charset="0"/>
              <a:buNone/>
              <a:defRPr sz="16500" baseline="22000">
                <a:solidFill>
                  <a:srgbClr val="969696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323632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6563" y="457200"/>
            <a:ext cx="2178050" cy="56689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457200"/>
            <a:ext cx="6383338" cy="56689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96454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44739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309157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799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42814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173229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266108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181297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11703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207812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www.hgf.vsb.cz</a:t>
            </a:r>
          </a:p>
        </p:txBody>
      </p:sp>
    </p:spTree>
    <p:extLst>
      <p:ext uri="{BB962C8B-B14F-4D97-AF65-F5344CB8AC3E}">
        <p14:creationId xmlns:p14="http://schemas.microsoft.com/office/powerpoint/2010/main" xmlns="" val="404518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orn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677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6138" y="457200"/>
            <a:ext cx="8118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713788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9013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969696"/>
                </a:solidFill>
                <a:latin typeface="Arial Narrow" pitchFamily="34" charset="0"/>
              </a:defRPr>
            </a:lvl1pPr>
          </a:lstStyle>
          <a:p>
            <a:r>
              <a:rPr lang="cs-CZ"/>
              <a:t>www.hgf.vsb.cz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765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200">
          <a:solidFill>
            <a:srgbClr val="5F5F5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FAF31"/>
        </a:buClr>
        <a:buSzPct val="80000"/>
        <a:buFont typeface="Arial" charset="0"/>
        <a:buChar char="■"/>
        <a:defRPr sz="2000">
          <a:solidFill>
            <a:srgbClr val="5F5F5F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www.hgf.vsb.cz</a:t>
            </a:r>
          </a:p>
        </p:txBody>
      </p:sp>
      <p:pic>
        <p:nvPicPr>
          <p:cNvPr id="39940" name="Picture 4" descr="ti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3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943" name="Picture 7" descr="erb-hg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7313" y="5207000"/>
            <a:ext cx="10509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554288" y="309563"/>
            <a:ext cx="5699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>
                <a:solidFill>
                  <a:schemeClr val="bg1"/>
                </a:solidFill>
              </a:rPr>
              <a:t>VŠB - Technická univerzita Ostrava</a:t>
            </a:r>
          </a:p>
          <a:p>
            <a:pPr algn="r"/>
            <a:r>
              <a:rPr lang="cs-CZ" sz="2000">
                <a:solidFill>
                  <a:schemeClr val="bg1"/>
                </a:solidFill>
              </a:rPr>
              <a:t>Hornicko-geologická fakulta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8464550" y="433388"/>
            <a:ext cx="95250" cy="495300"/>
          </a:xfrm>
          <a:prstGeom prst="rect">
            <a:avLst/>
          </a:prstGeom>
          <a:solidFill>
            <a:srgbClr val="DFAF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547664" y="1628800"/>
            <a:ext cx="79208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Mapování  544-0113/03 </a:t>
            </a:r>
            <a:r>
              <a:rPr lang="cs-CZ" b="1" dirty="0" smtClean="0"/>
              <a:t> 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Přednášející Ing. Václav Šafář, Ph.D.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Akademický rok 2019/2020 – zimní semestr, </a:t>
            </a:r>
          </a:p>
          <a:p>
            <a:r>
              <a:rPr lang="cs-CZ" sz="2000" b="1" dirty="0" smtClean="0"/>
              <a:t>ročník třetí, semestr 5. bakalářského studia</a:t>
            </a:r>
          </a:p>
          <a:p>
            <a:r>
              <a:rPr lang="cs-CZ" b="1" dirty="0" smtClean="0"/>
              <a:t> 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www.hgf.vsb.cz</a:t>
            </a: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64221" y="476672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cs-CZ" sz="2800" b="1" dirty="0" smtClean="0">
                <a:solidFill>
                  <a:srgbClr val="323232"/>
                </a:solidFill>
              </a:rPr>
              <a:t>Přednáška </a:t>
            </a:r>
            <a:r>
              <a:rPr lang="cs-CZ" sz="2800" b="1" dirty="0" smtClean="0">
                <a:solidFill>
                  <a:srgbClr val="323232"/>
                </a:solidFill>
              </a:rPr>
              <a:t>7</a:t>
            </a:r>
            <a:endParaRPr lang="cs-CZ" sz="2800" b="1" dirty="0">
              <a:solidFill>
                <a:srgbClr val="32323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1196752"/>
            <a:ext cx="77048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800" b="1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Technologie a organizace </a:t>
            </a:r>
            <a:r>
              <a:rPr lang="cs-CZ" sz="2800" b="1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mapování</a:t>
            </a: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cs-CZ" sz="2400" dirty="0" smtClean="0">
              <a:solidFill>
                <a:srgbClr val="222222"/>
              </a:solidFill>
              <a:ea typeface="Times New Roman" pitchFamily="18" charset="0"/>
              <a:cs typeface="Courier New" pitchFamily="49" charset="0"/>
            </a:endParaRP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Prvotní mapování</a:t>
            </a: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M</a:t>
            </a: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apová obnova</a:t>
            </a: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M</a:t>
            </a: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odelová </a:t>
            </a: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a kartografická </a:t>
            </a:r>
            <a:r>
              <a:rPr lang="cs-CZ" sz="2400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generalizace</a:t>
            </a:r>
            <a:endParaRPr lang="cs-CZ" sz="2400" dirty="0" smtClean="0">
              <a:solidFill>
                <a:srgbClr val="222222"/>
              </a:solidFill>
              <a:ea typeface="Times New Roman" pitchFamily="18" charset="0"/>
              <a:cs typeface="Courier New" pitchFamily="49" charset="0"/>
            </a:endParaRP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cs-CZ" sz="2400" dirty="0" smtClean="0">
              <a:solidFill>
                <a:srgbClr val="222222"/>
              </a:solidFill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17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www.hgf.vsb.cz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800" b="1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Prvotní (původní) mapování</a:t>
            </a:r>
            <a:endParaRPr lang="cs-CZ" sz="2800" b="1" dirty="0" smtClean="0">
              <a:solidFill>
                <a:srgbClr val="222222"/>
              </a:solidFill>
              <a:ea typeface="Times New Roman" pitchFamily="18" charset="0"/>
              <a:cs typeface="Courier New" pitchFamily="49" charset="0"/>
            </a:endParaRP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cs-CZ" sz="2000" b="1" dirty="0" smtClean="0"/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b="1" dirty="0" smtClean="0"/>
              <a:t>Technologie a organizace mapování </a:t>
            </a:r>
            <a:r>
              <a:rPr lang="cs-CZ" sz="2000" dirty="0" smtClean="0"/>
              <a:t>řeší</a:t>
            </a:r>
            <a:r>
              <a:rPr lang="cs-CZ" sz="2000" b="1" dirty="0" smtClean="0"/>
              <a:t> </a:t>
            </a:r>
            <a:r>
              <a:rPr lang="cs-CZ" sz="2000" dirty="0" smtClean="0"/>
              <a:t>úkoly: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Studijní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Průzkumné</a:t>
            </a:r>
          </a:p>
          <a:p>
            <a:pPr marL="45720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Projekční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Měřické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K</a:t>
            </a:r>
            <a:r>
              <a:rPr lang="cs-CZ" sz="2000" dirty="0" smtClean="0"/>
              <a:t>ontrolní</a:t>
            </a: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cs-CZ" sz="2000" dirty="0" smtClean="0"/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b="1" dirty="0" smtClean="0"/>
              <a:t>Řešení technologií mapování </a:t>
            </a:r>
            <a:r>
              <a:rPr lang="cs-CZ" sz="2000" dirty="0" smtClean="0"/>
              <a:t>závisí na: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C</a:t>
            </a:r>
            <a:r>
              <a:rPr lang="cs-CZ" sz="2000" dirty="0" smtClean="0"/>
              <a:t>harakteru úkolu vyplývající z účelu mapování, rozsahu předmětu mapování, přesnosti mapování a termínu dodání výsledku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V</a:t>
            </a:r>
            <a:r>
              <a:rPr lang="cs-CZ" sz="2000" dirty="0" smtClean="0"/>
              <a:t>ariantách možných mapovacích metod vzhledem ke kapacitám, lidským, technickým, výpočetním, finančním a časovým.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P</a:t>
            </a:r>
            <a:r>
              <a:rPr lang="cs-CZ" sz="2000" dirty="0" smtClean="0"/>
              <a:t>ostupech, četnosti a náročnosti mezioperačních a finálních kontrol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R</a:t>
            </a:r>
            <a:r>
              <a:rPr lang="cs-CZ" sz="2000" dirty="0" smtClean="0"/>
              <a:t>ozsahu a spolehlivosti potřebných kooperací</a:t>
            </a:r>
          </a:p>
          <a:p>
            <a:pPr marL="457200" lvl="0" indent="-457200">
              <a:buFont typeface="+mj-lt"/>
              <a:buAutoNum type="arabicPeriod"/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dirty="0" smtClean="0"/>
              <a:t>Délce výrobního cyklu mapy a spolehlivosti prvotních odhadů časových lhůt</a:t>
            </a:r>
            <a:endParaRPr lang="cs-CZ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17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www.hgf.vsb.cz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800" b="1" dirty="0" smtClean="0">
                <a:solidFill>
                  <a:srgbClr val="222222"/>
                </a:solidFill>
                <a:ea typeface="Times New Roman" pitchFamily="18" charset="0"/>
                <a:cs typeface="Courier New" pitchFamily="49" charset="0"/>
              </a:rPr>
              <a:t>Prvotní (původní) mapování</a:t>
            </a:r>
            <a:endParaRPr lang="cs-CZ" sz="2800" b="1" dirty="0" smtClean="0">
              <a:solidFill>
                <a:srgbClr val="222222"/>
              </a:solidFill>
              <a:ea typeface="Times New Roman" pitchFamily="18" charset="0"/>
              <a:cs typeface="Courier New" pitchFamily="49" charset="0"/>
            </a:endParaRPr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cs-CZ" sz="2000" b="1" dirty="0" smtClean="0"/>
          </a:p>
          <a:p>
            <a:pPr lvl="0">
              <a:tabLst>
                <a:tab pos="0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cs-CZ" sz="2000" b="1" dirty="0" smtClean="0"/>
              <a:t>Prioritní postavení při volbě technologie a mapování mají účel a požadovaná přesnost mapování</a:t>
            </a:r>
            <a:endParaRPr lang="cs-CZ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ystém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126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Snímek 1</vt:lpstr>
      <vt:lpstr>Snímek 2</vt:lpstr>
      <vt:lpstr>Snímek 3</vt:lpstr>
      <vt:lpstr>Snímek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Safar_V</cp:lastModifiedBy>
  <cp:revision>77</cp:revision>
  <cp:lastPrinted>2013-04-29T11:48:20Z</cp:lastPrinted>
  <dcterms:created xsi:type="dcterms:W3CDTF">2012-05-13T08:59:02Z</dcterms:created>
  <dcterms:modified xsi:type="dcterms:W3CDTF">2019-11-05T22:20:02Z</dcterms:modified>
</cp:coreProperties>
</file>