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7" r:id="rId2"/>
    <p:sldId id="298" r:id="rId3"/>
    <p:sldId id="331" r:id="rId4"/>
    <p:sldId id="301"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4" r:id="rId27"/>
    <p:sldId id="325" r:id="rId28"/>
    <p:sldId id="326" r:id="rId29"/>
    <p:sldId id="327" r:id="rId30"/>
    <p:sldId id="329" r:id="rId31"/>
    <p:sldId id="330" r:id="rId32"/>
  </p:sldIdLst>
  <p:sldSz cx="9144000" cy="6858000" type="screen4x3"/>
  <p:notesSz cx="7102475" cy="10234613"/>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3CB299"/>
    <a:srgbClr val="00765D"/>
    <a:srgbClr val="B2B2B2"/>
    <a:srgbClr val="969696"/>
    <a:srgbClr val="3C3C3C"/>
    <a:srgbClr val="DFAF31"/>
    <a:srgbClr val="5F5F5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2" autoAdjust="0"/>
    <p:restoredTop sz="94660"/>
  </p:normalViewPr>
  <p:slideViewPr>
    <p:cSldViewPr snapToObjects="1">
      <p:cViewPr varScale="1">
        <p:scale>
          <a:sx n="62" d="100"/>
          <a:sy n="62" d="100"/>
        </p:scale>
        <p:origin x="-1304" y="-6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77739" cy="511731"/>
          </a:xfrm>
          <a:prstGeom prst="rect">
            <a:avLst/>
          </a:prstGeom>
        </p:spPr>
        <p:txBody>
          <a:bodyPr vert="horz" lIns="94759" tIns="47380" rIns="94759" bIns="47380" rtlCol="0"/>
          <a:lstStyle>
            <a:lvl1pPr algn="l">
              <a:defRPr sz="1200"/>
            </a:lvl1pPr>
          </a:lstStyle>
          <a:p>
            <a:endParaRPr lang="cs-CZ"/>
          </a:p>
        </p:txBody>
      </p:sp>
      <p:sp>
        <p:nvSpPr>
          <p:cNvPr id="3" name="Zástupný symbol pro datum 2"/>
          <p:cNvSpPr>
            <a:spLocks noGrp="1"/>
          </p:cNvSpPr>
          <p:nvPr>
            <p:ph type="dt" sz="quarter" idx="1"/>
          </p:nvPr>
        </p:nvSpPr>
        <p:spPr>
          <a:xfrm>
            <a:off x="4023093" y="0"/>
            <a:ext cx="3077739" cy="511731"/>
          </a:xfrm>
          <a:prstGeom prst="rect">
            <a:avLst/>
          </a:prstGeom>
        </p:spPr>
        <p:txBody>
          <a:bodyPr vert="horz" lIns="94759" tIns="47380" rIns="94759" bIns="47380" rtlCol="0"/>
          <a:lstStyle>
            <a:lvl1pPr algn="r">
              <a:defRPr sz="1200"/>
            </a:lvl1pPr>
          </a:lstStyle>
          <a:p>
            <a:fld id="{DF8B2AF1-313E-4000-B78D-4893E7C662F1}" type="datetimeFigureOut">
              <a:rPr lang="cs-CZ" smtClean="0"/>
              <a:pPr/>
              <a:t>23. 10. 2019</a:t>
            </a:fld>
            <a:endParaRPr lang="cs-CZ"/>
          </a:p>
        </p:txBody>
      </p:sp>
      <p:sp>
        <p:nvSpPr>
          <p:cNvPr id="4" name="Zástupný symbol pro zápatí 3"/>
          <p:cNvSpPr>
            <a:spLocks noGrp="1"/>
          </p:cNvSpPr>
          <p:nvPr>
            <p:ph type="ftr" sz="quarter" idx="2"/>
          </p:nvPr>
        </p:nvSpPr>
        <p:spPr>
          <a:xfrm>
            <a:off x="1" y="9721106"/>
            <a:ext cx="3077739" cy="511731"/>
          </a:xfrm>
          <a:prstGeom prst="rect">
            <a:avLst/>
          </a:prstGeom>
        </p:spPr>
        <p:txBody>
          <a:bodyPr vert="horz" lIns="94759" tIns="47380" rIns="94759" bIns="4738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4023093" y="9721106"/>
            <a:ext cx="3077739" cy="511731"/>
          </a:xfrm>
          <a:prstGeom prst="rect">
            <a:avLst/>
          </a:prstGeom>
        </p:spPr>
        <p:txBody>
          <a:bodyPr vert="horz" lIns="94759" tIns="47380" rIns="94759" bIns="47380" rtlCol="0" anchor="b"/>
          <a:lstStyle>
            <a:lvl1pPr algn="r">
              <a:defRPr sz="1200"/>
            </a:lvl1pPr>
          </a:lstStyle>
          <a:p>
            <a:fld id="{3F110C91-B027-405E-BDE1-80A6601DBC41}" type="slidenum">
              <a:rPr lang="cs-CZ" smtClean="0"/>
              <a:pPr/>
              <a:t>‹#›</a:t>
            </a:fld>
            <a:endParaRPr lang="cs-CZ"/>
          </a:p>
        </p:txBody>
      </p:sp>
    </p:spTree>
    <p:extLst>
      <p:ext uri="{BB962C8B-B14F-4D97-AF65-F5344CB8AC3E}">
        <p14:creationId xmlns:p14="http://schemas.microsoft.com/office/powerpoint/2010/main" xmlns="" val="2461976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1" y="0"/>
            <a:ext cx="3077739" cy="511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defRPr sz="1200"/>
            </a:lvl1pPr>
          </a:lstStyle>
          <a:p>
            <a:endParaRPr lang="cs-CZ"/>
          </a:p>
        </p:txBody>
      </p:sp>
      <p:sp>
        <p:nvSpPr>
          <p:cNvPr id="62467" name="Rectangle 3"/>
          <p:cNvSpPr>
            <a:spLocks noGrp="1" noChangeArrowheads="1"/>
          </p:cNvSpPr>
          <p:nvPr>
            <p:ph type="dt" idx="1"/>
          </p:nvPr>
        </p:nvSpPr>
        <p:spPr bwMode="auto">
          <a:xfrm>
            <a:off x="4023093" y="0"/>
            <a:ext cx="3077739" cy="511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lgn="r">
              <a:defRPr sz="1200"/>
            </a:lvl1pPr>
          </a:lstStyle>
          <a:p>
            <a:endParaRPr lang="cs-CZ"/>
          </a:p>
        </p:txBody>
      </p:sp>
      <p:sp>
        <p:nvSpPr>
          <p:cNvPr id="62468" name="Rectangle 4"/>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62469" name="Rectangle 5"/>
          <p:cNvSpPr>
            <a:spLocks noGrp="1" noChangeArrowheads="1"/>
          </p:cNvSpPr>
          <p:nvPr>
            <p:ph type="body" sz="quarter" idx="3"/>
          </p:nvPr>
        </p:nvSpPr>
        <p:spPr bwMode="auto">
          <a:xfrm>
            <a:off x="710248" y="4861441"/>
            <a:ext cx="5681980" cy="4605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62470" name="Rectangle 6"/>
          <p:cNvSpPr>
            <a:spLocks noGrp="1" noChangeArrowheads="1"/>
          </p:cNvSpPr>
          <p:nvPr>
            <p:ph type="ftr" sz="quarter" idx="4"/>
          </p:nvPr>
        </p:nvSpPr>
        <p:spPr bwMode="auto">
          <a:xfrm>
            <a:off x="1" y="9721106"/>
            <a:ext cx="3077739" cy="511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defRPr sz="1200"/>
            </a:lvl1pPr>
          </a:lstStyle>
          <a:p>
            <a:endParaRPr lang="cs-CZ"/>
          </a:p>
        </p:txBody>
      </p:sp>
      <p:sp>
        <p:nvSpPr>
          <p:cNvPr id="62471" name="Rectangle 7"/>
          <p:cNvSpPr>
            <a:spLocks noGrp="1" noChangeArrowheads="1"/>
          </p:cNvSpPr>
          <p:nvPr>
            <p:ph type="sldNum" sz="quarter" idx="5"/>
          </p:nvPr>
        </p:nvSpPr>
        <p:spPr bwMode="auto">
          <a:xfrm>
            <a:off x="4023093" y="9721106"/>
            <a:ext cx="3077739" cy="511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lgn="r">
              <a:defRPr sz="1200"/>
            </a:lvl1pPr>
          </a:lstStyle>
          <a:p>
            <a:fld id="{052AEB9C-707C-41CF-B03F-A05A3C1C14DF}" type="slidenum">
              <a:rPr lang="cs-CZ"/>
              <a:pPr/>
              <a:t>‹#›</a:t>
            </a:fld>
            <a:endParaRPr lang="cs-CZ"/>
          </a:p>
        </p:txBody>
      </p:sp>
    </p:spTree>
    <p:extLst>
      <p:ext uri="{BB962C8B-B14F-4D97-AF65-F5344CB8AC3E}">
        <p14:creationId xmlns:p14="http://schemas.microsoft.com/office/powerpoint/2010/main" xmlns="" val="40155775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DDD596EB-549A-4119-A811-10782106E083}" type="slidenum">
              <a:rPr lang="cs-CZ" smtClean="0"/>
              <a:pPr>
                <a:defRPr/>
              </a:pPr>
              <a:t>3</a:t>
            </a:fld>
            <a:endParaRPr lang="cs-CZ"/>
          </a:p>
        </p:txBody>
      </p:sp>
    </p:spTree>
    <p:extLst>
      <p:ext uri="{BB962C8B-B14F-4D97-AF65-F5344CB8AC3E}">
        <p14:creationId xmlns:p14="http://schemas.microsoft.com/office/powerpoint/2010/main" xmlns="" val="316643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12</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13</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14</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15</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16</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17</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18</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19</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20</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21</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DDD596EB-549A-4119-A811-10782106E083}" type="slidenum">
              <a:rPr lang="cs-CZ" smtClean="0"/>
              <a:pPr>
                <a:defRPr/>
              </a:pPr>
              <a:t>4</a:t>
            </a:fld>
            <a:endParaRPr lang="cs-CZ"/>
          </a:p>
        </p:txBody>
      </p:sp>
    </p:spTree>
    <p:extLst>
      <p:ext uri="{BB962C8B-B14F-4D97-AF65-F5344CB8AC3E}">
        <p14:creationId xmlns:p14="http://schemas.microsoft.com/office/powerpoint/2010/main" xmlns="" val="3166434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22</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23</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24</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25</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26</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27</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28</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29</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30</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31</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DDD596EB-549A-4119-A811-10782106E083}" type="slidenum">
              <a:rPr lang="cs-CZ" smtClean="0"/>
              <a:pPr>
                <a:defRPr/>
              </a:pPr>
              <a:t>5</a:t>
            </a:fld>
            <a:endParaRPr lang="cs-CZ"/>
          </a:p>
        </p:txBody>
      </p:sp>
    </p:spTree>
    <p:extLst>
      <p:ext uri="{BB962C8B-B14F-4D97-AF65-F5344CB8AC3E}">
        <p14:creationId xmlns:p14="http://schemas.microsoft.com/office/powerpoint/2010/main" xmlns="" val="3166434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DDD596EB-549A-4119-A811-10782106E083}" type="slidenum">
              <a:rPr lang="cs-CZ" smtClean="0"/>
              <a:pPr>
                <a:defRPr/>
              </a:pPr>
              <a:t>6</a:t>
            </a:fld>
            <a:endParaRPr lang="cs-CZ"/>
          </a:p>
        </p:txBody>
      </p:sp>
    </p:spTree>
    <p:extLst>
      <p:ext uri="{BB962C8B-B14F-4D97-AF65-F5344CB8AC3E}">
        <p14:creationId xmlns:p14="http://schemas.microsoft.com/office/powerpoint/2010/main" xmlns="" val="3166434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obrázek snímku 1"/>
          <p:cNvSpPr>
            <a:spLocks noGrp="1" noRot="1" noChangeAspect="1" noTextEdit="1"/>
          </p:cNvSpPr>
          <p:nvPr>
            <p:ph type="sldImg"/>
          </p:nvPr>
        </p:nvSpPr>
        <p:spPr>
          <a:ln/>
        </p:spPr>
      </p:sp>
      <p:sp>
        <p:nvSpPr>
          <p:cNvPr id="17411" name="Zástupný symbol pro poznámky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cs-CZ" altLang="cs-CZ" smtClean="0"/>
          </a:p>
        </p:txBody>
      </p:sp>
      <p:sp>
        <p:nvSpPr>
          <p:cNvPr id="4" name="Zástupný symbol pro číslo snímku 3"/>
          <p:cNvSpPr>
            <a:spLocks noGrp="1"/>
          </p:cNvSpPr>
          <p:nvPr>
            <p:ph type="sldNum" sz="quarter" idx="5"/>
          </p:nvPr>
        </p:nvSpPr>
        <p:spPr/>
        <p:txBody>
          <a:bodyPr/>
          <a:lstStyle/>
          <a:p>
            <a:pPr>
              <a:defRPr/>
            </a:pPr>
            <a:fld id="{37F7960F-E0FC-4E67-AB93-1A9EA1993CC5}" type="slidenum">
              <a:rPr lang="cs-CZ" smtClean="0"/>
              <a:pPr>
                <a:defRPr/>
              </a:pPr>
              <a:t>7</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obrázek snímku 1"/>
          <p:cNvSpPr>
            <a:spLocks noGrp="1" noRot="1" noChangeAspect="1" noTextEdit="1"/>
          </p:cNvSpPr>
          <p:nvPr>
            <p:ph type="sldImg"/>
          </p:nvPr>
        </p:nvSpPr>
        <p:spPr>
          <a:ln/>
        </p:spPr>
      </p:sp>
      <p:sp>
        <p:nvSpPr>
          <p:cNvPr id="17411" name="Zástupný symbol pro poznámky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cs-CZ" altLang="cs-CZ" smtClean="0"/>
          </a:p>
        </p:txBody>
      </p:sp>
      <p:sp>
        <p:nvSpPr>
          <p:cNvPr id="4" name="Zástupný symbol pro číslo snímku 3"/>
          <p:cNvSpPr>
            <a:spLocks noGrp="1"/>
          </p:cNvSpPr>
          <p:nvPr>
            <p:ph type="sldNum" sz="quarter" idx="5"/>
          </p:nvPr>
        </p:nvSpPr>
        <p:spPr/>
        <p:txBody>
          <a:bodyPr/>
          <a:lstStyle/>
          <a:p>
            <a:pPr>
              <a:defRPr/>
            </a:pPr>
            <a:fld id="{37F7960F-E0FC-4E67-AB93-1A9EA1993CC5}" type="slidenum">
              <a:rPr lang="cs-CZ" smtClean="0"/>
              <a:pPr>
                <a:defRPr/>
              </a:pPr>
              <a:t>8</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obrázek snímku 1"/>
          <p:cNvSpPr>
            <a:spLocks noGrp="1" noRot="1" noChangeAspect="1" noTextEdit="1"/>
          </p:cNvSpPr>
          <p:nvPr>
            <p:ph type="sldImg"/>
          </p:nvPr>
        </p:nvSpPr>
        <p:spPr>
          <a:ln/>
        </p:spPr>
      </p:sp>
      <p:sp>
        <p:nvSpPr>
          <p:cNvPr id="17411" name="Zástupný symbol pro poznámky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cs-CZ" altLang="cs-CZ" smtClean="0"/>
          </a:p>
        </p:txBody>
      </p:sp>
      <p:sp>
        <p:nvSpPr>
          <p:cNvPr id="4" name="Zástupný symbol pro číslo snímku 3"/>
          <p:cNvSpPr>
            <a:spLocks noGrp="1"/>
          </p:cNvSpPr>
          <p:nvPr>
            <p:ph type="sldNum" sz="quarter" idx="5"/>
          </p:nvPr>
        </p:nvSpPr>
        <p:spPr/>
        <p:txBody>
          <a:bodyPr/>
          <a:lstStyle/>
          <a:p>
            <a:pPr>
              <a:defRPr/>
            </a:pPr>
            <a:fld id="{37F7960F-E0FC-4E67-AB93-1A9EA1993CC5}" type="slidenum">
              <a:rPr lang="cs-CZ" smtClean="0"/>
              <a:pPr>
                <a:defRPr/>
              </a:pPr>
              <a:t>9</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10</a:t>
            </a:fld>
            <a:endParaRPr lang="cs-CZ"/>
          </a:p>
        </p:txBody>
      </p:sp>
    </p:spTree>
    <p:extLst>
      <p:ext uri="{BB962C8B-B14F-4D97-AF65-F5344CB8AC3E}">
        <p14:creationId xmlns:p14="http://schemas.microsoft.com/office/powerpoint/2010/main" xmlns="" val="1070081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92D53A37-6EC9-4FFB-B8D1-34158B95BA24}" type="slidenum">
              <a:rPr lang="cs-CZ" smtClean="0"/>
              <a:pPr>
                <a:defRPr/>
              </a:pPr>
              <a:t>11</a:t>
            </a:fld>
            <a:endParaRPr lang="cs-CZ"/>
          </a:p>
        </p:txBody>
      </p:sp>
    </p:spTree>
    <p:extLst>
      <p:ext uri="{BB962C8B-B14F-4D97-AF65-F5344CB8AC3E}">
        <p14:creationId xmlns:p14="http://schemas.microsoft.com/office/powerpoint/2010/main" xmlns="" val="1070081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090" name="Picture 18" descr="sectio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074" name="Rectangle 2"/>
          <p:cNvSpPr>
            <a:spLocks noGrp="1" noChangeArrowheads="1"/>
          </p:cNvSpPr>
          <p:nvPr>
            <p:ph type="ctrTitle"/>
          </p:nvPr>
        </p:nvSpPr>
        <p:spPr>
          <a:xfrm>
            <a:off x="1214438" y="1641475"/>
            <a:ext cx="5895975" cy="2349500"/>
          </a:xfrm>
        </p:spPr>
        <p:txBody>
          <a:bodyPr/>
          <a:lstStyle>
            <a:lvl1pPr>
              <a:defRPr sz="1800">
                <a:solidFill>
                  <a:srgbClr val="DFAF31"/>
                </a:solidFill>
              </a:defRPr>
            </a:lvl1pPr>
          </a:lstStyle>
          <a:p>
            <a:pPr lvl="0"/>
            <a:r>
              <a:rPr lang="cs-CZ" noProof="0" smtClean="0"/>
              <a:t>Klepnutím lze upravit styl předlohy nadpisů.</a:t>
            </a:r>
          </a:p>
        </p:txBody>
      </p:sp>
      <p:sp>
        <p:nvSpPr>
          <p:cNvPr id="3096" name="Rectangle 24"/>
          <p:cNvSpPr>
            <a:spLocks noGrp="1" noChangeArrowheads="1"/>
          </p:cNvSpPr>
          <p:nvPr>
            <p:ph type="subTitle" sz="quarter" idx="1"/>
          </p:nvPr>
        </p:nvSpPr>
        <p:spPr>
          <a:xfrm>
            <a:off x="0" y="0"/>
            <a:ext cx="1328738" cy="1495425"/>
          </a:xfrm>
        </p:spPr>
        <p:txBody>
          <a:bodyPr/>
          <a:lstStyle>
            <a:lvl1pPr marL="0" indent="0" algn="r">
              <a:buFont typeface="Arial" charset="0"/>
              <a:buNone/>
              <a:defRPr sz="16500" baseline="22000">
                <a:solidFill>
                  <a:srgbClr val="969696"/>
                </a:solidFill>
                <a:latin typeface="Arial Narrow" pitchFamily="34" charset="0"/>
              </a:defRPr>
            </a:lvl1pPr>
          </a:lstStyle>
          <a:p>
            <a:pPr lvl="0"/>
            <a:r>
              <a:rPr lang="cs-CZ" noProof="0" smtClean="0"/>
              <a:t>Klepnutím lze upravit styl předlohy podnadpisů.</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zápatí 3"/>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p14="http://schemas.microsoft.com/office/powerpoint/2010/main" xmlns="" val="323632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6563" y="457200"/>
            <a:ext cx="2178050" cy="5668963"/>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250825" y="457200"/>
            <a:ext cx="6383338" cy="5668963"/>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zápatí 3"/>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p14="http://schemas.microsoft.com/office/powerpoint/2010/main" xmlns="" val="96454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zápatí 3"/>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p14="http://schemas.microsoft.com/office/powerpoint/2010/main" xmlns="" val="447391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Zástupný symbol pro zápatí 3"/>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p14="http://schemas.microsoft.com/office/powerpoint/2010/main" xmlns="" val="309157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250825" y="1196975"/>
            <a:ext cx="42799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83125" y="1196975"/>
            <a:ext cx="4281488"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zápatí 4"/>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p14="http://schemas.microsoft.com/office/powerpoint/2010/main" xmlns="" val="173229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zápatí 6"/>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p14="http://schemas.microsoft.com/office/powerpoint/2010/main" xmlns="" val="266108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zápatí 2"/>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p14="http://schemas.microsoft.com/office/powerpoint/2010/main" xmlns="" val="1812978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p14="http://schemas.microsoft.com/office/powerpoint/2010/main" xmlns="" val="117038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p14="http://schemas.microsoft.com/office/powerpoint/2010/main" xmlns="" val="207812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p14="http://schemas.microsoft.com/office/powerpoint/2010/main" xmlns="" val="4045186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corne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2136775" cy="1368425"/>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846138" y="457200"/>
            <a:ext cx="8118475"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250825" y="1196975"/>
            <a:ext cx="8713788" cy="4929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9" name="Rectangle 5"/>
          <p:cNvSpPr>
            <a:spLocks noGrp="1" noChangeArrowheads="1"/>
          </p:cNvSpPr>
          <p:nvPr>
            <p:ph type="ftr" sz="quarter" idx="3"/>
          </p:nvPr>
        </p:nvSpPr>
        <p:spPr bwMode="auto">
          <a:xfrm>
            <a:off x="6069013" y="63087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1600">
                <a:solidFill>
                  <a:srgbClr val="969696"/>
                </a:solidFill>
                <a:latin typeface="Arial Narrow" pitchFamily="34" charset="0"/>
              </a:defRPr>
            </a:lvl1pPr>
          </a:lstStyle>
          <a:p>
            <a:r>
              <a:rPr lang="cs-CZ"/>
              <a:t>www.hgf.vsb.cz</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rtl="0" fontAlgn="base">
        <a:spcBef>
          <a:spcPct val="0"/>
        </a:spcBef>
        <a:spcAft>
          <a:spcPct val="0"/>
        </a:spcAft>
        <a:defRPr sz="2800">
          <a:solidFill>
            <a:srgbClr val="00765D"/>
          </a:solidFill>
          <a:latin typeface="+mj-lt"/>
          <a:ea typeface="+mj-ea"/>
          <a:cs typeface="+mj-cs"/>
        </a:defRPr>
      </a:lvl1pPr>
      <a:lvl2pPr algn="l" rtl="0" fontAlgn="base">
        <a:spcBef>
          <a:spcPct val="0"/>
        </a:spcBef>
        <a:spcAft>
          <a:spcPct val="0"/>
        </a:spcAft>
        <a:defRPr sz="2800">
          <a:solidFill>
            <a:srgbClr val="00765D"/>
          </a:solidFill>
          <a:latin typeface="Arial" charset="0"/>
        </a:defRPr>
      </a:lvl2pPr>
      <a:lvl3pPr algn="l" rtl="0" fontAlgn="base">
        <a:spcBef>
          <a:spcPct val="0"/>
        </a:spcBef>
        <a:spcAft>
          <a:spcPct val="0"/>
        </a:spcAft>
        <a:defRPr sz="2800">
          <a:solidFill>
            <a:srgbClr val="00765D"/>
          </a:solidFill>
          <a:latin typeface="Arial" charset="0"/>
        </a:defRPr>
      </a:lvl3pPr>
      <a:lvl4pPr algn="l" rtl="0" fontAlgn="base">
        <a:spcBef>
          <a:spcPct val="0"/>
        </a:spcBef>
        <a:spcAft>
          <a:spcPct val="0"/>
        </a:spcAft>
        <a:defRPr sz="2800">
          <a:solidFill>
            <a:srgbClr val="00765D"/>
          </a:solidFill>
          <a:latin typeface="Arial" charset="0"/>
        </a:defRPr>
      </a:lvl4pPr>
      <a:lvl5pPr algn="l" rtl="0" fontAlgn="base">
        <a:spcBef>
          <a:spcPct val="0"/>
        </a:spcBef>
        <a:spcAft>
          <a:spcPct val="0"/>
        </a:spcAft>
        <a:defRPr sz="2800">
          <a:solidFill>
            <a:srgbClr val="00765D"/>
          </a:solidFill>
          <a:latin typeface="Arial" charset="0"/>
        </a:defRPr>
      </a:lvl5pPr>
      <a:lvl6pPr marL="457200" algn="l" rtl="0" fontAlgn="base">
        <a:spcBef>
          <a:spcPct val="0"/>
        </a:spcBef>
        <a:spcAft>
          <a:spcPct val="0"/>
        </a:spcAft>
        <a:defRPr sz="2800">
          <a:solidFill>
            <a:srgbClr val="00765D"/>
          </a:solidFill>
          <a:latin typeface="Arial" charset="0"/>
        </a:defRPr>
      </a:lvl6pPr>
      <a:lvl7pPr marL="914400" algn="l" rtl="0" fontAlgn="base">
        <a:spcBef>
          <a:spcPct val="0"/>
        </a:spcBef>
        <a:spcAft>
          <a:spcPct val="0"/>
        </a:spcAft>
        <a:defRPr sz="2800">
          <a:solidFill>
            <a:srgbClr val="00765D"/>
          </a:solidFill>
          <a:latin typeface="Arial" charset="0"/>
        </a:defRPr>
      </a:lvl7pPr>
      <a:lvl8pPr marL="1371600" algn="l" rtl="0" fontAlgn="base">
        <a:spcBef>
          <a:spcPct val="0"/>
        </a:spcBef>
        <a:spcAft>
          <a:spcPct val="0"/>
        </a:spcAft>
        <a:defRPr sz="2800">
          <a:solidFill>
            <a:srgbClr val="00765D"/>
          </a:solidFill>
          <a:latin typeface="Arial" charset="0"/>
        </a:defRPr>
      </a:lvl8pPr>
      <a:lvl9pPr marL="1828800" algn="l" rtl="0" fontAlgn="base">
        <a:spcBef>
          <a:spcPct val="0"/>
        </a:spcBef>
        <a:spcAft>
          <a:spcPct val="0"/>
        </a:spcAft>
        <a:defRPr sz="2800">
          <a:solidFill>
            <a:srgbClr val="00765D"/>
          </a:solidFill>
          <a:latin typeface="Arial" charset="0"/>
        </a:defRPr>
      </a:lvl9pPr>
    </p:titleStyle>
    <p:bodyStyle>
      <a:lvl1pPr marL="342900" indent="-342900" algn="l" rtl="0" fontAlgn="base">
        <a:spcBef>
          <a:spcPct val="20000"/>
        </a:spcBef>
        <a:spcAft>
          <a:spcPct val="0"/>
        </a:spcAft>
        <a:buClr>
          <a:srgbClr val="DFAF31"/>
        </a:buClr>
        <a:buSzPct val="80000"/>
        <a:buFont typeface="Arial" charset="0"/>
        <a:buChar char="■"/>
        <a:defRPr sz="2200">
          <a:solidFill>
            <a:srgbClr val="5F5F5F"/>
          </a:solidFill>
          <a:latin typeface="+mn-lt"/>
          <a:ea typeface="+mn-ea"/>
          <a:cs typeface="+mn-cs"/>
        </a:defRPr>
      </a:lvl1pPr>
      <a:lvl2pPr marL="742950" indent="-285750" algn="l" rtl="0" fontAlgn="base">
        <a:spcBef>
          <a:spcPct val="20000"/>
        </a:spcBef>
        <a:spcAft>
          <a:spcPct val="0"/>
        </a:spcAft>
        <a:buClr>
          <a:srgbClr val="DFAF31"/>
        </a:buClr>
        <a:buSzPct val="80000"/>
        <a:buFont typeface="Arial" charset="0"/>
        <a:buChar char="■"/>
        <a:defRPr sz="2200">
          <a:solidFill>
            <a:srgbClr val="5F5F5F"/>
          </a:solidFill>
          <a:latin typeface="+mn-lt"/>
        </a:defRPr>
      </a:lvl2pPr>
      <a:lvl3pPr marL="11430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3pPr>
      <a:lvl4pPr marL="16002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4pPr>
      <a:lvl5pPr marL="20574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5pPr>
      <a:lvl6pPr marL="25146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6pPr>
      <a:lvl7pPr marL="29718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7pPr>
      <a:lvl8pPr marL="34290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8pPr>
      <a:lvl9pPr marL="38862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zápatí 1"/>
          <p:cNvSpPr>
            <a:spLocks noGrp="1"/>
          </p:cNvSpPr>
          <p:nvPr>
            <p:ph type="ftr" sz="quarter" idx="10"/>
          </p:nvPr>
        </p:nvSpPr>
        <p:spPr/>
        <p:txBody>
          <a:bodyPr/>
          <a:lstStyle/>
          <a:p>
            <a:r>
              <a:rPr lang="cs-CZ"/>
              <a:t>www.hgf.vsb.cz</a:t>
            </a:r>
          </a:p>
        </p:txBody>
      </p:sp>
      <p:pic>
        <p:nvPicPr>
          <p:cNvPr id="39940" name="Picture 4" descr="tit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3025"/>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9943" name="Picture 7" descr="erb-hg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07313" y="5207000"/>
            <a:ext cx="1050925" cy="1216025"/>
          </a:xfrm>
          <a:prstGeom prst="rect">
            <a:avLst/>
          </a:prstGeom>
          <a:noFill/>
          <a:extLst>
            <a:ext uri="{909E8E84-426E-40DD-AFC4-6F175D3DCCD1}">
              <a14:hiddenFill xmlns:a14="http://schemas.microsoft.com/office/drawing/2010/main" xmlns="">
                <a:solidFill>
                  <a:srgbClr val="FFFFFF"/>
                </a:solidFill>
              </a14:hiddenFill>
            </a:ext>
          </a:extLst>
        </p:spPr>
      </p:pic>
      <p:sp>
        <p:nvSpPr>
          <p:cNvPr id="39944" name="Text Box 8"/>
          <p:cNvSpPr txBox="1">
            <a:spLocks noChangeArrowheads="1"/>
          </p:cNvSpPr>
          <p:nvPr/>
        </p:nvSpPr>
        <p:spPr bwMode="auto">
          <a:xfrm>
            <a:off x="2554288" y="309563"/>
            <a:ext cx="5699125"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a:r>
              <a:rPr lang="cs-CZ" sz="2000">
                <a:solidFill>
                  <a:schemeClr val="bg1"/>
                </a:solidFill>
              </a:rPr>
              <a:t>VŠB - Technická univerzita Ostrava</a:t>
            </a:r>
          </a:p>
          <a:p>
            <a:pPr algn="r"/>
            <a:r>
              <a:rPr lang="cs-CZ" sz="2000">
                <a:solidFill>
                  <a:schemeClr val="bg1"/>
                </a:solidFill>
              </a:rPr>
              <a:t>Hornicko-geologická fakulta</a:t>
            </a:r>
          </a:p>
        </p:txBody>
      </p:sp>
      <p:sp>
        <p:nvSpPr>
          <p:cNvPr id="39945" name="Rectangle 9"/>
          <p:cNvSpPr>
            <a:spLocks noChangeArrowheads="1"/>
          </p:cNvSpPr>
          <p:nvPr/>
        </p:nvSpPr>
        <p:spPr bwMode="auto">
          <a:xfrm>
            <a:off x="8464550" y="433388"/>
            <a:ext cx="95250" cy="495300"/>
          </a:xfrm>
          <a:prstGeom prst="rect">
            <a:avLst/>
          </a:prstGeom>
          <a:solidFill>
            <a:srgbClr val="DFAF3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cs-CZ"/>
          </a:p>
        </p:txBody>
      </p:sp>
      <p:sp>
        <p:nvSpPr>
          <p:cNvPr id="11" name="TextovéPole 10"/>
          <p:cNvSpPr txBox="1"/>
          <p:nvPr/>
        </p:nvSpPr>
        <p:spPr>
          <a:xfrm>
            <a:off x="1547664" y="1628800"/>
            <a:ext cx="7920880" cy="2462213"/>
          </a:xfrm>
          <a:prstGeom prst="rect">
            <a:avLst/>
          </a:prstGeom>
          <a:noFill/>
        </p:spPr>
        <p:txBody>
          <a:bodyPr wrap="square" rtlCol="0">
            <a:spAutoFit/>
          </a:bodyPr>
          <a:lstStyle/>
          <a:p>
            <a:r>
              <a:rPr lang="cs-CZ" sz="3600" b="1" dirty="0" smtClean="0"/>
              <a:t>Mapování  544-0113/03 </a:t>
            </a:r>
            <a:r>
              <a:rPr lang="cs-CZ" b="1" dirty="0" smtClean="0"/>
              <a:t> </a:t>
            </a:r>
          </a:p>
          <a:p>
            <a:endParaRPr lang="cs-CZ" sz="2000" b="1" dirty="0" smtClean="0"/>
          </a:p>
          <a:p>
            <a:r>
              <a:rPr lang="cs-CZ" sz="2000" b="1" dirty="0" smtClean="0"/>
              <a:t>Přednášející Ing. Václav Šafář, Ph.D.</a:t>
            </a:r>
          </a:p>
          <a:p>
            <a:endParaRPr lang="cs-CZ" sz="2000" b="1" dirty="0" smtClean="0"/>
          </a:p>
          <a:p>
            <a:r>
              <a:rPr lang="cs-CZ" sz="2000" b="1" dirty="0" smtClean="0"/>
              <a:t>Akademický rok 2019/2020 – zimní semestr, </a:t>
            </a:r>
          </a:p>
          <a:p>
            <a:r>
              <a:rPr lang="cs-CZ" sz="2000" b="1" dirty="0" smtClean="0"/>
              <a:t>ročník třetí, semestr 5. bakalářského studia</a:t>
            </a:r>
          </a:p>
          <a:p>
            <a:r>
              <a:rPr lang="cs-CZ" b="1" dirty="0" smtClean="0"/>
              <a:t>  </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251520" y="836712"/>
            <a:ext cx="8892480" cy="5112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endParaRPr lang="cs-CZ" b="1" dirty="0" smtClean="0">
              <a:solidFill>
                <a:schemeClr val="accent2"/>
              </a:solidFill>
              <a:latin typeface="Arial" charset="0"/>
            </a:endParaRPr>
          </a:p>
          <a:p>
            <a:pPr algn="ctr">
              <a:tabLst/>
            </a:pPr>
            <a:r>
              <a:rPr lang="cs-CZ" sz="2200" b="1" dirty="0" smtClean="0">
                <a:latin typeface="Arial" charset="0"/>
              </a:rPr>
              <a:t>V prostředí běžné geodetické firmy a rovněž pracoviště ČÚZK je velmi komplikované aplikovat pro měření ve velkém měřítku standardní fotogrammetrické postupy (LMS, AT, </a:t>
            </a:r>
            <a:r>
              <a:rPr lang="cs-CZ" sz="2200" b="1" dirty="0" err="1" smtClean="0">
                <a:latin typeface="Arial" charset="0"/>
              </a:rPr>
              <a:t>stereovyhodnocení</a:t>
            </a:r>
            <a:r>
              <a:rPr lang="cs-CZ" sz="2200" b="1" dirty="0" smtClean="0">
                <a:latin typeface="Arial" charset="0"/>
              </a:rPr>
              <a:t>, …) a to:</a:t>
            </a:r>
          </a:p>
          <a:p>
            <a:pPr>
              <a:tabLst/>
            </a:pPr>
            <a:endParaRPr lang="cs-CZ" sz="2200" b="1" dirty="0" smtClean="0">
              <a:latin typeface="Arial" charset="0"/>
            </a:endParaRPr>
          </a:p>
          <a:p>
            <a:pPr marL="457200" indent="-457200"/>
            <a:r>
              <a:rPr lang="cs-CZ" sz="2200" b="1" dirty="0" smtClean="0">
                <a:latin typeface="Arial" charset="0"/>
              </a:rPr>
              <a:t>			a) vzhledem k nákladnému pořízení klasických           	  	stereoskopických stanic</a:t>
            </a:r>
          </a:p>
          <a:p>
            <a:pPr marL="457200" indent="-457200"/>
            <a:r>
              <a:rPr lang="cs-CZ" sz="2200" b="1" dirty="0" smtClean="0">
                <a:latin typeface="Arial" charset="0"/>
              </a:rPr>
              <a:t>			b) vzhledem k absenci fotogrammetrických 	</a:t>
            </a:r>
            <a:r>
              <a:rPr lang="cs-CZ" sz="2200" b="1" dirty="0" err="1" smtClean="0">
                <a:latin typeface="Arial" charset="0"/>
              </a:rPr>
              <a:t>vyhodnocovatelů</a:t>
            </a:r>
            <a:endParaRPr lang="cs-CZ" sz="2200" b="1" dirty="0" smtClean="0">
              <a:latin typeface="Arial" charset="0"/>
            </a:endParaRPr>
          </a:p>
          <a:p>
            <a:pPr marL="993775" indent="-993775">
              <a:tabLst>
                <a:tab pos="993775" algn="l"/>
              </a:tabLst>
            </a:pPr>
            <a:r>
              <a:rPr lang="cs-CZ" sz="2200" b="1" dirty="0" smtClean="0">
                <a:latin typeface="Arial" charset="0"/>
              </a:rPr>
              <a:t>	c) vzhledem k základnímu požadavku katastrálního mapování  na měření průniku budov s terénem a nikoliv obvodů střešních plášťů</a:t>
            </a:r>
          </a:p>
          <a:p>
            <a:pPr marL="457200" indent="-457200"/>
            <a:r>
              <a:rPr lang="cs-CZ" sz="2200" b="1" dirty="0" smtClean="0">
                <a:latin typeface="Arial" charset="0"/>
              </a:rPr>
              <a:t>			d) ……</a:t>
            </a:r>
          </a:p>
          <a:p>
            <a:pPr marL="457200" indent="-457200"/>
            <a:endParaRPr lang="cs-CZ" b="1" dirty="0">
              <a:solidFill>
                <a:schemeClr val="accent2"/>
              </a:solidFill>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7170" name="Picture 2"/>
          <p:cNvPicPr>
            <a:picLocks noChangeAspect="1" noChangeArrowheads="1"/>
          </p:cNvPicPr>
          <p:nvPr/>
        </p:nvPicPr>
        <p:blipFill>
          <a:blip r:embed="rId3" cstate="print"/>
          <a:srcRect l="21495" t="11440" r="20861" b="16321"/>
          <a:stretch>
            <a:fillRect/>
          </a:stretch>
        </p:blipFill>
        <p:spPr bwMode="auto">
          <a:xfrm>
            <a:off x="0" y="0"/>
            <a:ext cx="9154732" cy="6453336"/>
          </a:xfrm>
          <a:prstGeom prst="rect">
            <a:avLst/>
          </a:prstGeom>
          <a:noFill/>
          <a:ln w="9525">
            <a:noFill/>
            <a:miter lim="800000"/>
            <a:headEnd/>
            <a:tailEnd/>
          </a:ln>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1556792"/>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1026" name="Picture 2"/>
          <p:cNvPicPr>
            <a:picLocks noChangeAspect="1" noChangeArrowheads="1"/>
          </p:cNvPicPr>
          <p:nvPr/>
        </p:nvPicPr>
        <p:blipFill>
          <a:blip r:embed="rId3" cstate="print"/>
          <a:srcRect/>
          <a:stretch>
            <a:fillRect/>
          </a:stretch>
        </p:blipFill>
        <p:spPr bwMode="auto">
          <a:xfrm>
            <a:off x="1907704" y="2060848"/>
            <a:ext cx="6210300" cy="4276725"/>
          </a:xfrm>
          <a:prstGeom prst="rect">
            <a:avLst/>
          </a:prstGeom>
          <a:noFill/>
          <a:ln w="9525">
            <a:noFill/>
            <a:miter lim="800000"/>
            <a:headEnd/>
            <a:tailEnd/>
          </a:ln>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1556792"/>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2050" name="Picture 2"/>
          <p:cNvPicPr>
            <a:picLocks noChangeAspect="1" noChangeArrowheads="1"/>
          </p:cNvPicPr>
          <p:nvPr/>
        </p:nvPicPr>
        <p:blipFill>
          <a:blip r:embed="rId3" cstate="print"/>
          <a:srcRect/>
          <a:stretch>
            <a:fillRect/>
          </a:stretch>
        </p:blipFill>
        <p:spPr bwMode="auto">
          <a:xfrm>
            <a:off x="467544" y="2276872"/>
            <a:ext cx="8244408" cy="3615695"/>
          </a:xfrm>
          <a:prstGeom prst="rect">
            <a:avLst/>
          </a:prstGeom>
          <a:noFill/>
          <a:ln w="9525">
            <a:noFill/>
            <a:miter lim="800000"/>
            <a:headEnd/>
            <a:tailEnd/>
          </a:ln>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1556792"/>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3074" name="Picture 2"/>
          <p:cNvPicPr>
            <a:picLocks noChangeAspect="1" noChangeArrowheads="1"/>
          </p:cNvPicPr>
          <p:nvPr/>
        </p:nvPicPr>
        <p:blipFill>
          <a:blip r:embed="rId3" cstate="print"/>
          <a:srcRect/>
          <a:stretch>
            <a:fillRect/>
          </a:stretch>
        </p:blipFill>
        <p:spPr bwMode="auto">
          <a:xfrm>
            <a:off x="395536" y="2132856"/>
            <a:ext cx="8458200" cy="4362450"/>
          </a:xfrm>
          <a:prstGeom prst="rect">
            <a:avLst/>
          </a:prstGeom>
          <a:noFill/>
          <a:ln w="9525">
            <a:noFill/>
            <a:miter lim="800000"/>
            <a:headEnd/>
            <a:tailEnd/>
          </a:ln>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1556792"/>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solidFill>
                  <a:schemeClr val="accent2"/>
                </a:solidFill>
                <a:latin typeface="Arial" charset="0"/>
              </a:rPr>
              <a:t>Geometrie zobrazení</a:t>
            </a:r>
            <a:endParaRPr lang="cs-CZ" b="1" dirty="0">
              <a:solidFill>
                <a:schemeClr val="accent2"/>
              </a:solidFill>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4098" name="Picture 2"/>
          <p:cNvPicPr>
            <a:picLocks noChangeAspect="1" noChangeArrowheads="1"/>
          </p:cNvPicPr>
          <p:nvPr/>
        </p:nvPicPr>
        <p:blipFill>
          <a:blip r:embed="rId3" cstate="print"/>
          <a:srcRect/>
          <a:stretch>
            <a:fillRect/>
          </a:stretch>
        </p:blipFill>
        <p:spPr bwMode="auto">
          <a:xfrm>
            <a:off x="1187624" y="2132856"/>
            <a:ext cx="7664722" cy="4257262"/>
          </a:xfrm>
          <a:prstGeom prst="rect">
            <a:avLst/>
          </a:prstGeom>
          <a:noFill/>
          <a:ln w="9525">
            <a:noFill/>
            <a:miter lim="800000"/>
            <a:headEnd/>
            <a:tailEnd/>
          </a:ln>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4" name="Obrázek 3" descr="img065.jpg"/>
          <p:cNvPicPr>
            <a:picLocks noChangeAspect="1"/>
          </p:cNvPicPr>
          <p:nvPr/>
        </p:nvPicPr>
        <p:blipFill>
          <a:blip r:embed="rId3" cstate="print"/>
          <a:stretch>
            <a:fillRect/>
          </a:stretch>
        </p:blipFill>
        <p:spPr>
          <a:xfrm>
            <a:off x="3131840" y="1772816"/>
            <a:ext cx="4320480" cy="4696641"/>
          </a:xfrm>
          <a:prstGeom prst="rect">
            <a:avLst/>
          </a:prstGeom>
        </p:spPr>
      </p:pic>
      <p:sp>
        <p:nvSpPr>
          <p:cNvPr id="54281" name="Text Box 9"/>
          <p:cNvSpPr txBox="1">
            <a:spLocks noChangeArrowheads="1"/>
          </p:cNvSpPr>
          <p:nvPr/>
        </p:nvSpPr>
        <p:spPr bwMode="auto">
          <a:xfrm>
            <a:off x="517786" y="1556792"/>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6" name="Content Placeholder 2"/>
          <p:cNvSpPr txBox="1">
            <a:spLocks/>
          </p:cNvSpPr>
          <p:nvPr/>
        </p:nvSpPr>
        <p:spPr bwMode="auto">
          <a:xfrm>
            <a:off x="3599384" y="1412776"/>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cs-CZ" sz="2400" b="1" dirty="0" err="1" smtClean="0">
                <a:latin typeface="Arial" charset="0"/>
                <a:cs typeface="Arial" charset="0"/>
              </a:rPr>
              <a:t>Fairchild</a:t>
            </a:r>
            <a:r>
              <a:rPr lang="cs-CZ" sz="2400" b="1" dirty="0" smtClean="0">
                <a:latin typeface="Arial" charset="0"/>
                <a:cs typeface="Arial" charset="0"/>
              </a:rPr>
              <a:t> 1936</a:t>
            </a:r>
            <a:endParaRPr lang="cs-CZ" dirty="0"/>
          </a:p>
        </p:txBody>
      </p:sp>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1556792"/>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5" name="Obrázek 4" descr="21899752971_6dd974a7b0_b.jpg"/>
          <p:cNvPicPr>
            <a:picLocks noChangeAspect="1"/>
          </p:cNvPicPr>
          <p:nvPr/>
        </p:nvPicPr>
        <p:blipFill>
          <a:blip r:embed="rId3" cstate="print"/>
          <a:stretch>
            <a:fillRect/>
          </a:stretch>
        </p:blipFill>
        <p:spPr>
          <a:xfrm>
            <a:off x="2267744" y="2132856"/>
            <a:ext cx="5616624" cy="4349593"/>
          </a:xfrm>
          <a:prstGeom prst="rect">
            <a:avLst/>
          </a:prstGeom>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1556792"/>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6" name="Picture 1" descr="zespodu2.jpg"/>
          <p:cNvPicPr>
            <a:picLocks noGrp="1" noChangeAspect="1"/>
          </p:cNvPicPr>
          <p:nvPr isPhoto="1"/>
        </p:nvPicPr>
        <p:blipFill>
          <a:blip r:embed="rId3" cstate="print"/>
          <a:srcRect/>
          <a:stretch>
            <a:fillRect/>
          </a:stretch>
        </p:blipFill>
        <p:spPr bwMode="auto">
          <a:xfrm>
            <a:off x="4860032" y="1340768"/>
            <a:ext cx="3810000" cy="2857500"/>
          </a:xfrm>
          <a:prstGeom prst="rect">
            <a:avLst/>
          </a:prstGeom>
          <a:ln>
            <a:noFill/>
          </a:ln>
          <a:effectLst>
            <a:outerShdw blurRad="292100" dist="139700" dir="2700000" algn="tl" rotWithShape="0">
              <a:srgbClr val="333333">
                <a:alpha val="65000"/>
              </a:srgbClr>
            </a:outerShdw>
          </a:effectLst>
        </p:spPr>
      </p:pic>
      <p:pic>
        <p:nvPicPr>
          <p:cNvPr id="7" name="Picture 23" descr="DSC05377"/>
          <p:cNvPicPr>
            <a:picLocks noChangeAspect="1" noChangeArrowheads="1"/>
          </p:cNvPicPr>
          <p:nvPr/>
        </p:nvPicPr>
        <p:blipFill>
          <a:blip r:embed="rId4" cstate="print"/>
          <a:srcRect/>
          <a:stretch>
            <a:fillRect/>
          </a:stretch>
        </p:blipFill>
        <p:spPr bwMode="auto">
          <a:xfrm>
            <a:off x="1259632" y="2924944"/>
            <a:ext cx="3312368" cy="3312368"/>
          </a:xfrm>
          <a:prstGeom prst="rect">
            <a:avLst/>
          </a:prstGeom>
          <a:noFill/>
        </p:spPr>
      </p:pic>
      <p:sp>
        <p:nvSpPr>
          <p:cNvPr id="8" name="Content Placeholder 2"/>
          <p:cNvSpPr txBox="1">
            <a:spLocks/>
          </p:cNvSpPr>
          <p:nvPr/>
        </p:nvSpPr>
        <p:spPr bwMode="auto">
          <a:xfrm>
            <a:off x="-252536" y="2492896"/>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cs-CZ" sz="2400" b="1" dirty="0" err="1" smtClean="0">
                <a:latin typeface="Arial" charset="0"/>
                <a:cs typeface="Arial" charset="0"/>
              </a:rPr>
              <a:t>Gbcam</a:t>
            </a:r>
            <a:r>
              <a:rPr lang="cs-CZ" sz="2400" b="1" dirty="0" smtClean="0">
                <a:latin typeface="Arial" charset="0"/>
                <a:cs typeface="Arial" charset="0"/>
              </a:rPr>
              <a:t> 1 – 5xCanon FF rok 2007</a:t>
            </a:r>
            <a:endParaRPr lang="cs-CZ" dirty="0" smtClean="0"/>
          </a:p>
          <a:p>
            <a:endParaRPr lang="cs-CZ" dirty="0"/>
          </a:p>
        </p:txBody>
      </p:sp>
      <p:sp>
        <p:nvSpPr>
          <p:cNvPr id="9" name="Content Placeholder 2"/>
          <p:cNvSpPr txBox="1">
            <a:spLocks/>
          </p:cNvSpPr>
          <p:nvPr/>
        </p:nvSpPr>
        <p:spPr bwMode="auto">
          <a:xfrm>
            <a:off x="4067944" y="4293096"/>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cs-CZ" sz="2400" b="1" dirty="0" err="1" smtClean="0">
                <a:latin typeface="Arial" charset="0"/>
                <a:cs typeface="Arial" charset="0"/>
              </a:rPr>
              <a:t>Gbcam</a:t>
            </a:r>
            <a:r>
              <a:rPr lang="cs-CZ" sz="2400" b="1" dirty="0" smtClean="0">
                <a:latin typeface="Arial" charset="0"/>
                <a:cs typeface="Arial" charset="0"/>
              </a:rPr>
              <a:t> 2 – 5x </a:t>
            </a:r>
            <a:r>
              <a:rPr lang="cs-CZ" sz="2400" b="1" dirty="0" err="1" smtClean="0">
                <a:latin typeface="Arial" charset="0"/>
                <a:cs typeface="Arial" charset="0"/>
              </a:rPr>
              <a:t>Hasselblad</a:t>
            </a:r>
            <a:r>
              <a:rPr lang="cs-CZ" sz="2400" b="1" dirty="0" smtClean="0">
                <a:latin typeface="Arial" charset="0"/>
                <a:cs typeface="Arial" charset="0"/>
              </a:rPr>
              <a:t> 2008</a:t>
            </a:r>
            <a:endParaRPr lang="cs-CZ" dirty="0" smtClean="0"/>
          </a:p>
          <a:p>
            <a:endParaRPr lang="cs-CZ" dirty="0"/>
          </a:p>
        </p:txBody>
      </p:sp>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rot="17986892">
            <a:off x="5531505" y="1250125"/>
            <a:ext cx="2105025" cy="4562475"/>
          </a:xfrm>
          <a:prstGeom prst="rect">
            <a:avLst/>
          </a:prstGeom>
          <a:noFill/>
          <a:ln w="9525">
            <a:noFill/>
            <a:miter lim="800000"/>
            <a:headEnd/>
            <a:tailEnd/>
          </a:ln>
        </p:spPr>
      </p:pic>
      <p:sp>
        <p:nvSpPr>
          <p:cNvPr id="54281" name="Text Box 9"/>
          <p:cNvSpPr txBox="1">
            <a:spLocks noChangeArrowheads="1"/>
          </p:cNvSpPr>
          <p:nvPr/>
        </p:nvSpPr>
        <p:spPr bwMode="auto">
          <a:xfrm>
            <a:off x="517786" y="692696"/>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5122" name="Picture 2"/>
          <p:cNvPicPr>
            <a:picLocks noChangeAspect="1" noChangeArrowheads="1"/>
          </p:cNvPicPr>
          <p:nvPr/>
        </p:nvPicPr>
        <p:blipFill>
          <a:blip r:embed="rId4" cstate="print"/>
          <a:srcRect/>
          <a:stretch>
            <a:fillRect/>
          </a:stretch>
        </p:blipFill>
        <p:spPr bwMode="auto">
          <a:xfrm>
            <a:off x="517786" y="3573016"/>
            <a:ext cx="4121075" cy="3083437"/>
          </a:xfrm>
          <a:prstGeom prst="rect">
            <a:avLst/>
          </a:prstGeom>
          <a:noFill/>
          <a:ln w="9525">
            <a:noFill/>
            <a:miter lim="800000"/>
            <a:headEnd/>
            <a:tailEnd/>
          </a:ln>
        </p:spPr>
      </p:pic>
      <p:sp>
        <p:nvSpPr>
          <p:cNvPr id="8" name="Content Placeholder 2"/>
          <p:cNvSpPr txBox="1">
            <a:spLocks/>
          </p:cNvSpPr>
          <p:nvPr/>
        </p:nvSpPr>
        <p:spPr bwMode="auto">
          <a:xfrm>
            <a:off x="4283968" y="1340768"/>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it-IT" sz="2400" b="1" dirty="0" smtClean="0">
                <a:latin typeface="Arial" charset="0"/>
                <a:cs typeface="Arial" charset="0"/>
              </a:rPr>
              <a:t>IGI UrbanMapper-2</a:t>
            </a:r>
            <a:r>
              <a:rPr lang="cs-CZ" sz="2400" b="1" dirty="0" smtClean="0">
                <a:latin typeface="Arial" charset="0"/>
                <a:cs typeface="Arial" charset="0"/>
              </a:rPr>
              <a:t> rok 2013</a:t>
            </a:r>
            <a:endParaRPr lang="cs-CZ" dirty="0"/>
          </a:p>
        </p:txBody>
      </p:sp>
      <p:sp>
        <p:nvSpPr>
          <p:cNvPr id="9" name="Content Placeholder 2"/>
          <p:cNvSpPr txBox="1">
            <a:spLocks/>
          </p:cNvSpPr>
          <p:nvPr/>
        </p:nvSpPr>
        <p:spPr bwMode="auto">
          <a:xfrm>
            <a:off x="-684584" y="2708920"/>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cs-CZ" sz="2400" b="1" dirty="0" smtClean="0">
                <a:latin typeface="Arial" charset="0"/>
                <a:cs typeface="Arial" charset="0"/>
              </a:rPr>
              <a:t>UltraCam </a:t>
            </a:r>
            <a:r>
              <a:rPr lang="cs-CZ" sz="2400" b="1" dirty="0" err="1" smtClean="0">
                <a:latin typeface="Arial" charset="0"/>
                <a:cs typeface="Arial" charset="0"/>
              </a:rPr>
              <a:t>Osprey</a:t>
            </a:r>
            <a:r>
              <a:rPr lang="cs-CZ" sz="2400" b="1" dirty="0" smtClean="0">
                <a:latin typeface="Arial" charset="0"/>
                <a:cs typeface="Arial" charset="0"/>
              </a:rPr>
              <a:t> Mark 3 </a:t>
            </a:r>
          </a:p>
          <a:p>
            <a:pPr marL="0" indent="0" algn="ctr"/>
            <a:r>
              <a:rPr lang="cs-CZ" sz="2400" b="1" dirty="0" smtClean="0">
                <a:latin typeface="Arial" charset="0"/>
                <a:cs typeface="Arial" charset="0"/>
              </a:rPr>
              <a:t>Premium Rok 2015</a:t>
            </a:r>
            <a:endParaRPr lang="cs-CZ" dirty="0" smtClean="0"/>
          </a:p>
          <a:p>
            <a:endParaRPr lang="cs-CZ" dirty="0"/>
          </a:p>
        </p:txBody>
      </p:sp>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8" name="Obdélník 7"/>
          <p:cNvSpPr/>
          <p:nvPr/>
        </p:nvSpPr>
        <p:spPr>
          <a:xfrm>
            <a:off x="864221" y="476672"/>
            <a:ext cx="2303836" cy="523220"/>
          </a:xfrm>
          <a:prstGeom prst="rect">
            <a:avLst/>
          </a:prstGeom>
        </p:spPr>
        <p:txBody>
          <a:bodyPr wrap="none">
            <a:spAutoFit/>
          </a:bodyPr>
          <a:lstStyle/>
          <a:p>
            <a:pPr fontAlgn="t"/>
            <a:r>
              <a:rPr lang="cs-CZ" sz="2800" b="1" dirty="0" smtClean="0">
                <a:solidFill>
                  <a:srgbClr val="323232"/>
                </a:solidFill>
              </a:rPr>
              <a:t>Přednáška </a:t>
            </a:r>
            <a:r>
              <a:rPr lang="cs-CZ" sz="2800" b="1" dirty="0" smtClean="0">
                <a:solidFill>
                  <a:srgbClr val="323232"/>
                </a:solidFill>
              </a:rPr>
              <a:t>6</a:t>
            </a:r>
            <a:endParaRPr lang="cs-CZ" sz="2800" b="1" dirty="0">
              <a:solidFill>
                <a:srgbClr val="323232"/>
              </a:solidFill>
            </a:endParaRPr>
          </a:p>
        </p:txBody>
      </p:sp>
      <p:sp>
        <p:nvSpPr>
          <p:cNvPr id="5" name="Obdélník 4"/>
          <p:cNvSpPr/>
          <p:nvPr/>
        </p:nvSpPr>
        <p:spPr>
          <a:xfrm>
            <a:off x="683568" y="1124744"/>
            <a:ext cx="7704856" cy="830997"/>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solidFill>
                  <a:srgbClr val="222222"/>
                </a:solidFill>
                <a:ea typeface="Times New Roman" pitchFamily="18" charset="0"/>
                <a:cs typeface="Courier New" pitchFamily="49" charset="0"/>
              </a:rPr>
              <a:t>Metody </a:t>
            </a:r>
            <a:r>
              <a:rPr lang="cs-CZ" sz="2400" b="1" dirty="0" smtClean="0">
                <a:solidFill>
                  <a:srgbClr val="222222"/>
                </a:solidFill>
                <a:ea typeface="Times New Roman" pitchFamily="18" charset="0"/>
                <a:cs typeface="Courier New" pitchFamily="49" charset="0"/>
              </a:rPr>
              <a:t>mapování </a:t>
            </a:r>
            <a:r>
              <a:rPr lang="cs-CZ" sz="2400" b="1" dirty="0" smtClean="0">
                <a:solidFill>
                  <a:srgbClr val="222222"/>
                </a:solidFill>
                <a:ea typeface="Times New Roman" pitchFamily="18" charset="0"/>
                <a:cs typeface="Courier New" pitchFamily="49" charset="0"/>
              </a:rPr>
              <a:t>území dálkově pilotovanými leteckými </a:t>
            </a:r>
            <a:r>
              <a:rPr lang="cs-CZ" sz="2400" b="1" dirty="0" smtClean="0">
                <a:solidFill>
                  <a:srgbClr val="222222"/>
                </a:solidFill>
                <a:ea typeface="Times New Roman" pitchFamily="18" charset="0"/>
                <a:cs typeface="Courier New" pitchFamily="49" charset="0"/>
              </a:rPr>
              <a:t>systémy (RPAS) </a:t>
            </a:r>
            <a:r>
              <a:rPr lang="cs-CZ" sz="2400" b="1" dirty="0" smtClean="0">
                <a:solidFill>
                  <a:srgbClr val="222222"/>
                </a:solidFill>
                <a:ea typeface="Times New Roman" pitchFamily="18" charset="0"/>
                <a:cs typeface="Courier New" pitchFamily="49" charset="0"/>
              </a:rPr>
              <a:t>ve </a:t>
            </a:r>
            <a:r>
              <a:rPr lang="cs-CZ" sz="2400" b="1" dirty="0" smtClean="0">
                <a:solidFill>
                  <a:srgbClr val="222222"/>
                </a:solidFill>
                <a:ea typeface="Times New Roman" pitchFamily="18" charset="0"/>
                <a:cs typeface="Courier New" pitchFamily="49" charset="0"/>
              </a:rPr>
              <a:t>velkých </a:t>
            </a:r>
            <a:r>
              <a:rPr lang="cs-CZ" sz="2400" b="1" dirty="0" smtClean="0">
                <a:solidFill>
                  <a:srgbClr val="222222"/>
                </a:solidFill>
                <a:ea typeface="Times New Roman" pitchFamily="18" charset="0"/>
                <a:cs typeface="Courier New" pitchFamily="49" charset="0"/>
              </a:rPr>
              <a:t>měřítkách</a:t>
            </a:r>
            <a:endParaRPr lang="cs-CZ" sz="2400" b="1" dirty="0" smtClean="0">
              <a:solidFill>
                <a:srgbClr val="222222"/>
              </a:solidFill>
              <a:ea typeface="Times New Roman" pitchFamily="18" charset="0"/>
              <a:cs typeface="Courier New" pitchFamily="49" charset="0"/>
            </a:endParaRPr>
          </a:p>
        </p:txBody>
      </p:sp>
    </p:spTree>
    <p:extLst>
      <p:ext uri="{BB962C8B-B14F-4D97-AF65-F5344CB8AC3E}">
        <p14:creationId xmlns:p14="http://schemas.microsoft.com/office/powerpoint/2010/main" xmlns="" val="3302174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908720"/>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5" name="Picture 12" descr="obr"/>
          <p:cNvPicPr>
            <a:picLocks noChangeAspect="1" noChangeArrowheads="1"/>
          </p:cNvPicPr>
          <p:nvPr/>
        </p:nvPicPr>
        <p:blipFill>
          <a:blip r:embed="rId3" cstate="print"/>
          <a:srcRect/>
          <a:stretch>
            <a:fillRect/>
          </a:stretch>
        </p:blipFill>
        <p:spPr bwMode="auto">
          <a:xfrm>
            <a:off x="1907704" y="1988840"/>
            <a:ext cx="5328592" cy="4374684"/>
          </a:xfrm>
          <a:prstGeom prst="rect">
            <a:avLst/>
          </a:prstGeom>
          <a:noFill/>
          <a:ln w="9525">
            <a:noFill/>
            <a:miter lim="800000"/>
            <a:headEnd/>
            <a:tailEnd/>
          </a:ln>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75048" y="908720"/>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4098" name="Picture 2"/>
          <p:cNvPicPr>
            <a:picLocks noChangeAspect="1" noChangeArrowheads="1"/>
          </p:cNvPicPr>
          <p:nvPr/>
        </p:nvPicPr>
        <p:blipFill>
          <a:blip r:embed="rId3" cstate="print"/>
          <a:srcRect t="20680" r="36453" b="16321"/>
          <a:stretch>
            <a:fillRect/>
          </a:stretch>
        </p:blipFill>
        <p:spPr bwMode="auto">
          <a:xfrm>
            <a:off x="179512" y="1916832"/>
            <a:ext cx="8316416" cy="4637650"/>
          </a:xfrm>
          <a:prstGeom prst="rect">
            <a:avLst/>
          </a:prstGeom>
          <a:noFill/>
          <a:ln w="9525">
            <a:noFill/>
            <a:miter lim="800000"/>
            <a:headEnd/>
            <a:tailEnd/>
          </a:ln>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764704"/>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sp>
        <p:nvSpPr>
          <p:cNvPr id="9" name="Content Placeholder 2"/>
          <p:cNvSpPr txBox="1">
            <a:spLocks/>
          </p:cNvSpPr>
          <p:nvPr/>
        </p:nvSpPr>
        <p:spPr bwMode="auto">
          <a:xfrm>
            <a:off x="0" y="3140968"/>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dirty="0"/>
          </a:p>
        </p:txBody>
      </p:sp>
      <p:pic>
        <p:nvPicPr>
          <p:cNvPr id="2050" name="Picture 2" descr="C:\Vaclav\3_Prednasky2013_2016\2019\3_ZeleznaRuda\IMAG1309.jpg"/>
          <p:cNvPicPr>
            <a:picLocks noChangeAspect="1" noChangeArrowheads="1"/>
          </p:cNvPicPr>
          <p:nvPr/>
        </p:nvPicPr>
        <p:blipFill>
          <a:blip r:embed="rId3" cstate="print"/>
          <a:srcRect/>
          <a:stretch>
            <a:fillRect/>
          </a:stretch>
        </p:blipFill>
        <p:spPr bwMode="auto">
          <a:xfrm>
            <a:off x="1043608" y="2852936"/>
            <a:ext cx="4042520" cy="2420521"/>
          </a:xfrm>
          <a:prstGeom prst="rect">
            <a:avLst/>
          </a:prstGeom>
          <a:noFill/>
        </p:spPr>
      </p:pic>
      <p:pic>
        <p:nvPicPr>
          <p:cNvPr id="2051" name="Picture 3" descr="C:\Vaclav\3_Prednasky2013_2016\2019\3_ZeleznaRuda\IMAG1308.jpg"/>
          <p:cNvPicPr>
            <a:picLocks noChangeAspect="1" noChangeArrowheads="1"/>
          </p:cNvPicPr>
          <p:nvPr/>
        </p:nvPicPr>
        <p:blipFill>
          <a:blip r:embed="rId4" cstate="print"/>
          <a:srcRect/>
          <a:stretch>
            <a:fillRect/>
          </a:stretch>
        </p:blipFill>
        <p:spPr bwMode="auto">
          <a:xfrm>
            <a:off x="5508104" y="1556792"/>
            <a:ext cx="2420521" cy="4042520"/>
          </a:xfrm>
          <a:prstGeom prst="rect">
            <a:avLst/>
          </a:prstGeom>
          <a:noFill/>
        </p:spPr>
      </p:pic>
      <p:sp>
        <p:nvSpPr>
          <p:cNvPr id="10" name="Content Placeholder 2"/>
          <p:cNvSpPr txBox="1">
            <a:spLocks/>
          </p:cNvSpPr>
          <p:nvPr/>
        </p:nvSpPr>
        <p:spPr bwMode="auto">
          <a:xfrm>
            <a:off x="0" y="2060848"/>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cs-CZ" sz="2400" b="1" dirty="0" smtClean="0">
                <a:latin typeface="Arial" charset="0"/>
                <a:cs typeface="Arial" charset="0"/>
              </a:rPr>
              <a:t>Lucerna – systém na snímkování a revizi důlních jam</a:t>
            </a:r>
            <a:endParaRPr lang="cs-CZ" dirty="0" smtClean="0"/>
          </a:p>
          <a:p>
            <a:endParaRPr lang="cs-CZ" dirty="0"/>
          </a:p>
        </p:txBody>
      </p:sp>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908720"/>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Ukázka ostění jámy</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5122" name="Picture 2" descr="C:\Vaclav\3_Prednasky2013_2016\2019\3_ZeleznaRuda\40.JPG"/>
          <p:cNvPicPr>
            <a:picLocks noChangeAspect="1" noChangeArrowheads="1"/>
          </p:cNvPicPr>
          <p:nvPr/>
        </p:nvPicPr>
        <p:blipFill>
          <a:blip r:embed="rId3" cstate="print"/>
          <a:srcRect/>
          <a:stretch>
            <a:fillRect/>
          </a:stretch>
        </p:blipFill>
        <p:spPr bwMode="auto">
          <a:xfrm>
            <a:off x="1691680" y="1988840"/>
            <a:ext cx="6938369" cy="4615780"/>
          </a:xfrm>
          <a:prstGeom prst="rect">
            <a:avLst/>
          </a:prstGeom>
          <a:noFill/>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908720"/>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sp>
        <p:nvSpPr>
          <p:cNvPr id="9" name="Content Placeholder 2"/>
          <p:cNvSpPr txBox="1">
            <a:spLocks/>
          </p:cNvSpPr>
          <p:nvPr/>
        </p:nvSpPr>
        <p:spPr bwMode="auto">
          <a:xfrm>
            <a:off x="0" y="3140968"/>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dirty="0"/>
          </a:p>
        </p:txBody>
      </p:sp>
      <p:sp>
        <p:nvSpPr>
          <p:cNvPr id="10" name="Content Placeholder 2"/>
          <p:cNvSpPr txBox="1">
            <a:spLocks/>
          </p:cNvSpPr>
          <p:nvPr/>
        </p:nvSpPr>
        <p:spPr bwMode="auto">
          <a:xfrm>
            <a:off x="1220862" y="1844824"/>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cs-CZ" sz="2400" b="1" dirty="0" smtClean="0">
                <a:latin typeface="Arial" charset="0"/>
                <a:cs typeface="Arial" charset="0"/>
              </a:rPr>
              <a:t>Lucerna – systém na snímkování a revizi důlních jam</a:t>
            </a:r>
            <a:endParaRPr lang="cs-CZ" dirty="0" smtClean="0"/>
          </a:p>
          <a:p>
            <a:endParaRPr lang="cs-CZ" dirty="0"/>
          </a:p>
        </p:txBody>
      </p:sp>
      <p:pic>
        <p:nvPicPr>
          <p:cNvPr id="3076" name="Picture 4" descr="C:\Vaclav\3_Prednasky2013_2016\2019\3_ZeleznaRuda\Hole.jpg"/>
          <p:cNvPicPr>
            <a:picLocks noChangeAspect="1" noChangeArrowheads="1"/>
          </p:cNvPicPr>
          <p:nvPr/>
        </p:nvPicPr>
        <p:blipFill>
          <a:blip r:embed="rId3" cstate="print"/>
          <a:srcRect/>
          <a:stretch>
            <a:fillRect/>
          </a:stretch>
        </p:blipFill>
        <p:spPr bwMode="auto">
          <a:xfrm>
            <a:off x="971600" y="2852936"/>
            <a:ext cx="6716448" cy="3778002"/>
          </a:xfrm>
          <a:prstGeom prst="rect">
            <a:avLst/>
          </a:prstGeom>
          <a:noFill/>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404664"/>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sp>
        <p:nvSpPr>
          <p:cNvPr id="8" name="Content Placeholder 2"/>
          <p:cNvSpPr txBox="1">
            <a:spLocks/>
          </p:cNvSpPr>
          <p:nvPr/>
        </p:nvSpPr>
        <p:spPr bwMode="auto">
          <a:xfrm>
            <a:off x="2339752" y="1052736"/>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it-IT" sz="2400" b="1" dirty="0" smtClean="0">
                <a:latin typeface="Arial" charset="0"/>
                <a:cs typeface="Arial" charset="0"/>
              </a:rPr>
              <a:t>Foxtech 3DM-MINI Oblique Camera</a:t>
            </a:r>
            <a:r>
              <a:rPr lang="cs-CZ" sz="2400" b="1" dirty="0" smtClean="0">
                <a:latin typeface="Arial" charset="0"/>
                <a:cs typeface="Arial" charset="0"/>
              </a:rPr>
              <a:t> </a:t>
            </a:r>
          </a:p>
          <a:p>
            <a:pPr marL="0" indent="0" algn="ctr"/>
            <a:r>
              <a:rPr lang="cs-CZ" sz="2400" b="1" dirty="0" smtClean="0">
                <a:latin typeface="Arial" charset="0"/>
                <a:cs typeface="Arial" charset="0"/>
              </a:rPr>
              <a:t>5x Sony 5100 – 5 x 24MP</a:t>
            </a:r>
          </a:p>
          <a:p>
            <a:pPr marL="0" indent="0" algn="ctr"/>
            <a:r>
              <a:rPr lang="cs-CZ" sz="2400" b="1" dirty="0" smtClean="0">
                <a:latin typeface="Arial" charset="0"/>
                <a:cs typeface="Arial" charset="0"/>
              </a:rPr>
              <a:t>Zpracování Pix4D</a:t>
            </a:r>
          </a:p>
          <a:p>
            <a:pPr marL="0" indent="0" algn="ctr"/>
            <a:r>
              <a:rPr lang="cs-CZ" sz="2400" b="1" dirty="0" smtClean="0">
                <a:latin typeface="Arial" charset="0"/>
                <a:cs typeface="Arial" charset="0"/>
              </a:rPr>
              <a:t>761 gramů</a:t>
            </a:r>
            <a:endParaRPr lang="cs-CZ" sz="2400" b="1" dirty="0">
              <a:latin typeface="Arial" charset="0"/>
              <a:cs typeface="Arial" charset="0"/>
            </a:endParaRPr>
          </a:p>
        </p:txBody>
      </p:sp>
      <p:pic>
        <p:nvPicPr>
          <p:cNvPr id="6146" name="Picture 2"/>
          <p:cNvPicPr>
            <a:picLocks noChangeAspect="1" noChangeArrowheads="1"/>
          </p:cNvPicPr>
          <p:nvPr/>
        </p:nvPicPr>
        <p:blipFill>
          <a:blip r:embed="rId3" cstate="print"/>
          <a:srcRect/>
          <a:stretch>
            <a:fillRect/>
          </a:stretch>
        </p:blipFill>
        <p:spPr bwMode="auto">
          <a:xfrm>
            <a:off x="1907704" y="2861031"/>
            <a:ext cx="5688632" cy="3996969"/>
          </a:xfrm>
          <a:prstGeom prst="rect">
            <a:avLst/>
          </a:prstGeom>
          <a:noFill/>
          <a:ln w="9525">
            <a:noFill/>
            <a:miter lim="800000"/>
            <a:headEnd/>
            <a:tailEnd/>
          </a:ln>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395536" y="404664"/>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sp>
        <p:nvSpPr>
          <p:cNvPr id="8" name="Content Placeholder 2"/>
          <p:cNvSpPr txBox="1">
            <a:spLocks/>
          </p:cNvSpPr>
          <p:nvPr/>
        </p:nvSpPr>
        <p:spPr bwMode="auto">
          <a:xfrm>
            <a:off x="3599384" y="1052736"/>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it-IT" sz="2400" b="1" dirty="0" smtClean="0">
                <a:latin typeface="Arial" charset="0"/>
                <a:cs typeface="Arial" charset="0"/>
              </a:rPr>
              <a:t>Foxtech 3DM-MINI Oblique Camera</a:t>
            </a:r>
            <a:r>
              <a:rPr lang="cs-CZ" sz="2400" b="1" dirty="0" smtClean="0">
                <a:latin typeface="Arial" charset="0"/>
                <a:cs typeface="Arial" charset="0"/>
              </a:rPr>
              <a:t> </a:t>
            </a:r>
          </a:p>
          <a:p>
            <a:pPr marL="0" indent="0" algn="ctr"/>
            <a:endParaRPr lang="cs-CZ" sz="2400" b="1" dirty="0">
              <a:solidFill>
                <a:schemeClr val="accent2"/>
              </a:solidFill>
              <a:latin typeface="Arial" charset="0"/>
              <a:cs typeface="Arial" charset="0"/>
            </a:endParaRPr>
          </a:p>
        </p:txBody>
      </p:sp>
      <p:sp>
        <p:nvSpPr>
          <p:cNvPr id="6" name="Text Box 9"/>
          <p:cNvSpPr txBox="1">
            <a:spLocks noChangeArrowheads="1"/>
          </p:cNvSpPr>
          <p:nvPr/>
        </p:nvSpPr>
        <p:spPr bwMode="auto">
          <a:xfrm>
            <a:off x="251520" y="2132856"/>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pPr algn="just"/>
            <a:r>
              <a:rPr lang="en-US" b="1" dirty="0" err="1" smtClean="0">
                <a:latin typeface="Arial" charset="0"/>
              </a:rPr>
              <a:t>Foxtech</a:t>
            </a:r>
            <a:r>
              <a:rPr lang="en-US" b="1" dirty="0" smtClean="0">
                <a:latin typeface="Arial" charset="0"/>
              </a:rPr>
              <a:t> 3DM-MINI Oblique Camera is used to provide high resolution aerial photos to create 3D model on the city and buildings etc. It is a cost-effective Oblique multi-camera system, also a efficient equipment to maximum your productivity. The Oblique Camera integrates with 5 Sony 5100 Camera cores, it is very light, and the total weight including lens is only about 791g(nadir lens at 25mm, and oblique lens at 35mm). </a:t>
            </a:r>
            <a:endParaRPr lang="cs-CZ" b="1" dirty="0">
              <a:latin typeface="Arial" charset="0"/>
            </a:endParaRPr>
          </a:p>
        </p:txBody>
      </p:sp>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404664"/>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Geometrie zobrazení</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sp>
        <p:nvSpPr>
          <p:cNvPr id="8" name="Content Placeholder 2"/>
          <p:cNvSpPr txBox="1">
            <a:spLocks/>
          </p:cNvSpPr>
          <p:nvPr/>
        </p:nvSpPr>
        <p:spPr bwMode="auto">
          <a:xfrm>
            <a:off x="3542122" y="1628800"/>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it-IT" sz="2400" b="1" dirty="0" smtClean="0">
                <a:latin typeface="Arial" charset="0"/>
                <a:cs typeface="Arial" charset="0"/>
              </a:rPr>
              <a:t>Foxtech 3DM-MINI Oblique Camera</a:t>
            </a:r>
            <a:r>
              <a:rPr lang="cs-CZ" sz="2400" b="1" dirty="0" smtClean="0">
                <a:latin typeface="Arial" charset="0"/>
                <a:cs typeface="Arial" charset="0"/>
              </a:rPr>
              <a:t> </a:t>
            </a:r>
          </a:p>
          <a:p>
            <a:pPr marL="0" indent="0" algn="ctr"/>
            <a:endParaRPr lang="cs-CZ" sz="2400" b="1" dirty="0">
              <a:solidFill>
                <a:schemeClr val="accent2"/>
              </a:solidFill>
              <a:latin typeface="Arial" charset="0"/>
              <a:cs typeface="Arial" charset="0"/>
            </a:endParaRPr>
          </a:p>
        </p:txBody>
      </p:sp>
      <p:sp>
        <p:nvSpPr>
          <p:cNvPr id="6" name="Text Box 9"/>
          <p:cNvSpPr txBox="1">
            <a:spLocks noChangeArrowheads="1"/>
          </p:cNvSpPr>
          <p:nvPr/>
        </p:nvSpPr>
        <p:spPr bwMode="auto">
          <a:xfrm>
            <a:off x="251520" y="2348880"/>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solidFill>
                  <a:schemeClr val="accent2"/>
                </a:solidFill>
                <a:latin typeface="Arial" charset="0"/>
              </a:rPr>
              <a:t>T</a:t>
            </a:r>
            <a:r>
              <a:rPr lang="en-US" b="1" dirty="0" smtClean="0">
                <a:latin typeface="Arial" charset="0"/>
              </a:rPr>
              <a:t>he surrounding cameras is equipped with 35mm lens to take subjects far away, and the center camera is equipped with 25mm lens to take less distance. With the light weight the oblique camera can be easily integrated into UAVS and aircrafts to do mapping and survey. The Oblique Camera connected with PPK system can get a very precise 3D model. And the accurate photogrammetric model can be generated by software like </a:t>
            </a:r>
            <a:r>
              <a:rPr lang="en-US" b="1" dirty="0" smtClean="0">
                <a:solidFill>
                  <a:srgbClr val="FF0000"/>
                </a:solidFill>
                <a:latin typeface="Arial" charset="0"/>
              </a:rPr>
              <a:t>Pix4D, Smart3D or </a:t>
            </a:r>
            <a:r>
              <a:rPr lang="en-US" b="1" dirty="0" err="1" smtClean="0">
                <a:solidFill>
                  <a:srgbClr val="FF0000"/>
                </a:solidFill>
                <a:latin typeface="Arial" charset="0"/>
              </a:rPr>
              <a:t>Photomesh</a:t>
            </a:r>
            <a:r>
              <a:rPr lang="en-US" b="1" dirty="0" smtClean="0">
                <a:solidFill>
                  <a:schemeClr val="accent2"/>
                </a:solidFill>
                <a:latin typeface="Arial" charset="0"/>
              </a:rPr>
              <a:t>.</a:t>
            </a:r>
            <a:endParaRPr lang="cs-CZ" b="1" dirty="0">
              <a:solidFill>
                <a:schemeClr val="accent2"/>
              </a:solidFill>
              <a:latin typeface="Arial" charset="0"/>
            </a:endParaRPr>
          </a:p>
        </p:txBody>
      </p:sp>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908720"/>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Postupy vyhodnocení podrobných bodů katastru</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167938" name="Picture 2" descr="F:\LAS\Thymakov\ScreenHunter_2370.jpg"/>
          <p:cNvPicPr>
            <a:picLocks noChangeAspect="1" noChangeArrowheads="1"/>
          </p:cNvPicPr>
          <p:nvPr/>
        </p:nvPicPr>
        <p:blipFill>
          <a:blip r:embed="rId3" cstate="print"/>
          <a:srcRect/>
          <a:stretch>
            <a:fillRect/>
          </a:stretch>
        </p:blipFill>
        <p:spPr bwMode="auto">
          <a:xfrm>
            <a:off x="611560" y="2204864"/>
            <a:ext cx="7897175" cy="4274442"/>
          </a:xfrm>
          <a:prstGeom prst="rect">
            <a:avLst/>
          </a:prstGeom>
          <a:noFill/>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1556792"/>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Postupy vyhodnocení podrobných bodů katastru</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168962" name="Picture 2" descr="F:\LAS\Thymakov\ScreenHunter_2371.jpg"/>
          <p:cNvPicPr>
            <a:picLocks noChangeAspect="1" noChangeArrowheads="1"/>
          </p:cNvPicPr>
          <p:nvPr/>
        </p:nvPicPr>
        <p:blipFill>
          <a:blip r:embed="rId3" cstate="print"/>
          <a:srcRect/>
          <a:stretch>
            <a:fillRect/>
          </a:stretch>
        </p:blipFill>
        <p:spPr bwMode="auto">
          <a:xfrm>
            <a:off x="-14847" y="2996952"/>
            <a:ext cx="9158847" cy="2448272"/>
          </a:xfrm>
          <a:prstGeom prst="rect">
            <a:avLst/>
          </a:prstGeom>
          <a:noFill/>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1"/>
          <p:cNvSpPr txBox="1">
            <a:spLocks noChangeArrowheads="1"/>
          </p:cNvSpPr>
          <p:nvPr/>
        </p:nvSpPr>
        <p:spPr bwMode="auto">
          <a:xfrm>
            <a:off x="1071600" y="889556"/>
            <a:ext cx="9001000" cy="523220"/>
          </a:xfrm>
          <a:prstGeom prst="rect">
            <a:avLst/>
          </a:prstGeom>
          <a:noFill/>
          <a:ln w="9525">
            <a:noFill/>
            <a:miter lim="800000"/>
            <a:headEnd/>
            <a:tailEnd/>
          </a:ln>
        </p:spPr>
        <p:txBody>
          <a:bodyPr wrap="square">
            <a:spAutoFit/>
          </a:bodyPr>
          <a:lstStyle/>
          <a:p>
            <a:r>
              <a:rPr lang="cs-CZ" sz="2800" b="1" dirty="0" smtClean="0"/>
              <a:t>Drony</a:t>
            </a:r>
            <a:endParaRPr lang="cs-CZ" sz="2800" b="1" dirty="0">
              <a:solidFill>
                <a:srgbClr val="FFC00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9785" t="33008" r="22857" b="24023"/>
          <a:stretch/>
        </p:blipFill>
        <p:spPr bwMode="auto">
          <a:xfrm>
            <a:off x="4499992" y="2060848"/>
            <a:ext cx="4248472" cy="25461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3879" t="67246" r="23594" b="17773"/>
          <a:stretch/>
        </p:blipFill>
        <p:spPr bwMode="auto">
          <a:xfrm>
            <a:off x="611560" y="1916832"/>
            <a:ext cx="2521349" cy="24122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Obrázek 7" descr="C:\Users\Administrator\Desktop\Worshop Brno - Weigl\obrazky\2015-04-09 09.57.37.jpg"/>
          <p:cNvPicPr/>
          <p:nvPr/>
        </p:nvPicPr>
        <p:blipFill>
          <a:blip r:embed="rId5" cstate="print"/>
          <a:srcRect/>
          <a:stretch>
            <a:fillRect/>
          </a:stretch>
        </p:blipFill>
        <p:spPr bwMode="auto">
          <a:xfrm>
            <a:off x="2267744" y="3573016"/>
            <a:ext cx="4248472" cy="2160240"/>
          </a:xfrm>
          <a:prstGeom prst="rect">
            <a:avLst/>
          </a:prstGeom>
          <a:noFill/>
          <a:ln w="9525">
            <a:noFill/>
            <a:miter lim="800000"/>
            <a:headEnd/>
            <a:tailEnd/>
          </a:ln>
        </p:spPr>
      </p:pic>
      <p:pic>
        <p:nvPicPr>
          <p:cNvPr id="9" name="Picture 2" descr="C:\Vaclav\3_Prednasky2013_2016\2016\7_PrednaskaUnivOlomouc\MQ-9 Reaper Drone.jpg"/>
          <p:cNvPicPr>
            <a:picLocks noChangeAspect="1" noChangeArrowheads="1"/>
          </p:cNvPicPr>
          <p:nvPr/>
        </p:nvPicPr>
        <p:blipFill>
          <a:blip r:embed="rId6" cstate="print"/>
          <a:srcRect/>
          <a:stretch>
            <a:fillRect/>
          </a:stretch>
        </p:blipFill>
        <p:spPr bwMode="auto">
          <a:xfrm>
            <a:off x="5724128" y="4293096"/>
            <a:ext cx="2808312" cy="2178197"/>
          </a:xfrm>
          <a:prstGeom prst="rect">
            <a:avLst/>
          </a:prstGeom>
          <a:noFill/>
        </p:spPr>
      </p:pic>
      <p:pic>
        <p:nvPicPr>
          <p:cNvPr id="10" name="Picture 3" descr="C:\Vaclav\3_Prednasky2013_2016\2016\7_PrednaskaUnivOlomouc\Black_Hornet_Nano_Helicopter_UAV.jpg"/>
          <p:cNvPicPr>
            <a:picLocks noChangeAspect="1" noChangeArrowheads="1"/>
          </p:cNvPicPr>
          <p:nvPr/>
        </p:nvPicPr>
        <p:blipFill>
          <a:blip r:embed="rId7" cstate="print"/>
          <a:srcRect/>
          <a:stretch>
            <a:fillRect/>
          </a:stretch>
        </p:blipFill>
        <p:spPr bwMode="auto">
          <a:xfrm>
            <a:off x="683568" y="4437112"/>
            <a:ext cx="3121152" cy="2075688"/>
          </a:xfrm>
          <a:prstGeom prst="rect">
            <a:avLst/>
          </a:prstGeom>
          <a:noFill/>
        </p:spPr>
      </p:pic>
    </p:spTree>
    <p:extLst>
      <p:ext uri="{BB962C8B-B14F-4D97-AF65-F5344CB8AC3E}">
        <p14:creationId xmlns:p14="http://schemas.microsoft.com/office/powerpoint/2010/main" xmlns="" val="16370907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908720"/>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Testovací lokalita Klášter  - průseková fotogrammetrie od firmy </a:t>
            </a:r>
            <a:r>
              <a:rPr lang="cs-CZ" b="1" dirty="0" err="1" smtClean="0">
                <a:latin typeface="Arial" charset="0"/>
              </a:rPr>
              <a:t>Trimble</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5123" name="Picture 3"/>
          <p:cNvPicPr>
            <a:picLocks noChangeAspect="1" noChangeArrowheads="1"/>
          </p:cNvPicPr>
          <p:nvPr/>
        </p:nvPicPr>
        <p:blipFill>
          <a:blip r:embed="rId3" cstate="print"/>
          <a:srcRect t="24040" r="48265" b="37320"/>
          <a:stretch>
            <a:fillRect/>
          </a:stretch>
        </p:blipFill>
        <p:spPr bwMode="auto">
          <a:xfrm>
            <a:off x="0" y="2132856"/>
            <a:ext cx="9144000" cy="3841562"/>
          </a:xfrm>
          <a:prstGeom prst="rect">
            <a:avLst/>
          </a:prstGeom>
          <a:noFill/>
          <a:ln w="9525">
            <a:noFill/>
            <a:miter lim="800000"/>
            <a:headEnd/>
            <a:tailEnd/>
          </a:ln>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1" name="Text Box 9"/>
          <p:cNvSpPr txBox="1">
            <a:spLocks noChangeArrowheads="1"/>
          </p:cNvSpPr>
          <p:nvPr/>
        </p:nvSpPr>
        <p:spPr bwMode="auto">
          <a:xfrm>
            <a:off x="517786" y="476672"/>
            <a:ext cx="856895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10800" rIns="18000" bIns="10800"/>
          <a:lstStyle>
            <a:lvl1pPr>
              <a:spcBef>
                <a:spcPct val="0"/>
              </a:spcBef>
              <a:tabLst>
                <a:tab pos="381000" algn="l"/>
              </a:tabLst>
              <a:defRPr sz="2400">
                <a:solidFill>
                  <a:schemeClr val="tx1"/>
                </a:solidFill>
                <a:latin typeface="Times New Roman" pitchFamily="18" charset="0"/>
              </a:defRPr>
            </a:lvl1pPr>
            <a:lvl2pPr>
              <a:spcBef>
                <a:spcPct val="0"/>
              </a:spcBef>
              <a:tabLst>
                <a:tab pos="381000" algn="l"/>
              </a:tabLst>
              <a:defRPr sz="2400">
                <a:solidFill>
                  <a:schemeClr val="tx1"/>
                </a:solidFill>
                <a:latin typeface="Times New Roman" pitchFamily="18" charset="0"/>
              </a:defRPr>
            </a:lvl2pPr>
            <a:lvl3pPr>
              <a:spcBef>
                <a:spcPct val="0"/>
              </a:spcBef>
              <a:tabLst>
                <a:tab pos="381000" algn="l"/>
              </a:tabLst>
              <a:defRPr sz="2400">
                <a:solidFill>
                  <a:schemeClr val="tx1"/>
                </a:solidFill>
                <a:latin typeface="Times New Roman" pitchFamily="18" charset="0"/>
              </a:defRPr>
            </a:lvl3pPr>
            <a:lvl4pPr>
              <a:spcBef>
                <a:spcPct val="0"/>
              </a:spcBef>
              <a:tabLst>
                <a:tab pos="381000" algn="l"/>
              </a:tabLst>
              <a:defRPr sz="2400">
                <a:solidFill>
                  <a:schemeClr val="tx1"/>
                </a:solidFill>
                <a:latin typeface="Times New Roman" pitchFamily="18" charset="0"/>
              </a:defRPr>
            </a:lvl4pPr>
            <a:lvl5pPr>
              <a:spcBef>
                <a:spcPct val="0"/>
              </a:spcBef>
              <a:tabLst>
                <a:tab pos="381000" algn="l"/>
              </a:tabLst>
              <a:defRPr sz="2400">
                <a:solidFill>
                  <a:schemeClr val="tx1"/>
                </a:solidFill>
                <a:latin typeface="Times New Roman" pitchFamily="18" charset="0"/>
              </a:defRPr>
            </a:lvl5pPr>
            <a:lvl6pPr eaLnBrk="0" fontAlgn="base" hangingPunct="0">
              <a:spcBef>
                <a:spcPct val="0"/>
              </a:spcBef>
              <a:spcAft>
                <a:spcPct val="0"/>
              </a:spcAft>
              <a:tabLst>
                <a:tab pos="381000" algn="l"/>
              </a:tabLst>
              <a:defRPr sz="2400">
                <a:solidFill>
                  <a:schemeClr val="tx1"/>
                </a:solidFill>
                <a:latin typeface="Times New Roman" pitchFamily="18" charset="0"/>
              </a:defRPr>
            </a:lvl6pPr>
            <a:lvl7pPr eaLnBrk="0" fontAlgn="base" hangingPunct="0">
              <a:spcBef>
                <a:spcPct val="0"/>
              </a:spcBef>
              <a:spcAft>
                <a:spcPct val="0"/>
              </a:spcAft>
              <a:tabLst>
                <a:tab pos="381000" algn="l"/>
              </a:tabLst>
              <a:defRPr sz="2400">
                <a:solidFill>
                  <a:schemeClr val="tx1"/>
                </a:solidFill>
                <a:latin typeface="Times New Roman" pitchFamily="18" charset="0"/>
              </a:defRPr>
            </a:lvl7pPr>
            <a:lvl8pPr eaLnBrk="0" fontAlgn="base" hangingPunct="0">
              <a:spcBef>
                <a:spcPct val="0"/>
              </a:spcBef>
              <a:spcAft>
                <a:spcPct val="0"/>
              </a:spcAft>
              <a:tabLst>
                <a:tab pos="381000" algn="l"/>
              </a:tabLst>
              <a:defRPr sz="2400">
                <a:solidFill>
                  <a:schemeClr val="tx1"/>
                </a:solidFill>
                <a:latin typeface="Times New Roman" pitchFamily="18" charset="0"/>
              </a:defRPr>
            </a:lvl8pPr>
            <a:lvl9pPr eaLnBrk="0" fontAlgn="base" hangingPunct="0">
              <a:spcBef>
                <a:spcPct val="0"/>
              </a:spcBef>
              <a:spcAft>
                <a:spcPct val="0"/>
              </a:spcAft>
              <a:tabLst>
                <a:tab pos="381000" algn="l"/>
              </a:tabLst>
              <a:defRPr sz="2400">
                <a:solidFill>
                  <a:schemeClr val="tx1"/>
                </a:solidFill>
                <a:latin typeface="Times New Roman" pitchFamily="18" charset="0"/>
              </a:defRPr>
            </a:lvl9pPr>
          </a:lstStyle>
          <a:p>
            <a:r>
              <a:rPr lang="cs-CZ" b="1" dirty="0" smtClean="0">
                <a:latin typeface="Arial" charset="0"/>
              </a:rPr>
              <a:t>Testovací lokalita Klášter – protokol výsledků průsekové fotogrammetrie</a:t>
            </a:r>
            <a:endParaRPr lang="cs-CZ" b="1" dirty="0">
              <a:latin typeface="Arial" charset="0"/>
            </a:endParaRPr>
          </a:p>
        </p:txBody>
      </p:sp>
      <p:sp>
        <p:nvSpPr>
          <p:cNvPr id="54285" name="Line 13"/>
          <p:cNvSpPr>
            <a:spLocks noChangeShapeType="1"/>
          </p:cNvSpPr>
          <p:nvPr/>
        </p:nvSpPr>
        <p:spPr bwMode="auto">
          <a:xfrm>
            <a:off x="1220862" y="187799"/>
            <a:ext cx="7162800" cy="0"/>
          </a:xfrm>
          <a:prstGeom prst="line">
            <a:avLst/>
          </a:prstGeom>
          <a:noFill/>
          <a:ln w="3810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62000" tIns="10800" rIns="18000" bIns="10800" anchor="ctr"/>
          <a:lstStyle/>
          <a:p>
            <a:endParaRPr lang="cs-CZ"/>
          </a:p>
        </p:txBody>
      </p:sp>
      <p:pic>
        <p:nvPicPr>
          <p:cNvPr id="6146" name="Picture 2"/>
          <p:cNvPicPr>
            <a:picLocks noChangeAspect="1" noChangeArrowheads="1"/>
          </p:cNvPicPr>
          <p:nvPr/>
        </p:nvPicPr>
        <p:blipFill>
          <a:blip r:embed="rId3" cstate="print"/>
          <a:srcRect l="21495" t="29920" r="23696" b="16321"/>
          <a:stretch>
            <a:fillRect/>
          </a:stretch>
        </p:blipFill>
        <p:spPr bwMode="auto">
          <a:xfrm>
            <a:off x="-203411" y="1340768"/>
            <a:ext cx="9347411" cy="5157192"/>
          </a:xfrm>
          <a:prstGeom prst="rect">
            <a:avLst/>
          </a:prstGeom>
          <a:noFill/>
          <a:ln w="9525">
            <a:noFill/>
            <a:miter lim="800000"/>
            <a:headEnd/>
            <a:tailEnd/>
          </a:ln>
        </p:spPr>
      </p:pic>
    </p:spTree>
    <p:extLst>
      <p:ext uri="{BB962C8B-B14F-4D97-AF65-F5344CB8AC3E}">
        <p14:creationId xmlns:p14="http://schemas.microsoft.com/office/powerpoint/2010/main" xmlns="" val="4288664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2100" y="2214554"/>
            <a:ext cx="3571900" cy="3143272"/>
          </a:xfrm>
        </p:spPr>
        <p:txBody>
          <a:bodyPr/>
          <a:lstStyle/>
          <a:p>
            <a:pPr marL="0" indent="0">
              <a:buNone/>
            </a:pPr>
            <a:r>
              <a:rPr lang="cs-CZ" sz="2400" dirty="0" err="1" smtClean="0">
                <a:solidFill>
                  <a:schemeClr val="tx1"/>
                </a:solidFill>
              </a:rPr>
              <a:t>Nano</a:t>
            </a:r>
            <a:r>
              <a:rPr lang="cs-CZ" sz="2400" dirty="0" smtClean="0">
                <a:solidFill>
                  <a:schemeClr val="tx1"/>
                </a:solidFill>
              </a:rPr>
              <a:t> RPAS bezpilotní letové prostředky s výdrží menší jak 1 hodina, dolet do 1km, dostup do 100m nad úrovní terénu.</a:t>
            </a:r>
          </a:p>
          <a:p>
            <a:pPr marL="0" indent="0"/>
            <a:endParaRPr lang="cs-CZ" dirty="0"/>
          </a:p>
          <a:p>
            <a:pPr marL="0" indent="0"/>
            <a:endParaRPr lang="cs-CZ"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2009775"/>
            <a:ext cx="4533900" cy="484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ovéPole 1"/>
          <p:cNvSpPr txBox="1">
            <a:spLocks noChangeArrowheads="1"/>
          </p:cNvSpPr>
          <p:nvPr/>
        </p:nvSpPr>
        <p:spPr bwMode="auto">
          <a:xfrm>
            <a:off x="1071600" y="889556"/>
            <a:ext cx="9001000" cy="523220"/>
          </a:xfrm>
          <a:prstGeom prst="rect">
            <a:avLst/>
          </a:prstGeom>
          <a:noFill/>
          <a:ln w="9525">
            <a:noFill/>
            <a:miter lim="800000"/>
            <a:headEnd/>
            <a:tailEnd/>
          </a:ln>
        </p:spPr>
        <p:txBody>
          <a:bodyPr wrap="square">
            <a:spAutoFit/>
          </a:bodyPr>
          <a:lstStyle/>
          <a:p>
            <a:r>
              <a:rPr lang="cs-CZ" sz="2800" b="1" dirty="0" smtClean="0"/>
              <a:t>Drony</a:t>
            </a:r>
            <a:endParaRPr lang="cs-CZ" sz="28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637090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4728" y="1857364"/>
            <a:ext cx="3319272" cy="3286148"/>
          </a:xfrm>
        </p:spPr>
        <p:txBody>
          <a:bodyPr/>
          <a:lstStyle/>
          <a:p>
            <a:pPr marL="0" indent="0">
              <a:buNone/>
            </a:pPr>
            <a:r>
              <a:rPr lang="cs-CZ" sz="2400" dirty="0" smtClean="0">
                <a:solidFill>
                  <a:schemeClr val="tx1"/>
                </a:solidFill>
              </a:rPr>
              <a:t>Mini </a:t>
            </a:r>
            <a:r>
              <a:rPr lang="cs-CZ" sz="2400" dirty="0">
                <a:solidFill>
                  <a:schemeClr val="tx1"/>
                </a:solidFill>
              </a:rPr>
              <a:t>UAS bezpilotní letové prostředky do 30kg (norma ÚCL ČR říká nad 7kg), výdrž delší jak 1 hodina, dolet do 200km, dostup do 1250m nad úrovní terénu </a:t>
            </a:r>
          </a:p>
          <a:p>
            <a:pPr marL="0" indent="0"/>
            <a:endParaRPr lang="cs-CZ"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988840"/>
            <a:ext cx="5501034" cy="463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ovéPole 1"/>
          <p:cNvSpPr txBox="1">
            <a:spLocks noChangeArrowheads="1"/>
          </p:cNvSpPr>
          <p:nvPr/>
        </p:nvSpPr>
        <p:spPr bwMode="auto">
          <a:xfrm>
            <a:off x="1187624" y="889556"/>
            <a:ext cx="9001000" cy="523220"/>
          </a:xfrm>
          <a:prstGeom prst="rect">
            <a:avLst/>
          </a:prstGeom>
          <a:noFill/>
          <a:ln w="9525">
            <a:noFill/>
            <a:miter lim="800000"/>
            <a:headEnd/>
            <a:tailEnd/>
          </a:ln>
        </p:spPr>
        <p:txBody>
          <a:bodyPr wrap="square">
            <a:spAutoFit/>
          </a:bodyPr>
          <a:lstStyle/>
          <a:p>
            <a:r>
              <a:rPr lang="cs-CZ" sz="2800" b="1" dirty="0" smtClean="0"/>
              <a:t>Drony</a:t>
            </a:r>
            <a:endParaRPr lang="cs-CZ" sz="28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837687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p:cNvPicPr>
            <a:picLocks noChangeAspect="1" noChangeArrowheads="1"/>
          </p:cNvPicPr>
          <p:nvPr/>
        </p:nvPicPr>
        <p:blipFill>
          <a:blip r:embed="rId3" cstate="print"/>
          <a:srcRect/>
          <a:stretch>
            <a:fillRect/>
          </a:stretch>
        </p:blipFill>
        <p:spPr bwMode="auto">
          <a:xfrm>
            <a:off x="2915816" y="2132856"/>
            <a:ext cx="3382317" cy="2619934"/>
          </a:xfrm>
          <a:prstGeom prst="rect">
            <a:avLst/>
          </a:prstGeom>
          <a:noFill/>
          <a:ln w="9525">
            <a:noFill/>
            <a:miter lim="800000"/>
            <a:headEnd/>
            <a:tailEnd/>
          </a:ln>
        </p:spPr>
      </p:pic>
      <p:sp>
        <p:nvSpPr>
          <p:cNvPr id="5" name="TextovéPole 1"/>
          <p:cNvSpPr txBox="1">
            <a:spLocks noChangeArrowheads="1"/>
          </p:cNvSpPr>
          <p:nvPr/>
        </p:nvSpPr>
        <p:spPr bwMode="auto">
          <a:xfrm>
            <a:off x="827584" y="745540"/>
            <a:ext cx="9001000" cy="523220"/>
          </a:xfrm>
          <a:prstGeom prst="rect">
            <a:avLst/>
          </a:prstGeom>
          <a:noFill/>
          <a:ln w="9525">
            <a:noFill/>
            <a:miter lim="800000"/>
            <a:headEnd/>
            <a:tailEnd/>
          </a:ln>
        </p:spPr>
        <p:txBody>
          <a:bodyPr wrap="square">
            <a:spAutoFit/>
          </a:bodyPr>
          <a:lstStyle/>
          <a:p>
            <a:r>
              <a:rPr lang="cs-CZ" sz="2800" b="1" dirty="0" smtClean="0"/>
              <a:t>Drony pro mapování</a:t>
            </a:r>
            <a:endParaRPr lang="cs-CZ" sz="2800" b="1" dirty="0">
              <a:solidFill>
                <a:srgbClr val="FFC000"/>
              </a:solidFill>
              <a:effectLst>
                <a:outerShdw blurRad="38100" dist="38100" dir="2700000" algn="tl">
                  <a:srgbClr val="000000">
                    <a:alpha val="43137"/>
                  </a:srgbClr>
                </a:outerShdw>
              </a:effectLst>
            </a:endParaRPr>
          </a:p>
        </p:txBody>
      </p:sp>
      <p:pic>
        <p:nvPicPr>
          <p:cNvPr id="117762" name="Picture 2"/>
          <p:cNvPicPr>
            <a:picLocks noChangeAspect="1" noChangeArrowheads="1"/>
          </p:cNvPicPr>
          <p:nvPr/>
        </p:nvPicPr>
        <p:blipFill>
          <a:blip r:embed="rId4" cstate="print"/>
          <a:srcRect/>
          <a:stretch>
            <a:fillRect/>
          </a:stretch>
        </p:blipFill>
        <p:spPr bwMode="auto">
          <a:xfrm>
            <a:off x="6447036" y="3717032"/>
            <a:ext cx="2373436" cy="2174340"/>
          </a:xfrm>
          <a:prstGeom prst="rect">
            <a:avLst/>
          </a:prstGeom>
          <a:noFill/>
          <a:ln w="9525">
            <a:noFill/>
            <a:miter lim="800000"/>
            <a:headEnd/>
            <a:tailEnd/>
          </a:ln>
        </p:spPr>
      </p:pic>
      <p:pic>
        <p:nvPicPr>
          <p:cNvPr id="117763" name="Picture 3"/>
          <p:cNvPicPr>
            <a:picLocks noChangeAspect="1" noChangeArrowheads="1"/>
          </p:cNvPicPr>
          <p:nvPr/>
        </p:nvPicPr>
        <p:blipFill>
          <a:blip r:embed="rId5" cstate="print"/>
          <a:srcRect/>
          <a:stretch>
            <a:fillRect/>
          </a:stretch>
        </p:blipFill>
        <p:spPr bwMode="auto">
          <a:xfrm>
            <a:off x="5242294" y="908720"/>
            <a:ext cx="3901706" cy="2051868"/>
          </a:xfrm>
          <a:prstGeom prst="rect">
            <a:avLst/>
          </a:prstGeom>
          <a:noFill/>
          <a:ln w="9525">
            <a:noFill/>
            <a:miter lim="800000"/>
            <a:headEnd/>
            <a:tailEnd/>
          </a:ln>
        </p:spPr>
      </p:pic>
      <p:sp>
        <p:nvSpPr>
          <p:cNvPr id="10" name="TextovéPole 1"/>
          <p:cNvSpPr txBox="1">
            <a:spLocks noChangeArrowheads="1"/>
          </p:cNvSpPr>
          <p:nvPr/>
        </p:nvSpPr>
        <p:spPr bwMode="auto">
          <a:xfrm>
            <a:off x="6012160" y="1052736"/>
            <a:ext cx="2664296" cy="338554"/>
          </a:xfrm>
          <a:prstGeom prst="rect">
            <a:avLst/>
          </a:prstGeom>
          <a:noFill/>
          <a:ln w="9525">
            <a:noFill/>
            <a:miter lim="800000"/>
            <a:headEnd/>
            <a:tailEnd/>
          </a:ln>
        </p:spPr>
        <p:txBody>
          <a:bodyPr wrap="square">
            <a:spAutoFit/>
          </a:bodyPr>
          <a:lstStyle/>
          <a:p>
            <a:r>
              <a:rPr lang="cs-CZ" b="1" dirty="0" err="1" smtClean="0"/>
              <a:t>Trimble</a:t>
            </a:r>
            <a:r>
              <a:rPr lang="cs-CZ" b="1" dirty="0" smtClean="0"/>
              <a:t>  - UX5 HP</a:t>
            </a:r>
            <a:endParaRPr lang="cs-CZ" b="1" dirty="0">
              <a:solidFill>
                <a:srgbClr val="FFC000"/>
              </a:solidFill>
              <a:effectLst>
                <a:outerShdw blurRad="38100" dist="38100" dir="2700000" algn="tl">
                  <a:srgbClr val="000000">
                    <a:alpha val="43137"/>
                  </a:srgbClr>
                </a:outerShdw>
              </a:effectLst>
            </a:endParaRPr>
          </a:p>
        </p:txBody>
      </p:sp>
      <p:sp>
        <p:nvSpPr>
          <p:cNvPr id="12" name="TextovéPole 1"/>
          <p:cNvSpPr txBox="1">
            <a:spLocks noChangeArrowheads="1"/>
          </p:cNvSpPr>
          <p:nvPr/>
        </p:nvSpPr>
        <p:spPr bwMode="auto">
          <a:xfrm>
            <a:off x="3131840" y="2060848"/>
            <a:ext cx="2664296" cy="338554"/>
          </a:xfrm>
          <a:prstGeom prst="rect">
            <a:avLst/>
          </a:prstGeom>
          <a:noFill/>
          <a:ln w="9525">
            <a:noFill/>
            <a:miter lim="800000"/>
            <a:headEnd/>
            <a:tailEnd/>
          </a:ln>
        </p:spPr>
        <p:txBody>
          <a:bodyPr wrap="square">
            <a:spAutoFit/>
          </a:bodyPr>
          <a:lstStyle/>
          <a:p>
            <a:r>
              <a:rPr lang="cs-CZ" b="1" dirty="0" err="1" smtClean="0"/>
              <a:t>Topcon</a:t>
            </a:r>
            <a:r>
              <a:rPr lang="cs-CZ" b="1" dirty="0" smtClean="0"/>
              <a:t> - </a:t>
            </a:r>
            <a:r>
              <a:rPr lang="cs-CZ" b="1" dirty="0" err="1" smtClean="0"/>
              <a:t>Sirius</a:t>
            </a:r>
            <a:r>
              <a:rPr lang="cs-CZ" b="1" dirty="0" smtClean="0"/>
              <a:t> Pro</a:t>
            </a:r>
            <a:endParaRPr lang="cs-CZ" b="1" dirty="0">
              <a:solidFill>
                <a:srgbClr val="FFC000"/>
              </a:solidFill>
              <a:effectLst>
                <a:outerShdw blurRad="38100" dist="38100" dir="2700000" algn="tl">
                  <a:srgbClr val="000000">
                    <a:alpha val="43137"/>
                  </a:srgbClr>
                </a:outerShdw>
              </a:effectLst>
            </a:endParaRPr>
          </a:p>
        </p:txBody>
      </p:sp>
      <p:pic>
        <p:nvPicPr>
          <p:cNvPr id="117765" name="Picture 5"/>
          <p:cNvPicPr>
            <a:picLocks noChangeAspect="1" noChangeArrowheads="1"/>
          </p:cNvPicPr>
          <p:nvPr/>
        </p:nvPicPr>
        <p:blipFill>
          <a:blip r:embed="rId6" cstate="print"/>
          <a:srcRect/>
          <a:stretch>
            <a:fillRect/>
          </a:stretch>
        </p:blipFill>
        <p:spPr bwMode="auto">
          <a:xfrm>
            <a:off x="251520" y="4293096"/>
            <a:ext cx="3300692" cy="2304256"/>
          </a:xfrm>
          <a:prstGeom prst="rect">
            <a:avLst/>
          </a:prstGeom>
          <a:noFill/>
          <a:ln w="9525">
            <a:noFill/>
            <a:miter lim="800000"/>
            <a:headEnd/>
            <a:tailEnd/>
          </a:ln>
        </p:spPr>
      </p:pic>
      <p:sp>
        <p:nvSpPr>
          <p:cNvPr id="8" name="TextovéPole 1"/>
          <p:cNvSpPr txBox="1">
            <a:spLocks noChangeArrowheads="1"/>
          </p:cNvSpPr>
          <p:nvPr/>
        </p:nvSpPr>
        <p:spPr bwMode="auto">
          <a:xfrm>
            <a:off x="6298133" y="3043699"/>
            <a:ext cx="2664296" cy="646331"/>
          </a:xfrm>
          <a:prstGeom prst="rect">
            <a:avLst/>
          </a:prstGeom>
          <a:noFill/>
          <a:ln w="9525">
            <a:noFill/>
            <a:miter lim="800000"/>
            <a:headEnd/>
            <a:tailEnd/>
          </a:ln>
        </p:spPr>
        <p:txBody>
          <a:bodyPr wrap="square">
            <a:spAutoFit/>
          </a:bodyPr>
          <a:lstStyle/>
          <a:p>
            <a:pPr algn="ctr"/>
            <a:r>
              <a:rPr lang="cs-CZ" b="1" dirty="0" smtClean="0"/>
              <a:t>Leica – MATRICE 600 Pro </a:t>
            </a:r>
            <a:endParaRPr lang="cs-CZ" b="1" dirty="0">
              <a:solidFill>
                <a:srgbClr val="FFC000"/>
              </a:solidFill>
              <a:effectLst>
                <a:outerShdw blurRad="38100" dist="38100" dir="2700000" algn="tl">
                  <a:srgbClr val="000000">
                    <a:alpha val="43137"/>
                  </a:srgbClr>
                </a:outerShdw>
              </a:effectLst>
            </a:endParaRPr>
          </a:p>
        </p:txBody>
      </p:sp>
      <p:sp>
        <p:nvSpPr>
          <p:cNvPr id="14" name="TextovéPole 1"/>
          <p:cNvSpPr txBox="1">
            <a:spLocks noChangeArrowheads="1"/>
          </p:cNvSpPr>
          <p:nvPr/>
        </p:nvSpPr>
        <p:spPr bwMode="auto">
          <a:xfrm>
            <a:off x="827584" y="3861048"/>
            <a:ext cx="2664296" cy="338554"/>
          </a:xfrm>
          <a:prstGeom prst="rect">
            <a:avLst/>
          </a:prstGeom>
          <a:noFill/>
          <a:ln w="9525">
            <a:noFill/>
            <a:miter lim="800000"/>
            <a:headEnd/>
            <a:tailEnd/>
          </a:ln>
        </p:spPr>
        <p:txBody>
          <a:bodyPr wrap="square">
            <a:spAutoFit/>
          </a:bodyPr>
          <a:lstStyle/>
          <a:p>
            <a:r>
              <a:rPr lang="cs-CZ" b="1" dirty="0" err="1" smtClean="0"/>
              <a:t>Riegl</a:t>
            </a:r>
            <a:r>
              <a:rPr lang="cs-CZ" b="1" dirty="0" smtClean="0"/>
              <a:t>  - </a:t>
            </a:r>
            <a:r>
              <a:rPr lang="cs-CZ" b="1" dirty="0" err="1" smtClean="0"/>
              <a:t>RiCOPTER</a:t>
            </a:r>
            <a:endParaRPr lang="cs-CZ" b="1" dirty="0">
              <a:solidFill>
                <a:srgbClr val="FFC000"/>
              </a:solidFill>
              <a:effectLst>
                <a:outerShdw blurRad="38100" dist="38100" dir="2700000" algn="tl">
                  <a:srgbClr val="000000">
                    <a:alpha val="43137"/>
                  </a:srgbClr>
                </a:outerShdw>
              </a:effectLst>
            </a:endParaRPr>
          </a:p>
        </p:txBody>
      </p:sp>
      <p:pic>
        <p:nvPicPr>
          <p:cNvPr id="117766" name="Picture 6"/>
          <p:cNvPicPr>
            <a:picLocks noChangeAspect="1" noChangeArrowheads="1"/>
          </p:cNvPicPr>
          <p:nvPr/>
        </p:nvPicPr>
        <p:blipFill>
          <a:blip r:embed="rId7" cstate="print"/>
          <a:srcRect/>
          <a:stretch>
            <a:fillRect/>
          </a:stretch>
        </p:blipFill>
        <p:spPr bwMode="auto">
          <a:xfrm>
            <a:off x="179512" y="2060848"/>
            <a:ext cx="2820476" cy="1656184"/>
          </a:xfrm>
          <a:prstGeom prst="rect">
            <a:avLst/>
          </a:prstGeom>
          <a:noFill/>
          <a:ln w="9525">
            <a:noFill/>
            <a:miter lim="800000"/>
            <a:headEnd/>
            <a:tailEnd/>
          </a:ln>
        </p:spPr>
      </p:pic>
      <p:sp>
        <p:nvSpPr>
          <p:cNvPr id="16" name="TextovéPole 1"/>
          <p:cNvSpPr txBox="1">
            <a:spLocks noChangeArrowheads="1"/>
          </p:cNvSpPr>
          <p:nvPr/>
        </p:nvSpPr>
        <p:spPr bwMode="auto">
          <a:xfrm>
            <a:off x="539552" y="1700808"/>
            <a:ext cx="2664296" cy="338554"/>
          </a:xfrm>
          <a:prstGeom prst="rect">
            <a:avLst/>
          </a:prstGeom>
          <a:noFill/>
          <a:ln w="9525">
            <a:noFill/>
            <a:miter lim="800000"/>
            <a:headEnd/>
            <a:tailEnd/>
          </a:ln>
        </p:spPr>
        <p:txBody>
          <a:bodyPr wrap="square">
            <a:spAutoFit/>
          </a:bodyPr>
          <a:lstStyle/>
          <a:p>
            <a:r>
              <a:rPr lang="cs-CZ" b="1" dirty="0" err="1" smtClean="0"/>
              <a:t>Phanton</a:t>
            </a:r>
            <a:r>
              <a:rPr lang="cs-CZ" b="1" dirty="0" smtClean="0"/>
              <a:t> 2 Pro</a:t>
            </a:r>
            <a:endParaRPr lang="cs-CZ" b="1" dirty="0">
              <a:solidFill>
                <a:srgbClr val="FFC000"/>
              </a:solidFill>
              <a:effectLst>
                <a:outerShdw blurRad="38100" dist="38100" dir="2700000" algn="tl">
                  <a:srgbClr val="000000">
                    <a:alpha val="43137"/>
                  </a:srgbClr>
                </a:outerShdw>
              </a:effectLst>
            </a:endParaRPr>
          </a:p>
        </p:txBody>
      </p:sp>
      <p:pic>
        <p:nvPicPr>
          <p:cNvPr id="117767" name="Picture 7"/>
          <p:cNvPicPr>
            <a:picLocks noChangeAspect="1" noChangeArrowheads="1"/>
          </p:cNvPicPr>
          <p:nvPr/>
        </p:nvPicPr>
        <p:blipFill>
          <a:blip r:embed="rId8" cstate="print"/>
          <a:srcRect/>
          <a:stretch>
            <a:fillRect/>
          </a:stretch>
        </p:blipFill>
        <p:spPr bwMode="auto">
          <a:xfrm>
            <a:off x="3059832" y="4941168"/>
            <a:ext cx="3971354" cy="1651223"/>
          </a:xfrm>
          <a:prstGeom prst="rect">
            <a:avLst/>
          </a:prstGeom>
          <a:noFill/>
          <a:ln w="9525">
            <a:noFill/>
            <a:miter lim="800000"/>
            <a:headEnd/>
            <a:tailEnd/>
          </a:ln>
        </p:spPr>
      </p:pic>
      <p:sp>
        <p:nvSpPr>
          <p:cNvPr id="18" name="TextovéPole 1"/>
          <p:cNvSpPr txBox="1">
            <a:spLocks noChangeArrowheads="1"/>
          </p:cNvSpPr>
          <p:nvPr/>
        </p:nvSpPr>
        <p:spPr bwMode="auto">
          <a:xfrm>
            <a:off x="3995936" y="4581128"/>
            <a:ext cx="2664296" cy="338554"/>
          </a:xfrm>
          <a:prstGeom prst="rect">
            <a:avLst/>
          </a:prstGeom>
          <a:noFill/>
          <a:ln w="9525">
            <a:noFill/>
            <a:miter lim="800000"/>
            <a:headEnd/>
            <a:tailEnd/>
          </a:ln>
        </p:spPr>
        <p:txBody>
          <a:bodyPr wrap="square">
            <a:spAutoFit/>
          </a:bodyPr>
          <a:lstStyle/>
          <a:p>
            <a:r>
              <a:rPr lang="cs-CZ" b="1" dirty="0" err="1" smtClean="0"/>
              <a:t>Mavic</a:t>
            </a:r>
            <a:r>
              <a:rPr lang="cs-CZ" b="1" dirty="0" smtClean="0"/>
              <a:t> 2 Pro</a:t>
            </a:r>
            <a:endParaRPr lang="cs-CZ"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837687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
          <p:cNvSpPr txBox="1">
            <a:spLocks noChangeArrowheads="1"/>
          </p:cNvSpPr>
          <p:nvPr/>
        </p:nvSpPr>
        <p:spPr bwMode="auto">
          <a:xfrm>
            <a:off x="611560" y="673532"/>
            <a:ext cx="9001000" cy="523220"/>
          </a:xfrm>
          <a:prstGeom prst="rect">
            <a:avLst/>
          </a:prstGeom>
          <a:noFill/>
          <a:ln w="9525">
            <a:noFill/>
            <a:miter lim="800000"/>
            <a:headEnd/>
            <a:tailEnd/>
          </a:ln>
        </p:spPr>
        <p:txBody>
          <a:bodyPr wrap="square">
            <a:spAutoFit/>
          </a:bodyPr>
          <a:lstStyle/>
          <a:p>
            <a:r>
              <a:rPr lang="cs-CZ" sz="2800" b="1" dirty="0" smtClean="0"/>
              <a:t>Kamery pro drony</a:t>
            </a:r>
            <a:endParaRPr lang="cs-CZ" sz="2800" b="1" dirty="0">
              <a:solidFill>
                <a:srgbClr val="FFC000"/>
              </a:solidFill>
              <a:effectLst>
                <a:outerShdw blurRad="38100" dist="38100" dir="2700000" algn="tl">
                  <a:srgbClr val="000000">
                    <a:alpha val="43137"/>
                  </a:srgbClr>
                </a:outerShdw>
              </a:effectLst>
            </a:endParaRPr>
          </a:p>
        </p:txBody>
      </p:sp>
      <p:pic>
        <p:nvPicPr>
          <p:cNvPr id="1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948834">
            <a:off x="5227999" y="1754814"/>
            <a:ext cx="3122452" cy="26754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Obrázek 21"/>
          <p:cNvPicPr>
            <a:picLocks noChangeAspect="1"/>
          </p:cNvPicPr>
          <p:nvPr/>
        </p:nvPicPr>
        <p:blipFill>
          <a:blip r:embed="rId4" cstate="print">
            <a:extLst>
              <a:ext uri="{28A0092B-C50C-407E-A947-70E740481C1C}">
                <a14:useLocalDpi xmlns="" xmlns:a14="http://schemas.microsoft.com/office/drawing/2010/main" val="0"/>
              </a:ext>
            </a:extLst>
          </a:blip>
          <a:srcRect r="1116" b="10904"/>
          <a:stretch>
            <a:fillRect/>
          </a:stretch>
        </p:blipFill>
        <p:spPr>
          <a:xfrm>
            <a:off x="4644008" y="4653136"/>
            <a:ext cx="3312368" cy="1988840"/>
          </a:xfrm>
          <a:prstGeom prst="rect">
            <a:avLst/>
          </a:prstGeom>
        </p:spPr>
      </p:pic>
      <p:sp>
        <p:nvSpPr>
          <p:cNvPr id="24" name="Content Placeholder 2"/>
          <p:cNvSpPr txBox="1">
            <a:spLocks/>
          </p:cNvSpPr>
          <p:nvPr/>
        </p:nvSpPr>
        <p:spPr bwMode="auto">
          <a:xfrm>
            <a:off x="3923928" y="1196752"/>
            <a:ext cx="6408712"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cs-CZ" sz="2400" b="1" dirty="0" err="1" smtClean="0"/>
              <a:t>Středoformátové</a:t>
            </a:r>
            <a:r>
              <a:rPr lang="cs-CZ" sz="2400" b="1" dirty="0" smtClean="0"/>
              <a:t> </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cs-CZ" sz="2400" b="1" dirty="0" smtClean="0"/>
              <a:t>kamery </a:t>
            </a:r>
            <a:r>
              <a:rPr lang="cs-CZ" sz="2400" b="1" dirty="0" err="1" smtClean="0"/>
              <a:t>PhaseOne</a:t>
            </a:r>
            <a:endParaRPr lang="cs-CZ" sz="2400" b="1" dirty="0" smtClean="0"/>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cs-CZ"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pic>
        <p:nvPicPr>
          <p:cNvPr id="26" name="Obrázek 2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11560" y="2564904"/>
            <a:ext cx="2304256" cy="2338972"/>
          </a:xfrm>
          <a:prstGeom prst="rect">
            <a:avLst/>
          </a:prstGeom>
        </p:spPr>
      </p:pic>
      <p:pic>
        <p:nvPicPr>
          <p:cNvPr id="27"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59832" y="2564904"/>
            <a:ext cx="1755518" cy="1752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1"/>
          <p:cNvPicPr>
            <a:picLocks noChangeAspect="1" noChangeArrowheads="1"/>
          </p:cNvPicPr>
          <p:nvPr/>
        </p:nvPicPr>
        <p:blipFill>
          <a:blip r:embed="rId7" cstate="print"/>
          <a:srcRect/>
          <a:stretch>
            <a:fillRect/>
          </a:stretch>
        </p:blipFill>
        <p:spPr bwMode="auto">
          <a:xfrm>
            <a:off x="2339752" y="4794108"/>
            <a:ext cx="2520280" cy="2063892"/>
          </a:xfrm>
          <a:prstGeom prst="rect">
            <a:avLst/>
          </a:prstGeom>
          <a:noFill/>
          <a:ln w="9525">
            <a:noFill/>
            <a:miter lim="800000"/>
            <a:headEnd/>
            <a:tailEnd/>
          </a:ln>
        </p:spPr>
      </p:pic>
      <p:sp>
        <p:nvSpPr>
          <p:cNvPr id="25" name="Content Placeholder 2"/>
          <p:cNvSpPr txBox="1">
            <a:spLocks/>
          </p:cNvSpPr>
          <p:nvPr/>
        </p:nvSpPr>
        <p:spPr bwMode="auto">
          <a:xfrm>
            <a:off x="0" y="1988840"/>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cs-CZ" sz="2400" b="1" dirty="0" smtClean="0">
                <a:latin typeface="Arial" charset="0"/>
                <a:cs typeface="Arial" charset="0"/>
              </a:rPr>
              <a:t>Upravené </a:t>
            </a:r>
            <a:r>
              <a:rPr lang="cs-CZ" sz="2400" b="1" dirty="0" err="1" smtClean="0">
                <a:latin typeface="Arial" charset="0"/>
                <a:cs typeface="Arial" charset="0"/>
              </a:rPr>
              <a:t>kinoformátové</a:t>
            </a:r>
            <a:r>
              <a:rPr lang="cs-CZ" sz="2400" b="1" dirty="0" smtClean="0">
                <a:latin typeface="Arial" charset="0"/>
                <a:cs typeface="Arial" charset="0"/>
              </a:rPr>
              <a:t> </a:t>
            </a:r>
          </a:p>
          <a:p>
            <a:pPr marL="0" indent="0" algn="ctr"/>
            <a:r>
              <a:rPr lang="cs-CZ" sz="2400" b="1" dirty="0" smtClean="0">
                <a:latin typeface="Arial" charset="0"/>
                <a:cs typeface="Arial" charset="0"/>
              </a:rPr>
              <a:t>kamery FF</a:t>
            </a:r>
          </a:p>
          <a:p>
            <a:endParaRPr lang="cs-CZ" dirty="0" smtClean="0"/>
          </a:p>
          <a:p>
            <a:endParaRPr lang="cs-CZ" dirty="0"/>
          </a:p>
        </p:txBody>
      </p:sp>
      <p:sp>
        <p:nvSpPr>
          <p:cNvPr id="23" name="Content Placeholder 2"/>
          <p:cNvSpPr txBox="1">
            <a:spLocks/>
          </p:cNvSpPr>
          <p:nvPr/>
        </p:nvSpPr>
        <p:spPr bwMode="auto">
          <a:xfrm>
            <a:off x="2411760" y="4509120"/>
            <a:ext cx="6408712"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cs-CZ" sz="2400" b="1" dirty="0" smtClean="0"/>
              <a:t>Upravené kompaktní </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cs-CZ" sz="2400" b="1" dirty="0" smtClean="0"/>
              <a:t>kamery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cs-CZ"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
          <p:cNvSpPr txBox="1">
            <a:spLocks noChangeArrowheads="1"/>
          </p:cNvSpPr>
          <p:nvPr/>
        </p:nvSpPr>
        <p:spPr bwMode="auto">
          <a:xfrm>
            <a:off x="395536" y="601524"/>
            <a:ext cx="3744416" cy="523220"/>
          </a:xfrm>
          <a:prstGeom prst="rect">
            <a:avLst/>
          </a:prstGeom>
          <a:noFill/>
          <a:ln w="9525">
            <a:noFill/>
            <a:miter lim="800000"/>
            <a:headEnd/>
            <a:tailEnd/>
          </a:ln>
        </p:spPr>
        <p:txBody>
          <a:bodyPr wrap="square">
            <a:spAutoFit/>
          </a:bodyPr>
          <a:lstStyle/>
          <a:p>
            <a:r>
              <a:rPr lang="cs-CZ" sz="2800" b="1" dirty="0" smtClean="0"/>
              <a:t>Skenery pro drony</a:t>
            </a:r>
            <a:endParaRPr lang="cs-CZ" sz="2800" b="1" dirty="0">
              <a:solidFill>
                <a:srgbClr val="FFC000"/>
              </a:solidFill>
              <a:effectLst>
                <a:outerShdw blurRad="38100" dist="38100" dir="2700000" algn="tl">
                  <a:srgbClr val="000000">
                    <a:alpha val="43137"/>
                  </a:srgbClr>
                </a:outerShdw>
              </a:effectLst>
            </a:endParaRPr>
          </a:p>
        </p:txBody>
      </p:sp>
      <p:sp>
        <p:nvSpPr>
          <p:cNvPr id="23" name="Content Placeholder 2"/>
          <p:cNvSpPr txBox="1">
            <a:spLocks/>
          </p:cNvSpPr>
          <p:nvPr/>
        </p:nvSpPr>
        <p:spPr bwMode="auto">
          <a:xfrm>
            <a:off x="395536" y="4077072"/>
            <a:ext cx="3312368"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cs-CZ" sz="2400" b="1" dirty="0" err="1" smtClean="0"/>
              <a:t>YellowScan</a:t>
            </a:r>
            <a:r>
              <a:rPr lang="cs-CZ" sz="2400" b="1" dirty="0" smtClean="0"/>
              <a:t> Lidar</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cs-CZ"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pic>
        <p:nvPicPr>
          <p:cNvPr id="118786" name="Picture 2"/>
          <p:cNvPicPr>
            <a:picLocks noChangeAspect="1" noChangeArrowheads="1"/>
          </p:cNvPicPr>
          <p:nvPr/>
        </p:nvPicPr>
        <p:blipFill>
          <a:blip r:embed="rId3" cstate="print"/>
          <a:srcRect/>
          <a:stretch>
            <a:fillRect/>
          </a:stretch>
        </p:blipFill>
        <p:spPr bwMode="auto">
          <a:xfrm>
            <a:off x="5076056" y="1050887"/>
            <a:ext cx="3096344" cy="2451969"/>
          </a:xfrm>
          <a:prstGeom prst="rect">
            <a:avLst/>
          </a:prstGeom>
          <a:noFill/>
          <a:ln w="9525">
            <a:noFill/>
            <a:miter lim="800000"/>
            <a:headEnd/>
            <a:tailEnd/>
          </a:ln>
        </p:spPr>
      </p:pic>
      <p:pic>
        <p:nvPicPr>
          <p:cNvPr id="118787" name="Picture 3"/>
          <p:cNvPicPr>
            <a:picLocks noChangeAspect="1" noChangeArrowheads="1"/>
          </p:cNvPicPr>
          <p:nvPr/>
        </p:nvPicPr>
        <p:blipFill>
          <a:blip r:embed="rId4" cstate="print"/>
          <a:srcRect/>
          <a:stretch>
            <a:fillRect/>
          </a:stretch>
        </p:blipFill>
        <p:spPr bwMode="auto">
          <a:xfrm>
            <a:off x="755576" y="4653136"/>
            <a:ext cx="2495159" cy="2204864"/>
          </a:xfrm>
          <a:prstGeom prst="rect">
            <a:avLst/>
          </a:prstGeom>
          <a:noFill/>
          <a:ln w="9525">
            <a:noFill/>
            <a:miter lim="800000"/>
            <a:headEnd/>
            <a:tailEnd/>
          </a:ln>
        </p:spPr>
      </p:pic>
      <p:pic>
        <p:nvPicPr>
          <p:cNvPr id="118788" name="Picture 4"/>
          <p:cNvPicPr>
            <a:picLocks noChangeAspect="1" noChangeArrowheads="1"/>
          </p:cNvPicPr>
          <p:nvPr/>
        </p:nvPicPr>
        <p:blipFill>
          <a:blip r:embed="rId5" cstate="print"/>
          <a:srcRect/>
          <a:stretch>
            <a:fillRect/>
          </a:stretch>
        </p:blipFill>
        <p:spPr bwMode="auto">
          <a:xfrm>
            <a:off x="5076056" y="4293096"/>
            <a:ext cx="3096344" cy="2044976"/>
          </a:xfrm>
          <a:prstGeom prst="rect">
            <a:avLst/>
          </a:prstGeom>
          <a:noFill/>
          <a:ln w="9525">
            <a:noFill/>
            <a:miter lim="800000"/>
            <a:headEnd/>
            <a:tailEnd/>
          </a:ln>
        </p:spPr>
      </p:pic>
      <p:pic>
        <p:nvPicPr>
          <p:cNvPr id="118789" name="Picture 5"/>
          <p:cNvPicPr>
            <a:picLocks noChangeAspect="1" noChangeArrowheads="1"/>
          </p:cNvPicPr>
          <p:nvPr/>
        </p:nvPicPr>
        <p:blipFill>
          <a:blip r:embed="rId6" cstate="print"/>
          <a:srcRect/>
          <a:stretch>
            <a:fillRect/>
          </a:stretch>
        </p:blipFill>
        <p:spPr bwMode="auto">
          <a:xfrm>
            <a:off x="1475656" y="2132856"/>
            <a:ext cx="1455392" cy="1974272"/>
          </a:xfrm>
          <a:prstGeom prst="rect">
            <a:avLst/>
          </a:prstGeom>
          <a:noFill/>
          <a:ln w="9525">
            <a:noFill/>
            <a:miter lim="800000"/>
            <a:headEnd/>
            <a:tailEnd/>
          </a:ln>
        </p:spPr>
      </p:pic>
      <p:sp>
        <p:nvSpPr>
          <p:cNvPr id="15" name="Content Placeholder 2"/>
          <p:cNvSpPr txBox="1">
            <a:spLocks/>
          </p:cNvSpPr>
          <p:nvPr/>
        </p:nvSpPr>
        <p:spPr bwMode="auto">
          <a:xfrm>
            <a:off x="611560" y="1772816"/>
            <a:ext cx="3096344"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hangingPunct="0">
              <a:spcBef>
                <a:spcPct val="20000"/>
              </a:spcBef>
            </a:pPr>
            <a:r>
              <a:rPr lang="cs-CZ" sz="2400" b="1" dirty="0" err="1" smtClean="0"/>
              <a:t>Velodyne</a:t>
            </a:r>
            <a:r>
              <a:rPr lang="cs-CZ" sz="2400" b="1" dirty="0" smtClean="0"/>
              <a:t> HDL -32E</a:t>
            </a: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
        <p:nvSpPr>
          <p:cNvPr id="24" name="Content Placeholder 2"/>
          <p:cNvSpPr txBox="1">
            <a:spLocks/>
          </p:cNvSpPr>
          <p:nvPr/>
        </p:nvSpPr>
        <p:spPr bwMode="auto">
          <a:xfrm>
            <a:off x="4139952" y="601524"/>
            <a:ext cx="3168352"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hangingPunct="0">
              <a:spcBef>
                <a:spcPct val="20000"/>
              </a:spcBef>
            </a:pPr>
            <a:r>
              <a:rPr lang="cs-CZ" sz="2400" b="1" dirty="0" smtClean="0"/>
              <a:t>RIEGL VUX-1UAV</a:t>
            </a:r>
            <a:endParaRPr kumimoji="0" lang="cs-CZ"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
        <p:nvSpPr>
          <p:cNvPr id="25" name="Content Placeholder 2"/>
          <p:cNvSpPr txBox="1">
            <a:spLocks/>
          </p:cNvSpPr>
          <p:nvPr/>
        </p:nvSpPr>
        <p:spPr bwMode="auto">
          <a:xfrm>
            <a:off x="3599384" y="3717032"/>
            <a:ext cx="5544616"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000" kern="1200">
                <a:solidFill>
                  <a:schemeClr val="tx1"/>
                </a:solidFill>
                <a:latin typeface="Arial" pitchFamily="34" charset="0"/>
                <a:ea typeface="+mn-ea"/>
                <a:cs typeface="Arial" pitchFamily="34" charset="0"/>
              </a:defRPr>
            </a:lvl1pPr>
            <a:lvl2pPr indent="-179388" algn="l" rtl="0" eaLnBrk="1" fontAlgn="base" hangingPunct="1">
              <a:spcBef>
                <a:spcPct val="0"/>
              </a:spcBef>
              <a:spcAft>
                <a:spcPct val="0"/>
              </a:spcAft>
              <a:buClr>
                <a:srgbClr val="00A5AA"/>
              </a:buClr>
              <a:buFont typeface="Arial" charset="0"/>
              <a:buChar char="•"/>
              <a:defRPr sz="2000" kern="1200">
                <a:solidFill>
                  <a:srgbClr val="00A5AA"/>
                </a:solidFill>
                <a:latin typeface="Arial" pitchFamily="34" charset="0"/>
                <a:ea typeface="+mn-ea"/>
                <a:cs typeface="Arial" pitchFamily="34" charset="0"/>
              </a:defRPr>
            </a:lvl2pPr>
            <a:lvl3pPr marL="358775" indent="-179388" algn="l" rtl="0" eaLnBrk="1" fontAlgn="base" hangingPunct="1">
              <a:spcBef>
                <a:spcPct val="0"/>
              </a:spcBef>
              <a:spcAft>
                <a:spcPct val="0"/>
              </a:spcAft>
              <a:buFont typeface="Arial" charset="0"/>
              <a:buChar char="•"/>
              <a:defRPr sz="2000" kern="1200">
                <a:solidFill>
                  <a:schemeClr val="accent2"/>
                </a:solidFill>
                <a:latin typeface="Arial" pitchFamily="34" charset="0"/>
                <a:ea typeface="+mn-ea"/>
                <a:cs typeface="Arial" pitchFamily="34" charset="0"/>
              </a:defRPr>
            </a:lvl3pPr>
            <a:lvl4pPr marL="719138" indent="-179388" algn="l" rtl="0" eaLnBrk="1" fontAlgn="base" hangingPunct="1">
              <a:spcBef>
                <a:spcPct val="0"/>
              </a:spcBef>
              <a:spcAft>
                <a:spcPct val="0"/>
              </a:spcAft>
              <a:defRPr sz="2000" kern="1200">
                <a:solidFill>
                  <a:schemeClr val="accent2"/>
                </a:solidFill>
                <a:latin typeface="Arial" pitchFamily="34" charset="0"/>
                <a:ea typeface="+mn-ea"/>
                <a:cs typeface="Arial" pitchFamily="34" charset="0"/>
              </a:defRPr>
            </a:lvl4pPr>
            <a:lvl5pPr marL="898525" indent="-179388" algn="l" rtl="0" eaLnBrk="1" fontAlgn="base" hangingPunct="1">
              <a:spcBef>
                <a:spcPts val="200"/>
              </a:spcBef>
              <a:spcAft>
                <a:spcPct val="0"/>
              </a:spcAft>
              <a:defRPr sz="16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it-IT" sz="2400" b="1" dirty="0" smtClean="0">
                <a:latin typeface="Arial" charset="0"/>
                <a:cs typeface="Arial" charset="0"/>
              </a:rPr>
              <a:t>FARO Laser Scanner Focus 3D X130</a:t>
            </a:r>
            <a:endParaRPr lang="cs-CZ" dirty="0" smtClean="0"/>
          </a:p>
          <a:p>
            <a:endParaRPr lang="cs-CZ"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ovéPole 1"/>
          <p:cNvSpPr txBox="1">
            <a:spLocks noChangeArrowheads="1"/>
          </p:cNvSpPr>
          <p:nvPr/>
        </p:nvSpPr>
        <p:spPr bwMode="auto">
          <a:xfrm>
            <a:off x="143000" y="476672"/>
            <a:ext cx="9001000" cy="769441"/>
          </a:xfrm>
          <a:prstGeom prst="rect">
            <a:avLst/>
          </a:prstGeom>
          <a:noFill/>
          <a:ln w="9525">
            <a:noFill/>
            <a:miter lim="800000"/>
            <a:headEnd/>
            <a:tailEnd/>
          </a:ln>
        </p:spPr>
        <p:txBody>
          <a:bodyPr wrap="square">
            <a:spAutoFit/>
          </a:bodyPr>
          <a:lstStyle/>
          <a:p>
            <a:pPr algn="ctr"/>
            <a:r>
              <a:rPr lang="cs-CZ" sz="4400" b="1" dirty="0" smtClean="0"/>
              <a:t>A je to jen o úhlech …</a:t>
            </a:r>
            <a:endParaRPr lang="cs-CZ" sz="4400" b="1" dirty="0">
              <a:solidFill>
                <a:srgbClr val="FFC000"/>
              </a:solidFill>
              <a:effectLst>
                <a:outerShdw blurRad="38100" dist="38100" dir="2700000" algn="tl">
                  <a:srgbClr val="000000">
                    <a:alpha val="43137"/>
                  </a:srgbClr>
                </a:outerShdw>
              </a:effectLst>
            </a:endParaRPr>
          </a:p>
        </p:txBody>
      </p:sp>
      <p:cxnSp>
        <p:nvCxnSpPr>
          <p:cNvPr id="4" name="Přímá spojnice 3"/>
          <p:cNvCxnSpPr/>
          <p:nvPr/>
        </p:nvCxnSpPr>
        <p:spPr bwMode="auto">
          <a:xfrm>
            <a:off x="539552" y="3656349"/>
            <a:ext cx="0" cy="0"/>
          </a:xfrm>
          <a:prstGeom prst="line">
            <a:avLst/>
          </a:prstGeom>
          <a:noFill/>
          <a:ln w="9525" cap="flat" cmpd="sng" algn="ctr">
            <a:noFill/>
            <a:prstDash val="solid"/>
            <a:round/>
            <a:headEnd type="none" w="med" len="med"/>
            <a:tailEnd type="none" w="med" len="med"/>
          </a:ln>
          <a:effectLst/>
        </p:spPr>
      </p:cxnSp>
      <p:cxnSp>
        <p:nvCxnSpPr>
          <p:cNvPr id="7" name="Přímá spojnice 6"/>
          <p:cNvCxnSpPr/>
          <p:nvPr/>
        </p:nvCxnSpPr>
        <p:spPr bwMode="auto">
          <a:xfrm>
            <a:off x="323528" y="2924944"/>
            <a:ext cx="2664296" cy="1368152"/>
          </a:xfrm>
          <a:prstGeom prst="line">
            <a:avLst/>
          </a:prstGeom>
          <a:noFill/>
          <a:ln w="9525" cap="flat" cmpd="sng" algn="ctr">
            <a:noFill/>
            <a:prstDash val="solid"/>
            <a:round/>
            <a:headEnd type="none" w="med" len="med"/>
            <a:tailEnd type="none" w="med" len="med"/>
          </a:ln>
          <a:effectLst/>
        </p:spPr>
      </p:cxnSp>
      <p:sp>
        <p:nvSpPr>
          <p:cNvPr id="5" name="TextovéPole 1"/>
          <p:cNvSpPr txBox="1">
            <a:spLocks noChangeArrowheads="1"/>
          </p:cNvSpPr>
          <p:nvPr/>
        </p:nvSpPr>
        <p:spPr bwMode="auto">
          <a:xfrm>
            <a:off x="143000" y="1124744"/>
            <a:ext cx="9001000" cy="769441"/>
          </a:xfrm>
          <a:prstGeom prst="rect">
            <a:avLst/>
          </a:prstGeom>
          <a:noFill/>
          <a:ln w="9525">
            <a:noFill/>
            <a:miter lim="800000"/>
            <a:headEnd/>
            <a:tailEnd/>
          </a:ln>
        </p:spPr>
        <p:txBody>
          <a:bodyPr wrap="square">
            <a:spAutoFit/>
          </a:bodyPr>
          <a:lstStyle/>
          <a:p>
            <a:pPr algn="ctr"/>
            <a:r>
              <a:rPr lang="cs-CZ" sz="4400" b="1" dirty="0" smtClean="0"/>
              <a:t>A je to jen o vzdálenostech …</a:t>
            </a:r>
            <a:endParaRPr lang="cs-CZ" sz="4400" b="1" dirty="0">
              <a:solidFill>
                <a:srgbClr val="FFC000"/>
              </a:solidFill>
              <a:effectLst>
                <a:outerShdw blurRad="38100" dist="38100" dir="2700000" algn="tl">
                  <a:srgbClr val="000000">
                    <a:alpha val="43137"/>
                  </a:srgbClr>
                </a:outerShdw>
              </a:effectLst>
            </a:endParaRPr>
          </a:p>
        </p:txBody>
      </p:sp>
      <p:sp>
        <p:nvSpPr>
          <p:cNvPr id="6" name="TextovéPole 1"/>
          <p:cNvSpPr txBox="1">
            <a:spLocks noChangeArrowheads="1"/>
          </p:cNvSpPr>
          <p:nvPr/>
        </p:nvSpPr>
        <p:spPr bwMode="auto">
          <a:xfrm>
            <a:off x="143000" y="3363382"/>
            <a:ext cx="9001000" cy="2800767"/>
          </a:xfrm>
          <a:prstGeom prst="rect">
            <a:avLst/>
          </a:prstGeom>
          <a:noFill/>
          <a:ln w="9525">
            <a:noFill/>
            <a:miter lim="800000"/>
            <a:headEnd/>
            <a:tailEnd/>
          </a:ln>
        </p:spPr>
        <p:txBody>
          <a:bodyPr wrap="square">
            <a:spAutoFit/>
          </a:bodyPr>
          <a:lstStyle/>
          <a:p>
            <a:pPr algn="ctr"/>
            <a:r>
              <a:rPr lang="cs-CZ" sz="4400" b="1" dirty="0" smtClean="0"/>
              <a:t>A je to jen o interpretaci podrobného bodu ve snímku nebo mračnu pro mapování v katastru …</a:t>
            </a:r>
            <a:endParaRPr lang="cs-CZ" sz="4400" b="1" dirty="0">
              <a:solidFill>
                <a:srgbClr val="FFC000"/>
              </a:solidFill>
              <a:effectLst>
                <a:outerShdw blurRad="38100" dist="38100" dir="2700000" algn="tl">
                  <a:srgbClr val="000000">
                    <a:alpha val="43137"/>
                  </a:srgbClr>
                </a:outerShdw>
              </a:effectLst>
            </a:endParaRPr>
          </a:p>
        </p:txBody>
      </p:sp>
      <p:sp>
        <p:nvSpPr>
          <p:cNvPr id="8" name="TextovéPole 1"/>
          <p:cNvSpPr txBox="1">
            <a:spLocks noChangeArrowheads="1"/>
          </p:cNvSpPr>
          <p:nvPr/>
        </p:nvSpPr>
        <p:spPr bwMode="auto">
          <a:xfrm>
            <a:off x="0" y="1916832"/>
            <a:ext cx="9001000" cy="1446550"/>
          </a:xfrm>
          <a:prstGeom prst="rect">
            <a:avLst/>
          </a:prstGeom>
          <a:noFill/>
          <a:ln w="9525">
            <a:noFill/>
            <a:miter lim="800000"/>
            <a:headEnd/>
            <a:tailEnd/>
          </a:ln>
        </p:spPr>
        <p:txBody>
          <a:bodyPr wrap="square">
            <a:spAutoFit/>
          </a:bodyPr>
          <a:lstStyle/>
          <a:p>
            <a:pPr algn="ctr"/>
            <a:r>
              <a:rPr lang="cs-CZ" sz="4400" b="1" dirty="0" smtClean="0"/>
              <a:t>A je to jen o hustotě vytvořeného 3D mračna …</a:t>
            </a:r>
            <a:endParaRPr lang="cs-CZ" sz="44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0984787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Motiv systému Office">
  <a:themeElements>
    <a:clrScheme name="Motiv systému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tiv systému Offic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tiv systému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tiv systému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tiv systému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tiv systému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tiv systému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tiv systému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tiv systému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tiv systému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tiv systému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1811</TotalTime>
  <Words>524</Words>
  <Application>Microsoft Office PowerPoint</Application>
  <PresentationFormat>Předvádění na obrazovce (4:3)</PresentationFormat>
  <Paragraphs>113</Paragraphs>
  <Slides>31</Slides>
  <Notes>29</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Motiv systému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User</dc:creator>
  <cp:lastModifiedBy>Safar_V</cp:lastModifiedBy>
  <cp:revision>81</cp:revision>
  <cp:lastPrinted>2013-04-29T11:48:20Z</cp:lastPrinted>
  <dcterms:created xsi:type="dcterms:W3CDTF">2012-05-13T08:59:02Z</dcterms:created>
  <dcterms:modified xsi:type="dcterms:W3CDTF">2019-10-22T22:30:25Z</dcterms:modified>
</cp:coreProperties>
</file>