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tiff" ContentType="image/tif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handoutMasterIdLst>
    <p:handoutMasterId r:id="rId62"/>
  </p:handoutMasterIdLst>
  <p:sldIdLst>
    <p:sldId id="257" r:id="rId2"/>
    <p:sldId id="347" r:id="rId3"/>
    <p:sldId id="296" r:id="rId4"/>
    <p:sldId id="348" r:id="rId5"/>
    <p:sldId id="379" r:id="rId6"/>
    <p:sldId id="349" r:id="rId7"/>
    <p:sldId id="357" r:id="rId8"/>
    <p:sldId id="358" r:id="rId9"/>
    <p:sldId id="359" r:id="rId10"/>
    <p:sldId id="360" r:id="rId11"/>
    <p:sldId id="361" r:id="rId12"/>
    <p:sldId id="362" r:id="rId13"/>
    <p:sldId id="363" r:id="rId14"/>
    <p:sldId id="364" r:id="rId15"/>
    <p:sldId id="365" r:id="rId16"/>
    <p:sldId id="366" r:id="rId17"/>
    <p:sldId id="367" r:id="rId18"/>
    <p:sldId id="368" r:id="rId19"/>
    <p:sldId id="369" r:id="rId20"/>
    <p:sldId id="370" r:id="rId21"/>
    <p:sldId id="371" r:id="rId22"/>
    <p:sldId id="372" r:id="rId23"/>
    <p:sldId id="373" r:id="rId24"/>
    <p:sldId id="374" r:id="rId25"/>
    <p:sldId id="375" r:id="rId26"/>
    <p:sldId id="376" r:id="rId27"/>
    <p:sldId id="377" r:id="rId28"/>
    <p:sldId id="378" r:id="rId29"/>
    <p:sldId id="350" r:id="rId30"/>
    <p:sldId id="351" r:id="rId31"/>
    <p:sldId id="380" r:id="rId32"/>
    <p:sldId id="382" r:id="rId33"/>
    <p:sldId id="384" r:id="rId34"/>
    <p:sldId id="383" r:id="rId35"/>
    <p:sldId id="381" r:id="rId36"/>
    <p:sldId id="385" r:id="rId37"/>
    <p:sldId id="386" r:id="rId38"/>
    <p:sldId id="387" r:id="rId39"/>
    <p:sldId id="352" r:id="rId40"/>
    <p:sldId id="353" r:id="rId41"/>
    <p:sldId id="390" r:id="rId42"/>
    <p:sldId id="389" r:id="rId43"/>
    <p:sldId id="388" r:id="rId44"/>
    <p:sldId id="354" r:id="rId45"/>
    <p:sldId id="391" r:id="rId46"/>
    <p:sldId id="392" r:id="rId47"/>
    <p:sldId id="393" r:id="rId48"/>
    <p:sldId id="394" r:id="rId49"/>
    <p:sldId id="395" r:id="rId50"/>
    <p:sldId id="396" r:id="rId51"/>
    <p:sldId id="397" r:id="rId52"/>
    <p:sldId id="398" r:id="rId53"/>
    <p:sldId id="399" r:id="rId54"/>
    <p:sldId id="400" r:id="rId55"/>
    <p:sldId id="401" r:id="rId56"/>
    <p:sldId id="402" r:id="rId57"/>
    <p:sldId id="403" r:id="rId58"/>
    <p:sldId id="404" r:id="rId59"/>
    <p:sldId id="405" r:id="rId60"/>
  </p:sldIdLst>
  <p:sldSz cx="9144000" cy="6858000" type="screen4x3"/>
  <p:notesSz cx="7102475" cy="10234613"/>
  <p:defaultTextStyle>
    <a:defPPr>
      <a:defRPr lang="cs-CZ"/>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6600"/>
    <a:srgbClr val="3CB299"/>
    <a:srgbClr val="00765D"/>
    <a:srgbClr val="B2B2B2"/>
    <a:srgbClr val="969696"/>
    <a:srgbClr val="3C3C3C"/>
    <a:srgbClr val="DFAF31"/>
    <a:srgbClr val="5F5F5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9" autoAdjust="0"/>
    <p:restoredTop sz="94660"/>
  </p:normalViewPr>
  <p:slideViewPr>
    <p:cSldViewPr snapToObjects="1">
      <p:cViewPr varScale="1">
        <p:scale>
          <a:sx n="62" d="100"/>
          <a:sy n="62" d="100"/>
        </p:scale>
        <p:origin x="-1308" y="-64"/>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3077739" cy="511731"/>
          </a:xfrm>
          <a:prstGeom prst="rect">
            <a:avLst/>
          </a:prstGeom>
        </p:spPr>
        <p:txBody>
          <a:bodyPr vert="horz" lIns="94759" tIns="47380" rIns="94759" bIns="47380" rtlCol="0"/>
          <a:lstStyle>
            <a:lvl1pPr algn="l">
              <a:defRPr sz="1200"/>
            </a:lvl1pPr>
          </a:lstStyle>
          <a:p>
            <a:endParaRPr lang="cs-CZ"/>
          </a:p>
        </p:txBody>
      </p:sp>
      <p:sp>
        <p:nvSpPr>
          <p:cNvPr id="3" name="Zástupný symbol pro datum 2"/>
          <p:cNvSpPr>
            <a:spLocks noGrp="1"/>
          </p:cNvSpPr>
          <p:nvPr>
            <p:ph type="dt" sz="quarter" idx="1"/>
          </p:nvPr>
        </p:nvSpPr>
        <p:spPr>
          <a:xfrm>
            <a:off x="4023093" y="0"/>
            <a:ext cx="3077739" cy="511731"/>
          </a:xfrm>
          <a:prstGeom prst="rect">
            <a:avLst/>
          </a:prstGeom>
        </p:spPr>
        <p:txBody>
          <a:bodyPr vert="horz" lIns="94759" tIns="47380" rIns="94759" bIns="47380" rtlCol="0"/>
          <a:lstStyle>
            <a:lvl1pPr algn="r">
              <a:defRPr sz="1200"/>
            </a:lvl1pPr>
          </a:lstStyle>
          <a:p>
            <a:fld id="{DF8B2AF1-313E-4000-B78D-4893E7C662F1}" type="datetimeFigureOut">
              <a:rPr lang="cs-CZ" smtClean="0"/>
              <a:pPr/>
              <a:t>23. 10. 2019</a:t>
            </a:fld>
            <a:endParaRPr lang="cs-CZ"/>
          </a:p>
        </p:txBody>
      </p:sp>
      <p:sp>
        <p:nvSpPr>
          <p:cNvPr id="4" name="Zástupný symbol pro zápatí 3"/>
          <p:cNvSpPr>
            <a:spLocks noGrp="1"/>
          </p:cNvSpPr>
          <p:nvPr>
            <p:ph type="ftr" sz="quarter" idx="2"/>
          </p:nvPr>
        </p:nvSpPr>
        <p:spPr>
          <a:xfrm>
            <a:off x="1" y="9721106"/>
            <a:ext cx="3077739" cy="511731"/>
          </a:xfrm>
          <a:prstGeom prst="rect">
            <a:avLst/>
          </a:prstGeom>
        </p:spPr>
        <p:txBody>
          <a:bodyPr vert="horz" lIns="94759" tIns="47380" rIns="94759" bIns="4738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4023093" y="9721106"/>
            <a:ext cx="3077739" cy="511731"/>
          </a:xfrm>
          <a:prstGeom prst="rect">
            <a:avLst/>
          </a:prstGeom>
        </p:spPr>
        <p:txBody>
          <a:bodyPr vert="horz" lIns="94759" tIns="47380" rIns="94759" bIns="47380" rtlCol="0" anchor="b"/>
          <a:lstStyle>
            <a:lvl1pPr algn="r">
              <a:defRPr sz="1200"/>
            </a:lvl1pPr>
          </a:lstStyle>
          <a:p>
            <a:fld id="{3F110C91-B027-405E-BDE1-80A6601DBC41}" type="slidenum">
              <a:rPr lang="cs-CZ" smtClean="0"/>
              <a:pPr/>
              <a:t>‹#›</a:t>
            </a:fld>
            <a:endParaRPr lang="cs-CZ"/>
          </a:p>
        </p:txBody>
      </p:sp>
    </p:spTree>
    <p:extLst>
      <p:ext uri="{BB962C8B-B14F-4D97-AF65-F5344CB8AC3E}">
        <p14:creationId xmlns="" xmlns:p14="http://schemas.microsoft.com/office/powerpoint/2010/main" val="24619766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xfrm>
            <a:off x="1" y="0"/>
            <a:ext cx="3077739" cy="5117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4759" tIns="47380" rIns="94759" bIns="47380" numCol="1" anchor="t" anchorCtr="0" compatLnSpc="1">
            <a:prstTxWarp prst="textNoShape">
              <a:avLst/>
            </a:prstTxWarp>
          </a:bodyPr>
          <a:lstStyle>
            <a:lvl1pPr>
              <a:defRPr sz="1200"/>
            </a:lvl1pPr>
          </a:lstStyle>
          <a:p>
            <a:endParaRPr lang="cs-CZ"/>
          </a:p>
        </p:txBody>
      </p:sp>
      <p:sp>
        <p:nvSpPr>
          <p:cNvPr id="62467" name="Rectangle 3"/>
          <p:cNvSpPr>
            <a:spLocks noGrp="1" noChangeArrowheads="1"/>
          </p:cNvSpPr>
          <p:nvPr>
            <p:ph type="dt" idx="1"/>
          </p:nvPr>
        </p:nvSpPr>
        <p:spPr bwMode="auto">
          <a:xfrm>
            <a:off x="4023093" y="0"/>
            <a:ext cx="3077739" cy="5117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4759" tIns="47380" rIns="94759" bIns="47380" numCol="1" anchor="t" anchorCtr="0" compatLnSpc="1">
            <a:prstTxWarp prst="textNoShape">
              <a:avLst/>
            </a:prstTxWarp>
          </a:bodyPr>
          <a:lstStyle>
            <a:lvl1pPr algn="r">
              <a:defRPr sz="1200"/>
            </a:lvl1pPr>
          </a:lstStyle>
          <a:p>
            <a:endParaRPr lang="cs-CZ"/>
          </a:p>
        </p:txBody>
      </p:sp>
      <p:sp>
        <p:nvSpPr>
          <p:cNvPr id="62468" name="Rectangle 4"/>
          <p:cNvSpPr>
            <a:spLocks noGrp="1" noRot="1" noChangeAspect="1" noChangeArrowheads="1" noTextEdit="1"/>
          </p:cNvSpPr>
          <p:nvPr>
            <p:ph type="sldImg" idx="2"/>
          </p:nvPr>
        </p:nvSpPr>
        <p:spPr bwMode="auto">
          <a:xfrm>
            <a:off x="992188" y="766763"/>
            <a:ext cx="5118100" cy="3838575"/>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62469" name="Rectangle 5"/>
          <p:cNvSpPr>
            <a:spLocks noGrp="1" noChangeArrowheads="1"/>
          </p:cNvSpPr>
          <p:nvPr>
            <p:ph type="body" sz="quarter" idx="3"/>
          </p:nvPr>
        </p:nvSpPr>
        <p:spPr bwMode="auto">
          <a:xfrm>
            <a:off x="710248" y="4861441"/>
            <a:ext cx="5681980" cy="46055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4759" tIns="47380" rIns="94759" bIns="4738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62470" name="Rectangle 6"/>
          <p:cNvSpPr>
            <a:spLocks noGrp="1" noChangeArrowheads="1"/>
          </p:cNvSpPr>
          <p:nvPr>
            <p:ph type="ftr" sz="quarter" idx="4"/>
          </p:nvPr>
        </p:nvSpPr>
        <p:spPr bwMode="auto">
          <a:xfrm>
            <a:off x="1" y="9721106"/>
            <a:ext cx="3077739" cy="5117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4759" tIns="47380" rIns="94759" bIns="47380" numCol="1" anchor="b" anchorCtr="0" compatLnSpc="1">
            <a:prstTxWarp prst="textNoShape">
              <a:avLst/>
            </a:prstTxWarp>
          </a:bodyPr>
          <a:lstStyle>
            <a:lvl1pPr>
              <a:defRPr sz="1200"/>
            </a:lvl1pPr>
          </a:lstStyle>
          <a:p>
            <a:endParaRPr lang="cs-CZ"/>
          </a:p>
        </p:txBody>
      </p:sp>
      <p:sp>
        <p:nvSpPr>
          <p:cNvPr id="62471" name="Rectangle 7"/>
          <p:cNvSpPr>
            <a:spLocks noGrp="1" noChangeArrowheads="1"/>
          </p:cNvSpPr>
          <p:nvPr>
            <p:ph type="sldNum" sz="quarter" idx="5"/>
          </p:nvPr>
        </p:nvSpPr>
        <p:spPr bwMode="auto">
          <a:xfrm>
            <a:off x="4023093" y="9721106"/>
            <a:ext cx="3077739" cy="5117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4759" tIns="47380" rIns="94759" bIns="47380" numCol="1" anchor="b" anchorCtr="0" compatLnSpc="1">
            <a:prstTxWarp prst="textNoShape">
              <a:avLst/>
            </a:prstTxWarp>
          </a:bodyPr>
          <a:lstStyle>
            <a:lvl1pPr algn="r">
              <a:defRPr sz="1200"/>
            </a:lvl1pPr>
          </a:lstStyle>
          <a:p>
            <a:fld id="{052AEB9C-707C-41CF-B03F-A05A3C1C14DF}" type="slidenum">
              <a:rPr lang="cs-CZ"/>
              <a:pPr/>
              <a:t>‹#›</a:t>
            </a:fld>
            <a:endParaRPr lang="cs-CZ"/>
          </a:p>
        </p:txBody>
      </p:sp>
    </p:spTree>
    <p:extLst>
      <p:ext uri="{BB962C8B-B14F-4D97-AF65-F5344CB8AC3E}">
        <p14:creationId xmlns="" xmlns:p14="http://schemas.microsoft.com/office/powerpoint/2010/main" val="401557753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txBox="1">
            <a:spLocks noGrp="1" noChangeArrowheads="1"/>
          </p:cNvSpPr>
          <p:nvPr/>
        </p:nvSpPr>
        <p:spPr bwMode="auto">
          <a:xfrm>
            <a:off x="4023092" y="9721107"/>
            <a:ext cx="3077739" cy="511730"/>
          </a:xfrm>
          <a:prstGeom prst="rect">
            <a:avLst/>
          </a:prstGeom>
          <a:noFill/>
          <a:ln w="9525">
            <a:noFill/>
            <a:miter lim="800000"/>
            <a:headEnd/>
            <a:tailEnd/>
          </a:ln>
        </p:spPr>
        <p:txBody>
          <a:bodyPr lIns="94339" tIns="47169" rIns="94339" bIns="47169" anchor="b"/>
          <a:lstStyle/>
          <a:p>
            <a:pPr algn="r" eaLnBrk="1" hangingPunct="1"/>
            <a:fld id="{F5E3A5EC-53FD-4E3F-B7C6-785A61F91A80}" type="slidenum">
              <a:rPr lang="cs-CZ" sz="1200"/>
              <a:pPr algn="r" eaLnBrk="1" hangingPunct="1"/>
              <a:t>45</a:t>
            </a:fld>
            <a:endParaRPr lang="cs-CZ" sz="1200" dirty="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4023092" y="9721106"/>
            <a:ext cx="3077739" cy="511731"/>
          </a:xfrm>
          <a:prstGeom prst="rect">
            <a:avLst/>
          </a:prstGeom>
          <a:noFill/>
          <a:ln>
            <a:miter lim="800000"/>
            <a:headEnd/>
            <a:tailEnd/>
          </a:ln>
        </p:spPr>
        <p:txBody>
          <a:bodyPr lIns="99066" tIns="49533" rIns="99066" bIns="49533" anchor="b"/>
          <a:lstStyle/>
          <a:p>
            <a:pPr algn="r">
              <a:spcBef>
                <a:spcPct val="0"/>
              </a:spcBef>
              <a:defRPr/>
            </a:pPr>
            <a:fld id="{900AF6AC-86BB-4627-8957-1AA9C00CDA0A}" type="slidenum">
              <a:rPr lang="cs-CZ" sz="1300"/>
              <a:pPr algn="r">
                <a:spcBef>
                  <a:spcPct val="0"/>
                </a:spcBef>
                <a:defRPr/>
              </a:pPr>
              <a:t>54</a:t>
            </a:fld>
            <a:endParaRPr lang="cs-CZ" sz="1300" dirty="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xfrm>
            <a:off x="946997" y="4861441"/>
            <a:ext cx="5208482" cy="4605576"/>
          </a:xfrm>
          <a:noFill/>
          <a:ln/>
        </p:spPr>
        <p:txBody>
          <a:bodyPr/>
          <a:lstStyle/>
          <a:p>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p:spPr>
        <p:txBody>
          <a:bodyPr/>
          <a:lstStyle/>
          <a:p>
            <a:endParaRPr lang="cs-CZ"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4023092" y="9721106"/>
            <a:ext cx="3077739" cy="511731"/>
          </a:xfrm>
          <a:prstGeom prst="rect">
            <a:avLst/>
          </a:prstGeom>
          <a:noFill/>
          <a:ln>
            <a:miter lim="800000"/>
            <a:headEnd/>
            <a:tailEnd/>
          </a:ln>
        </p:spPr>
        <p:txBody>
          <a:bodyPr lIns="99066" tIns="49533" rIns="99066" bIns="49533" anchor="b"/>
          <a:lstStyle/>
          <a:p>
            <a:pPr algn="r">
              <a:spcBef>
                <a:spcPct val="0"/>
              </a:spcBef>
              <a:defRPr/>
            </a:pPr>
            <a:fld id="{0265931E-62A6-4039-BE6E-B7CD6C622CF4}" type="slidenum">
              <a:rPr lang="cs-CZ" sz="1300"/>
              <a:pPr algn="r">
                <a:spcBef>
                  <a:spcPct val="0"/>
                </a:spcBef>
                <a:defRPr/>
              </a:pPr>
              <a:t>56</a:t>
            </a:fld>
            <a:endParaRPr lang="cs-CZ" sz="1300" dirty="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xfrm>
            <a:off x="946997" y="4861441"/>
            <a:ext cx="5208482" cy="4605576"/>
          </a:xfrm>
          <a:noFill/>
          <a:ln/>
        </p:spPr>
        <p:txBody>
          <a:bodyPr/>
          <a:lstStyle/>
          <a:p>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4023092" y="9721106"/>
            <a:ext cx="3077739" cy="511731"/>
          </a:xfrm>
          <a:prstGeom prst="rect">
            <a:avLst/>
          </a:prstGeom>
          <a:noFill/>
          <a:ln>
            <a:miter lim="800000"/>
            <a:headEnd/>
            <a:tailEnd/>
          </a:ln>
        </p:spPr>
        <p:txBody>
          <a:bodyPr lIns="99066" tIns="49533" rIns="99066" bIns="49533" anchor="b"/>
          <a:lstStyle/>
          <a:p>
            <a:pPr algn="r">
              <a:spcBef>
                <a:spcPct val="0"/>
              </a:spcBef>
              <a:defRPr/>
            </a:pPr>
            <a:fld id="{510941C4-D81E-4FFF-88BC-3ED472E9711E}" type="slidenum">
              <a:rPr lang="cs-CZ" sz="1300"/>
              <a:pPr algn="r">
                <a:spcBef>
                  <a:spcPct val="0"/>
                </a:spcBef>
                <a:defRPr/>
              </a:pPr>
              <a:t>57</a:t>
            </a:fld>
            <a:endParaRPr lang="cs-CZ" sz="1300" dirty="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xfrm>
            <a:off x="946997" y="4861441"/>
            <a:ext cx="5208482" cy="4605576"/>
          </a:xfrm>
          <a:noFill/>
          <a:ln/>
        </p:spPr>
        <p:txBody>
          <a:bodyPr/>
          <a:lstStyle/>
          <a:p>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p:txBody>
          <a:bodyPr/>
          <a:lstStyle/>
          <a:p>
            <a:pPr>
              <a:defRPr/>
            </a:pPr>
            <a:fld id="{E12FE953-575E-4D5F-B70D-1D1EB5F45FE2}" type="slidenum">
              <a:rPr lang="cs-CZ" smtClean="0">
                <a:latin typeface="Arial" pitchFamily="34" charset="0"/>
              </a:rPr>
              <a:pPr>
                <a:defRPr/>
              </a:pPr>
              <a:t>58</a:t>
            </a:fld>
            <a:endParaRPr lang="cs-CZ" smtClean="0">
              <a:latin typeface="Arial" pitchFamily="34" charset="0"/>
            </a:endParaRPr>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xfrm>
            <a:off x="946997" y="4861441"/>
            <a:ext cx="5208482" cy="4605576"/>
          </a:xfrm>
          <a:noFill/>
          <a:ln/>
        </p:spPr>
        <p:txBody>
          <a:bodyPr/>
          <a:lstStyle/>
          <a:p>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C7C3EE1D-C3C9-4AA1-B8F1-1CFC0CF38BBA}" type="slidenum">
              <a:rPr lang="cs-CZ" smtClean="0"/>
              <a:pPr/>
              <a:t>46</a:t>
            </a:fld>
            <a:endParaRPr lang="cs-CZ"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C6421EA7-3BCE-4A20-98B7-3420ABBD5CE6}" type="slidenum">
              <a:rPr lang="cs-CZ" smtClean="0"/>
              <a:pPr/>
              <a:t>47</a:t>
            </a:fld>
            <a:endParaRPr lang="cs-CZ"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222E9BB0-3637-4D2D-B213-7E76B43C4280}" type="slidenum">
              <a:rPr lang="cs-CZ" smtClean="0"/>
              <a:pPr/>
              <a:t>48</a:t>
            </a:fld>
            <a:endParaRPr lang="cs-CZ"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FFDD9909-FA4C-41E4-92BC-2DEEADC99804}" type="slidenum">
              <a:rPr lang="cs-CZ" smtClean="0"/>
              <a:pPr/>
              <a:t>49</a:t>
            </a:fld>
            <a:endParaRPr lang="cs-CZ"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4023092" y="9721106"/>
            <a:ext cx="3077739" cy="511731"/>
          </a:xfrm>
          <a:prstGeom prst="rect">
            <a:avLst/>
          </a:prstGeom>
          <a:noFill/>
          <a:ln>
            <a:miter lim="800000"/>
            <a:headEnd/>
            <a:tailEnd/>
          </a:ln>
        </p:spPr>
        <p:txBody>
          <a:bodyPr lIns="99066" tIns="49533" rIns="99066" bIns="49533" anchor="b"/>
          <a:lstStyle/>
          <a:p>
            <a:pPr algn="r">
              <a:spcBef>
                <a:spcPct val="0"/>
              </a:spcBef>
              <a:defRPr/>
            </a:pPr>
            <a:fld id="{7F89AAEA-4E36-4746-A250-62CF4DC98E94}" type="slidenum">
              <a:rPr lang="cs-CZ" sz="1300"/>
              <a:pPr algn="r">
                <a:spcBef>
                  <a:spcPct val="0"/>
                </a:spcBef>
                <a:defRPr/>
              </a:pPr>
              <a:t>50</a:t>
            </a:fld>
            <a:endParaRPr lang="cs-CZ" sz="1300" dirty="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xfrm>
            <a:off x="946997" y="4861441"/>
            <a:ext cx="5208482" cy="4605576"/>
          </a:xfrm>
          <a:noFill/>
          <a:ln/>
        </p:spPr>
        <p:txBody>
          <a:bodyPr/>
          <a:lstStyle/>
          <a:p>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4023092" y="9721106"/>
            <a:ext cx="3077739" cy="511731"/>
          </a:xfrm>
          <a:prstGeom prst="rect">
            <a:avLst/>
          </a:prstGeom>
          <a:noFill/>
          <a:ln>
            <a:miter lim="800000"/>
            <a:headEnd/>
            <a:tailEnd/>
          </a:ln>
        </p:spPr>
        <p:txBody>
          <a:bodyPr lIns="99066" tIns="49533" rIns="99066" bIns="49533" anchor="b"/>
          <a:lstStyle/>
          <a:p>
            <a:pPr algn="r">
              <a:spcBef>
                <a:spcPct val="0"/>
              </a:spcBef>
              <a:defRPr/>
            </a:pPr>
            <a:fld id="{86E25454-C169-4BD5-B238-A7F1B4A67C7E}" type="slidenum">
              <a:rPr lang="cs-CZ" sz="1300"/>
              <a:pPr algn="r">
                <a:spcBef>
                  <a:spcPct val="0"/>
                </a:spcBef>
                <a:defRPr/>
              </a:pPr>
              <a:t>51</a:t>
            </a:fld>
            <a:endParaRPr lang="cs-CZ" sz="1300" dirty="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xfrm>
            <a:off x="946997" y="4861441"/>
            <a:ext cx="5208482" cy="4605576"/>
          </a:xfrm>
          <a:noFill/>
          <a:ln/>
        </p:spPr>
        <p:txBody>
          <a:bodyPr/>
          <a:lstStyle/>
          <a:p>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4023092" y="9721106"/>
            <a:ext cx="3077739" cy="511731"/>
          </a:xfrm>
          <a:prstGeom prst="rect">
            <a:avLst/>
          </a:prstGeom>
          <a:noFill/>
          <a:ln>
            <a:miter lim="800000"/>
            <a:headEnd/>
            <a:tailEnd/>
          </a:ln>
        </p:spPr>
        <p:txBody>
          <a:bodyPr lIns="99066" tIns="49533" rIns="99066" bIns="49533" anchor="b"/>
          <a:lstStyle/>
          <a:p>
            <a:pPr algn="r">
              <a:spcBef>
                <a:spcPct val="0"/>
              </a:spcBef>
              <a:defRPr/>
            </a:pPr>
            <a:fld id="{1F6F0909-91F1-46AE-848C-AD62A1CB3669}" type="slidenum">
              <a:rPr lang="cs-CZ" sz="1300"/>
              <a:pPr algn="r">
                <a:spcBef>
                  <a:spcPct val="0"/>
                </a:spcBef>
                <a:defRPr/>
              </a:pPr>
              <a:t>52</a:t>
            </a:fld>
            <a:endParaRPr lang="cs-CZ" sz="1300" dirty="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xfrm>
            <a:off x="946997" y="4861441"/>
            <a:ext cx="5208482" cy="4605576"/>
          </a:xfrm>
          <a:noFill/>
          <a:ln/>
        </p:spPr>
        <p:txBody>
          <a:bodyPr/>
          <a:lstStyle/>
          <a:p>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4023092" y="9721106"/>
            <a:ext cx="3077739" cy="511731"/>
          </a:xfrm>
          <a:prstGeom prst="rect">
            <a:avLst/>
          </a:prstGeom>
          <a:noFill/>
          <a:ln>
            <a:miter lim="800000"/>
            <a:headEnd/>
            <a:tailEnd/>
          </a:ln>
        </p:spPr>
        <p:txBody>
          <a:bodyPr lIns="99066" tIns="49533" rIns="99066" bIns="49533" anchor="b"/>
          <a:lstStyle/>
          <a:p>
            <a:pPr algn="r">
              <a:spcBef>
                <a:spcPct val="0"/>
              </a:spcBef>
              <a:defRPr/>
            </a:pPr>
            <a:fld id="{7400F190-4057-4972-8830-A2FE56D081BF}" type="slidenum">
              <a:rPr lang="cs-CZ" sz="1300"/>
              <a:pPr algn="r">
                <a:spcBef>
                  <a:spcPct val="0"/>
                </a:spcBef>
                <a:defRPr/>
              </a:pPr>
              <a:t>53</a:t>
            </a:fld>
            <a:endParaRPr lang="cs-CZ" sz="1300" dirty="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xfrm>
            <a:off x="946997" y="4861441"/>
            <a:ext cx="5208482" cy="4605576"/>
          </a:xfrm>
          <a:noFill/>
          <a:ln/>
        </p:spPr>
        <p:txBody>
          <a:bodyPr/>
          <a:lstStyle/>
          <a:p>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pic>
        <p:nvPicPr>
          <p:cNvPr id="3090" name="Picture 18" descr="section"/>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074" name="Rectangle 2"/>
          <p:cNvSpPr>
            <a:spLocks noGrp="1" noChangeArrowheads="1"/>
          </p:cNvSpPr>
          <p:nvPr>
            <p:ph type="ctrTitle"/>
          </p:nvPr>
        </p:nvSpPr>
        <p:spPr>
          <a:xfrm>
            <a:off x="1214438" y="1641475"/>
            <a:ext cx="5895975" cy="2349500"/>
          </a:xfrm>
        </p:spPr>
        <p:txBody>
          <a:bodyPr/>
          <a:lstStyle>
            <a:lvl1pPr>
              <a:defRPr sz="1800">
                <a:solidFill>
                  <a:srgbClr val="DFAF31"/>
                </a:solidFill>
              </a:defRPr>
            </a:lvl1pPr>
          </a:lstStyle>
          <a:p>
            <a:pPr lvl="0"/>
            <a:r>
              <a:rPr lang="cs-CZ" noProof="0" smtClean="0"/>
              <a:t>Klepnutím lze upravit styl předlohy nadpisů.</a:t>
            </a:r>
          </a:p>
        </p:txBody>
      </p:sp>
      <p:sp>
        <p:nvSpPr>
          <p:cNvPr id="3096" name="Rectangle 24"/>
          <p:cNvSpPr>
            <a:spLocks noGrp="1" noChangeArrowheads="1"/>
          </p:cNvSpPr>
          <p:nvPr>
            <p:ph type="subTitle" sz="quarter" idx="1"/>
          </p:nvPr>
        </p:nvSpPr>
        <p:spPr>
          <a:xfrm>
            <a:off x="0" y="0"/>
            <a:ext cx="1328738" cy="1495425"/>
          </a:xfrm>
        </p:spPr>
        <p:txBody>
          <a:bodyPr/>
          <a:lstStyle>
            <a:lvl1pPr marL="0" indent="0" algn="r">
              <a:buFont typeface="Arial" charset="0"/>
              <a:buNone/>
              <a:defRPr sz="16500" baseline="22000">
                <a:solidFill>
                  <a:srgbClr val="969696"/>
                </a:solidFill>
                <a:latin typeface="Arial Narrow" pitchFamily="34" charset="0"/>
              </a:defRPr>
            </a:lvl1pPr>
          </a:lstStyle>
          <a:p>
            <a:pPr lvl="0"/>
            <a:r>
              <a:rPr lang="cs-CZ" noProof="0" smtClean="0"/>
              <a:t>Klepnutím lze upravit styl předlohy podnadpisů.</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zápatí 3"/>
          <p:cNvSpPr>
            <a:spLocks noGrp="1"/>
          </p:cNvSpPr>
          <p:nvPr>
            <p:ph type="ftr" sz="quarter" idx="10"/>
          </p:nvPr>
        </p:nvSpPr>
        <p:spPr/>
        <p:txBody>
          <a:bodyPr/>
          <a:lstStyle>
            <a:lvl1pPr>
              <a:defRPr/>
            </a:lvl1pPr>
          </a:lstStyle>
          <a:p>
            <a:r>
              <a:rPr lang="cs-CZ"/>
              <a:t>www.hgf.vsb.cz</a:t>
            </a:r>
          </a:p>
        </p:txBody>
      </p:sp>
    </p:spTree>
    <p:extLst>
      <p:ext uri="{BB962C8B-B14F-4D97-AF65-F5344CB8AC3E}">
        <p14:creationId xmlns="" xmlns:p14="http://schemas.microsoft.com/office/powerpoint/2010/main" val="3236327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786563" y="457200"/>
            <a:ext cx="2178050" cy="5668963"/>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250825" y="457200"/>
            <a:ext cx="6383338" cy="5668963"/>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zápatí 3"/>
          <p:cNvSpPr>
            <a:spLocks noGrp="1"/>
          </p:cNvSpPr>
          <p:nvPr>
            <p:ph type="ftr" sz="quarter" idx="10"/>
          </p:nvPr>
        </p:nvSpPr>
        <p:spPr/>
        <p:txBody>
          <a:bodyPr/>
          <a:lstStyle>
            <a:lvl1pPr>
              <a:defRPr/>
            </a:lvl1pPr>
          </a:lstStyle>
          <a:p>
            <a:r>
              <a:rPr lang="cs-CZ"/>
              <a:t>www.hgf.vsb.cz</a:t>
            </a:r>
          </a:p>
        </p:txBody>
      </p:sp>
    </p:spTree>
    <p:extLst>
      <p:ext uri="{BB962C8B-B14F-4D97-AF65-F5344CB8AC3E}">
        <p14:creationId xmlns="" xmlns:p14="http://schemas.microsoft.com/office/powerpoint/2010/main" val="9645494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827088" y="274638"/>
            <a:ext cx="8137525" cy="633412"/>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transition>
    <p:check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507413" cy="585152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cSld>
  <p:clrMapOvr>
    <a:masterClrMapping/>
  </p:clrMapOvr>
  <p:transition>
    <p:check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zápatí 3"/>
          <p:cNvSpPr>
            <a:spLocks noGrp="1"/>
          </p:cNvSpPr>
          <p:nvPr>
            <p:ph type="ftr" sz="quarter" idx="10"/>
          </p:nvPr>
        </p:nvSpPr>
        <p:spPr/>
        <p:txBody>
          <a:bodyPr/>
          <a:lstStyle>
            <a:lvl1pPr>
              <a:defRPr/>
            </a:lvl1pPr>
          </a:lstStyle>
          <a:p>
            <a:r>
              <a:rPr lang="cs-CZ"/>
              <a:t>www.hgf.vsb.cz</a:t>
            </a:r>
          </a:p>
        </p:txBody>
      </p:sp>
    </p:spTree>
    <p:extLst>
      <p:ext uri="{BB962C8B-B14F-4D97-AF65-F5344CB8AC3E}">
        <p14:creationId xmlns="" xmlns:p14="http://schemas.microsoft.com/office/powerpoint/2010/main" val="447391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Zástupný symbol pro zápatí 3"/>
          <p:cNvSpPr>
            <a:spLocks noGrp="1"/>
          </p:cNvSpPr>
          <p:nvPr>
            <p:ph type="ftr" sz="quarter" idx="10"/>
          </p:nvPr>
        </p:nvSpPr>
        <p:spPr/>
        <p:txBody>
          <a:bodyPr/>
          <a:lstStyle>
            <a:lvl1pPr>
              <a:defRPr/>
            </a:lvl1pPr>
          </a:lstStyle>
          <a:p>
            <a:r>
              <a:rPr lang="cs-CZ"/>
              <a:t>www.hgf.vsb.cz</a:t>
            </a:r>
          </a:p>
        </p:txBody>
      </p:sp>
    </p:spTree>
    <p:extLst>
      <p:ext uri="{BB962C8B-B14F-4D97-AF65-F5344CB8AC3E}">
        <p14:creationId xmlns="" xmlns:p14="http://schemas.microsoft.com/office/powerpoint/2010/main" val="3091575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250825" y="1196975"/>
            <a:ext cx="42799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83125" y="1196975"/>
            <a:ext cx="4281488"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zápatí 4"/>
          <p:cNvSpPr>
            <a:spLocks noGrp="1"/>
          </p:cNvSpPr>
          <p:nvPr>
            <p:ph type="ftr" sz="quarter" idx="10"/>
          </p:nvPr>
        </p:nvSpPr>
        <p:spPr/>
        <p:txBody>
          <a:bodyPr/>
          <a:lstStyle>
            <a:lvl1pPr>
              <a:defRPr/>
            </a:lvl1pPr>
          </a:lstStyle>
          <a:p>
            <a:r>
              <a:rPr lang="cs-CZ"/>
              <a:t>www.hgf.vsb.cz</a:t>
            </a:r>
          </a:p>
        </p:txBody>
      </p:sp>
    </p:spTree>
    <p:extLst>
      <p:ext uri="{BB962C8B-B14F-4D97-AF65-F5344CB8AC3E}">
        <p14:creationId xmlns="" xmlns:p14="http://schemas.microsoft.com/office/powerpoint/2010/main" val="1732292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zápatí 6"/>
          <p:cNvSpPr>
            <a:spLocks noGrp="1"/>
          </p:cNvSpPr>
          <p:nvPr>
            <p:ph type="ftr" sz="quarter" idx="10"/>
          </p:nvPr>
        </p:nvSpPr>
        <p:spPr/>
        <p:txBody>
          <a:bodyPr/>
          <a:lstStyle>
            <a:lvl1pPr>
              <a:defRPr/>
            </a:lvl1pPr>
          </a:lstStyle>
          <a:p>
            <a:r>
              <a:rPr lang="cs-CZ"/>
              <a:t>www.hgf.vsb.cz</a:t>
            </a:r>
          </a:p>
        </p:txBody>
      </p:sp>
    </p:spTree>
    <p:extLst>
      <p:ext uri="{BB962C8B-B14F-4D97-AF65-F5344CB8AC3E}">
        <p14:creationId xmlns="" xmlns:p14="http://schemas.microsoft.com/office/powerpoint/2010/main" val="2661089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zápatí 2"/>
          <p:cNvSpPr>
            <a:spLocks noGrp="1"/>
          </p:cNvSpPr>
          <p:nvPr>
            <p:ph type="ftr" sz="quarter" idx="10"/>
          </p:nvPr>
        </p:nvSpPr>
        <p:spPr/>
        <p:txBody>
          <a:bodyPr/>
          <a:lstStyle>
            <a:lvl1pPr>
              <a:defRPr/>
            </a:lvl1pPr>
          </a:lstStyle>
          <a:p>
            <a:r>
              <a:rPr lang="cs-CZ"/>
              <a:t>www.hgf.vsb.cz</a:t>
            </a:r>
          </a:p>
        </p:txBody>
      </p:sp>
    </p:spTree>
    <p:extLst>
      <p:ext uri="{BB962C8B-B14F-4D97-AF65-F5344CB8AC3E}">
        <p14:creationId xmlns="" xmlns:p14="http://schemas.microsoft.com/office/powerpoint/2010/main" val="1812978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www.hgf.vsb.cz</a:t>
            </a:r>
          </a:p>
        </p:txBody>
      </p:sp>
    </p:spTree>
    <p:extLst>
      <p:ext uri="{BB962C8B-B14F-4D97-AF65-F5344CB8AC3E}">
        <p14:creationId xmlns="" xmlns:p14="http://schemas.microsoft.com/office/powerpoint/2010/main" val="1170387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zápatí 4"/>
          <p:cNvSpPr>
            <a:spLocks noGrp="1"/>
          </p:cNvSpPr>
          <p:nvPr>
            <p:ph type="ftr" sz="quarter" idx="10"/>
          </p:nvPr>
        </p:nvSpPr>
        <p:spPr/>
        <p:txBody>
          <a:bodyPr/>
          <a:lstStyle>
            <a:lvl1pPr>
              <a:defRPr/>
            </a:lvl1pPr>
          </a:lstStyle>
          <a:p>
            <a:r>
              <a:rPr lang="cs-CZ"/>
              <a:t>www.hgf.vsb.cz</a:t>
            </a:r>
          </a:p>
        </p:txBody>
      </p:sp>
    </p:spTree>
    <p:extLst>
      <p:ext uri="{BB962C8B-B14F-4D97-AF65-F5344CB8AC3E}">
        <p14:creationId xmlns="" xmlns:p14="http://schemas.microsoft.com/office/powerpoint/2010/main" val="2078123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zápatí 4"/>
          <p:cNvSpPr>
            <a:spLocks noGrp="1"/>
          </p:cNvSpPr>
          <p:nvPr>
            <p:ph type="ftr" sz="quarter" idx="10"/>
          </p:nvPr>
        </p:nvSpPr>
        <p:spPr/>
        <p:txBody>
          <a:bodyPr/>
          <a:lstStyle>
            <a:lvl1pPr>
              <a:defRPr/>
            </a:lvl1pPr>
          </a:lstStyle>
          <a:p>
            <a:r>
              <a:rPr lang="cs-CZ"/>
              <a:t>www.hgf.vsb.cz</a:t>
            </a:r>
          </a:p>
        </p:txBody>
      </p:sp>
    </p:spTree>
    <p:extLst>
      <p:ext uri="{BB962C8B-B14F-4D97-AF65-F5344CB8AC3E}">
        <p14:creationId xmlns="" xmlns:p14="http://schemas.microsoft.com/office/powerpoint/2010/main" val="4045186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Picture 8" descr="corner"/>
          <p:cNvPicPr>
            <a:picLocks noChangeAspect="1"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0" y="0"/>
            <a:ext cx="2136775" cy="1368425"/>
          </a:xfrm>
          <a:prstGeom prst="rect">
            <a:avLst/>
          </a:prstGeom>
          <a:noFill/>
          <a:extLst>
            <a:ext uri="{909E8E84-426E-40DD-AFC4-6F175D3DCCD1}">
              <a14:hiddenFill xmlns=""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846138" y="457200"/>
            <a:ext cx="8118475" cy="584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cs-CZ" smtClean="0"/>
              <a:t>Klepnutím lze upravit styl předlohy nadpisů.</a:t>
            </a:r>
          </a:p>
        </p:txBody>
      </p:sp>
      <p:sp>
        <p:nvSpPr>
          <p:cNvPr id="1027" name="Rectangle 3"/>
          <p:cNvSpPr>
            <a:spLocks noGrp="1" noChangeArrowheads="1"/>
          </p:cNvSpPr>
          <p:nvPr>
            <p:ph type="body" idx="1"/>
          </p:nvPr>
        </p:nvSpPr>
        <p:spPr bwMode="auto">
          <a:xfrm>
            <a:off x="250825" y="1196975"/>
            <a:ext cx="8713788" cy="4929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1029" name="Rectangle 5"/>
          <p:cNvSpPr>
            <a:spLocks noGrp="1" noChangeArrowheads="1"/>
          </p:cNvSpPr>
          <p:nvPr>
            <p:ph type="ftr" sz="quarter" idx="3"/>
          </p:nvPr>
        </p:nvSpPr>
        <p:spPr bwMode="auto">
          <a:xfrm>
            <a:off x="6069013" y="63087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defRPr sz="1600">
                <a:solidFill>
                  <a:srgbClr val="969696"/>
                </a:solidFill>
                <a:latin typeface="Arial Narrow" pitchFamily="34" charset="0"/>
              </a:defRPr>
            </a:lvl1pPr>
          </a:lstStyle>
          <a:p>
            <a:r>
              <a:rPr lang="cs-CZ"/>
              <a:t>www.hgf.vsb.cz</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dt="0"/>
  <p:txStyles>
    <p:titleStyle>
      <a:lvl1pPr algn="l" rtl="0" fontAlgn="base">
        <a:spcBef>
          <a:spcPct val="0"/>
        </a:spcBef>
        <a:spcAft>
          <a:spcPct val="0"/>
        </a:spcAft>
        <a:defRPr sz="2800">
          <a:solidFill>
            <a:srgbClr val="00765D"/>
          </a:solidFill>
          <a:latin typeface="+mj-lt"/>
          <a:ea typeface="+mj-ea"/>
          <a:cs typeface="+mj-cs"/>
        </a:defRPr>
      </a:lvl1pPr>
      <a:lvl2pPr algn="l" rtl="0" fontAlgn="base">
        <a:spcBef>
          <a:spcPct val="0"/>
        </a:spcBef>
        <a:spcAft>
          <a:spcPct val="0"/>
        </a:spcAft>
        <a:defRPr sz="2800">
          <a:solidFill>
            <a:srgbClr val="00765D"/>
          </a:solidFill>
          <a:latin typeface="Arial" charset="0"/>
        </a:defRPr>
      </a:lvl2pPr>
      <a:lvl3pPr algn="l" rtl="0" fontAlgn="base">
        <a:spcBef>
          <a:spcPct val="0"/>
        </a:spcBef>
        <a:spcAft>
          <a:spcPct val="0"/>
        </a:spcAft>
        <a:defRPr sz="2800">
          <a:solidFill>
            <a:srgbClr val="00765D"/>
          </a:solidFill>
          <a:latin typeface="Arial" charset="0"/>
        </a:defRPr>
      </a:lvl3pPr>
      <a:lvl4pPr algn="l" rtl="0" fontAlgn="base">
        <a:spcBef>
          <a:spcPct val="0"/>
        </a:spcBef>
        <a:spcAft>
          <a:spcPct val="0"/>
        </a:spcAft>
        <a:defRPr sz="2800">
          <a:solidFill>
            <a:srgbClr val="00765D"/>
          </a:solidFill>
          <a:latin typeface="Arial" charset="0"/>
        </a:defRPr>
      </a:lvl4pPr>
      <a:lvl5pPr algn="l" rtl="0" fontAlgn="base">
        <a:spcBef>
          <a:spcPct val="0"/>
        </a:spcBef>
        <a:spcAft>
          <a:spcPct val="0"/>
        </a:spcAft>
        <a:defRPr sz="2800">
          <a:solidFill>
            <a:srgbClr val="00765D"/>
          </a:solidFill>
          <a:latin typeface="Arial" charset="0"/>
        </a:defRPr>
      </a:lvl5pPr>
      <a:lvl6pPr marL="457200" algn="l" rtl="0" fontAlgn="base">
        <a:spcBef>
          <a:spcPct val="0"/>
        </a:spcBef>
        <a:spcAft>
          <a:spcPct val="0"/>
        </a:spcAft>
        <a:defRPr sz="2800">
          <a:solidFill>
            <a:srgbClr val="00765D"/>
          </a:solidFill>
          <a:latin typeface="Arial" charset="0"/>
        </a:defRPr>
      </a:lvl6pPr>
      <a:lvl7pPr marL="914400" algn="l" rtl="0" fontAlgn="base">
        <a:spcBef>
          <a:spcPct val="0"/>
        </a:spcBef>
        <a:spcAft>
          <a:spcPct val="0"/>
        </a:spcAft>
        <a:defRPr sz="2800">
          <a:solidFill>
            <a:srgbClr val="00765D"/>
          </a:solidFill>
          <a:latin typeface="Arial" charset="0"/>
        </a:defRPr>
      </a:lvl7pPr>
      <a:lvl8pPr marL="1371600" algn="l" rtl="0" fontAlgn="base">
        <a:spcBef>
          <a:spcPct val="0"/>
        </a:spcBef>
        <a:spcAft>
          <a:spcPct val="0"/>
        </a:spcAft>
        <a:defRPr sz="2800">
          <a:solidFill>
            <a:srgbClr val="00765D"/>
          </a:solidFill>
          <a:latin typeface="Arial" charset="0"/>
        </a:defRPr>
      </a:lvl8pPr>
      <a:lvl9pPr marL="1828800" algn="l" rtl="0" fontAlgn="base">
        <a:spcBef>
          <a:spcPct val="0"/>
        </a:spcBef>
        <a:spcAft>
          <a:spcPct val="0"/>
        </a:spcAft>
        <a:defRPr sz="2800">
          <a:solidFill>
            <a:srgbClr val="00765D"/>
          </a:solidFill>
          <a:latin typeface="Arial" charset="0"/>
        </a:defRPr>
      </a:lvl9pPr>
    </p:titleStyle>
    <p:bodyStyle>
      <a:lvl1pPr marL="342900" indent="-342900" algn="l" rtl="0" fontAlgn="base">
        <a:spcBef>
          <a:spcPct val="20000"/>
        </a:spcBef>
        <a:spcAft>
          <a:spcPct val="0"/>
        </a:spcAft>
        <a:buClr>
          <a:srgbClr val="DFAF31"/>
        </a:buClr>
        <a:buSzPct val="80000"/>
        <a:buFont typeface="Arial" charset="0"/>
        <a:buChar char="■"/>
        <a:defRPr sz="2200">
          <a:solidFill>
            <a:srgbClr val="5F5F5F"/>
          </a:solidFill>
          <a:latin typeface="+mn-lt"/>
          <a:ea typeface="+mn-ea"/>
          <a:cs typeface="+mn-cs"/>
        </a:defRPr>
      </a:lvl1pPr>
      <a:lvl2pPr marL="742950" indent="-285750" algn="l" rtl="0" fontAlgn="base">
        <a:spcBef>
          <a:spcPct val="20000"/>
        </a:spcBef>
        <a:spcAft>
          <a:spcPct val="0"/>
        </a:spcAft>
        <a:buClr>
          <a:srgbClr val="DFAF31"/>
        </a:buClr>
        <a:buSzPct val="80000"/>
        <a:buFont typeface="Arial" charset="0"/>
        <a:buChar char="■"/>
        <a:defRPr sz="2200">
          <a:solidFill>
            <a:srgbClr val="5F5F5F"/>
          </a:solidFill>
          <a:latin typeface="+mn-lt"/>
        </a:defRPr>
      </a:lvl2pPr>
      <a:lvl3pPr marL="1143000" indent="-228600" algn="l" rtl="0" fontAlgn="base">
        <a:spcBef>
          <a:spcPct val="20000"/>
        </a:spcBef>
        <a:spcAft>
          <a:spcPct val="0"/>
        </a:spcAft>
        <a:buClr>
          <a:srgbClr val="DFAF31"/>
        </a:buClr>
        <a:buSzPct val="80000"/>
        <a:buFont typeface="Arial" charset="0"/>
        <a:buChar char="■"/>
        <a:defRPr sz="2000">
          <a:solidFill>
            <a:srgbClr val="5F5F5F"/>
          </a:solidFill>
          <a:latin typeface="+mn-lt"/>
        </a:defRPr>
      </a:lvl3pPr>
      <a:lvl4pPr marL="1600200" indent="-228600" algn="l" rtl="0" fontAlgn="base">
        <a:spcBef>
          <a:spcPct val="20000"/>
        </a:spcBef>
        <a:spcAft>
          <a:spcPct val="0"/>
        </a:spcAft>
        <a:buClr>
          <a:srgbClr val="DFAF31"/>
        </a:buClr>
        <a:buSzPct val="80000"/>
        <a:buFont typeface="Arial" charset="0"/>
        <a:buChar char="■"/>
        <a:defRPr sz="2000">
          <a:solidFill>
            <a:srgbClr val="5F5F5F"/>
          </a:solidFill>
          <a:latin typeface="+mn-lt"/>
        </a:defRPr>
      </a:lvl4pPr>
      <a:lvl5pPr marL="2057400" indent="-228600" algn="l" rtl="0" fontAlgn="base">
        <a:spcBef>
          <a:spcPct val="20000"/>
        </a:spcBef>
        <a:spcAft>
          <a:spcPct val="0"/>
        </a:spcAft>
        <a:buClr>
          <a:srgbClr val="DFAF31"/>
        </a:buClr>
        <a:buSzPct val="80000"/>
        <a:buFont typeface="Arial" charset="0"/>
        <a:buChar char="■"/>
        <a:defRPr sz="2000">
          <a:solidFill>
            <a:srgbClr val="5F5F5F"/>
          </a:solidFill>
          <a:latin typeface="+mn-lt"/>
        </a:defRPr>
      </a:lvl5pPr>
      <a:lvl6pPr marL="2514600" indent="-228600" algn="l" rtl="0" fontAlgn="base">
        <a:spcBef>
          <a:spcPct val="20000"/>
        </a:spcBef>
        <a:spcAft>
          <a:spcPct val="0"/>
        </a:spcAft>
        <a:buClr>
          <a:srgbClr val="DFAF31"/>
        </a:buClr>
        <a:buSzPct val="80000"/>
        <a:buFont typeface="Arial" charset="0"/>
        <a:buChar char="■"/>
        <a:defRPr sz="2000">
          <a:solidFill>
            <a:srgbClr val="5F5F5F"/>
          </a:solidFill>
          <a:latin typeface="+mn-lt"/>
        </a:defRPr>
      </a:lvl6pPr>
      <a:lvl7pPr marL="2971800" indent="-228600" algn="l" rtl="0" fontAlgn="base">
        <a:spcBef>
          <a:spcPct val="20000"/>
        </a:spcBef>
        <a:spcAft>
          <a:spcPct val="0"/>
        </a:spcAft>
        <a:buClr>
          <a:srgbClr val="DFAF31"/>
        </a:buClr>
        <a:buSzPct val="80000"/>
        <a:buFont typeface="Arial" charset="0"/>
        <a:buChar char="■"/>
        <a:defRPr sz="2000">
          <a:solidFill>
            <a:srgbClr val="5F5F5F"/>
          </a:solidFill>
          <a:latin typeface="+mn-lt"/>
        </a:defRPr>
      </a:lvl7pPr>
      <a:lvl8pPr marL="3429000" indent="-228600" algn="l" rtl="0" fontAlgn="base">
        <a:spcBef>
          <a:spcPct val="20000"/>
        </a:spcBef>
        <a:spcAft>
          <a:spcPct val="0"/>
        </a:spcAft>
        <a:buClr>
          <a:srgbClr val="DFAF31"/>
        </a:buClr>
        <a:buSzPct val="80000"/>
        <a:buFont typeface="Arial" charset="0"/>
        <a:buChar char="■"/>
        <a:defRPr sz="2000">
          <a:solidFill>
            <a:srgbClr val="5F5F5F"/>
          </a:solidFill>
          <a:latin typeface="+mn-lt"/>
        </a:defRPr>
      </a:lvl8pPr>
      <a:lvl9pPr marL="3886200" indent="-228600" algn="l" rtl="0" fontAlgn="base">
        <a:spcBef>
          <a:spcPct val="20000"/>
        </a:spcBef>
        <a:spcAft>
          <a:spcPct val="0"/>
        </a:spcAft>
        <a:buClr>
          <a:srgbClr val="DFAF31"/>
        </a:buClr>
        <a:buSzPct val="80000"/>
        <a:buFont typeface="Arial" charset="0"/>
        <a:buChar char="■"/>
        <a:defRPr sz="2000">
          <a:solidFill>
            <a:srgbClr val="5F5F5F"/>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gefos-leica.cz/o-produktech/blk3d-imager" TargetMode="Externa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s://www.youtube.com/watch?v=qy4G6rg7DMk"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planar.com/support/products/3d-stereoscopic/general-configuration/" TargetMode="External"/><Relationship Id="rId7" Type="http://schemas.openxmlformats.org/officeDocument/2006/relationships/image" Target="../media/image44.tiff"/><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56.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ástupný symbol pro zápatí 1"/>
          <p:cNvSpPr>
            <a:spLocks noGrp="1"/>
          </p:cNvSpPr>
          <p:nvPr>
            <p:ph type="ftr" sz="quarter" idx="10"/>
          </p:nvPr>
        </p:nvSpPr>
        <p:spPr/>
        <p:txBody>
          <a:bodyPr/>
          <a:lstStyle/>
          <a:p>
            <a:r>
              <a:rPr lang="cs-CZ" dirty="0"/>
              <a:t>www.</a:t>
            </a:r>
            <a:r>
              <a:rPr lang="cs-CZ" dirty="0" err="1"/>
              <a:t>hgf.vsb.cz</a:t>
            </a:r>
            <a:endParaRPr lang="cs-CZ"/>
          </a:p>
        </p:txBody>
      </p:sp>
      <p:pic>
        <p:nvPicPr>
          <p:cNvPr id="39940" name="Picture 4" descr="title"/>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73025"/>
            <a:ext cx="9144000"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39943" name="Picture 7" descr="erb-hg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707313" y="5207000"/>
            <a:ext cx="1050925" cy="1216025"/>
          </a:xfrm>
          <a:prstGeom prst="rect">
            <a:avLst/>
          </a:prstGeom>
          <a:noFill/>
          <a:extLst>
            <a:ext uri="{909E8E84-426E-40DD-AFC4-6F175D3DCCD1}">
              <a14:hiddenFill xmlns="" xmlns:a14="http://schemas.microsoft.com/office/drawing/2010/main">
                <a:solidFill>
                  <a:srgbClr val="FFFFFF"/>
                </a:solidFill>
              </a14:hiddenFill>
            </a:ext>
          </a:extLst>
        </p:spPr>
      </p:pic>
      <p:sp>
        <p:nvSpPr>
          <p:cNvPr id="39944" name="Text Box 8"/>
          <p:cNvSpPr txBox="1">
            <a:spLocks noChangeArrowheads="1"/>
          </p:cNvSpPr>
          <p:nvPr/>
        </p:nvSpPr>
        <p:spPr bwMode="auto">
          <a:xfrm>
            <a:off x="2554288" y="309563"/>
            <a:ext cx="5699125"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r"/>
            <a:r>
              <a:rPr lang="cs-CZ" sz="2000">
                <a:solidFill>
                  <a:schemeClr val="bg1"/>
                </a:solidFill>
              </a:rPr>
              <a:t>VŠB - Technická univerzita Ostrava</a:t>
            </a:r>
          </a:p>
          <a:p>
            <a:pPr algn="r"/>
            <a:r>
              <a:rPr lang="cs-CZ" sz="2000">
                <a:solidFill>
                  <a:schemeClr val="bg1"/>
                </a:solidFill>
              </a:rPr>
              <a:t>Hornicko-geologická fakulta</a:t>
            </a:r>
          </a:p>
        </p:txBody>
      </p:sp>
      <p:sp>
        <p:nvSpPr>
          <p:cNvPr id="39945" name="Rectangle 9"/>
          <p:cNvSpPr>
            <a:spLocks noChangeArrowheads="1"/>
          </p:cNvSpPr>
          <p:nvPr/>
        </p:nvSpPr>
        <p:spPr bwMode="auto">
          <a:xfrm>
            <a:off x="8464550" y="433388"/>
            <a:ext cx="95250" cy="495300"/>
          </a:xfrm>
          <a:prstGeom prst="rect">
            <a:avLst/>
          </a:prstGeom>
          <a:solidFill>
            <a:srgbClr val="DFAF3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1" name="TextovéPole 10"/>
          <p:cNvSpPr txBox="1"/>
          <p:nvPr/>
        </p:nvSpPr>
        <p:spPr>
          <a:xfrm>
            <a:off x="1547664" y="1628800"/>
            <a:ext cx="7920880" cy="2462213"/>
          </a:xfrm>
          <a:prstGeom prst="rect">
            <a:avLst/>
          </a:prstGeom>
          <a:noFill/>
        </p:spPr>
        <p:txBody>
          <a:bodyPr wrap="square" rtlCol="0">
            <a:spAutoFit/>
          </a:bodyPr>
          <a:lstStyle/>
          <a:p>
            <a:r>
              <a:rPr lang="cs-CZ" sz="3600" b="1" dirty="0" smtClean="0"/>
              <a:t>Mapování  544-0113/03 </a:t>
            </a:r>
            <a:r>
              <a:rPr lang="cs-CZ" b="1" dirty="0" smtClean="0"/>
              <a:t> </a:t>
            </a:r>
          </a:p>
          <a:p>
            <a:endParaRPr lang="cs-CZ" sz="2000" b="1" dirty="0" smtClean="0"/>
          </a:p>
          <a:p>
            <a:r>
              <a:rPr lang="cs-CZ" sz="2000" b="1" dirty="0" smtClean="0"/>
              <a:t>Přednášející Ing. Václav Šafář, Ph.D.</a:t>
            </a:r>
          </a:p>
          <a:p>
            <a:endParaRPr lang="cs-CZ" sz="2000" b="1" dirty="0" smtClean="0"/>
          </a:p>
          <a:p>
            <a:r>
              <a:rPr lang="cs-CZ" sz="2000" b="1" dirty="0" smtClean="0"/>
              <a:t>Akademický rok 2019/2020 – zimní semestr, </a:t>
            </a:r>
          </a:p>
          <a:p>
            <a:r>
              <a:rPr lang="cs-CZ" sz="2000" b="1" dirty="0" smtClean="0"/>
              <a:t>ročník třetí, semestr 5. bakalářského studia</a:t>
            </a:r>
          </a:p>
          <a:p>
            <a:r>
              <a:rPr lang="cs-CZ" b="1" dirty="0" smtClean="0"/>
              <a:t>  </a:t>
            </a:r>
            <a:endParaRPr lang="cs-CZ"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pic>
        <p:nvPicPr>
          <p:cNvPr id="4098" name="Picture 2" descr="C:\Vaclav\DeepBlack\Mapování\VrcholovyHrbetKlenuty.jpg"/>
          <p:cNvPicPr>
            <a:picLocks noChangeAspect="1" noChangeArrowheads="1"/>
          </p:cNvPicPr>
          <p:nvPr/>
        </p:nvPicPr>
        <p:blipFill>
          <a:blip r:embed="rId2" cstate="print"/>
          <a:srcRect/>
          <a:stretch>
            <a:fillRect/>
          </a:stretch>
        </p:blipFill>
        <p:spPr bwMode="auto">
          <a:xfrm>
            <a:off x="1259632" y="999892"/>
            <a:ext cx="7423166" cy="4817815"/>
          </a:xfrm>
          <a:prstGeom prst="rect">
            <a:avLst/>
          </a:prstGeom>
          <a:noFill/>
        </p:spPr>
      </p:pic>
      <p:sp>
        <p:nvSpPr>
          <p:cNvPr id="9" name="Obdélník 8"/>
          <p:cNvSpPr/>
          <p:nvPr/>
        </p:nvSpPr>
        <p:spPr>
          <a:xfrm>
            <a:off x="611560" y="2046039"/>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Vrcholový hřbet klenutý</a:t>
            </a:r>
          </a:p>
        </p:txBody>
      </p:sp>
      <p:sp>
        <p:nvSpPr>
          <p:cNvPr id="10" name="Obdélník 9"/>
          <p:cNvSpPr/>
          <p:nvPr/>
        </p:nvSpPr>
        <p:spPr>
          <a:xfrm>
            <a:off x="432173" y="999892"/>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Terénní tvary vyvýšené</a:t>
            </a:r>
          </a:p>
        </p:txBody>
      </p:sp>
    </p:spTree>
    <p:extLst>
      <p:ext uri="{BB962C8B-B14F-4D97-AF65-F5344CB8AC3E}">
        <p14:creationId xmlns="" xmlns:p14="http://schemas.microsoft.com/office/powerpoint/2010/main" val="3302174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pic>
        <p:nvPicPr>
          <p:cNvPr id="5122" name="Picture 2" descr="C:\Vaclav\DeepBlack\Mapování\VrcvholovaPlosina.jpg"/>
          <p:cNvPicPr>
            <a:picLocks noChangeAspect="1" noChangeArrowheads="1"/>
          </p:cNvPicPr>
          <p:nvPr/>
        </p:nvPicPr>
        <p:blipFill>
          <a:blip r:embed="rId2" cstate="print"/>
          <a:srcRect/>
          <a:stretch>
            <a:fillRect/>
          </a:stretch>
        </p:blipFill>
        <p:spPr bwMode="auto">
          <a:xfrm>
            <a:off x="791072" y="2046039"/>
            <a:ext cx="8352928" cy="4235992"/>
          </a:xfrm>
          <a:prstGeom prst="rect">
            <a:avLst/>
          </a:prstGeom>
          <a:noFill/>
        </p:spPr>
      </p:pic>
      <p:sp>
        <p:nvSpPr>
          <p:cNvPr id="9" name="Obdélník 8"/>
          <p:cNvSpPr/>
          <p:nvPr/>
        </p:nvSpPr>
        <p:spPr>
          <a:xfrm>
            <a:off x="611560" y="2046039"/>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Vrcholová plošina</a:t>
            </a:r>
          </a:p>
        </p:txBody>
      </p:sp>
      <p:sp>
        <p:nvSpPr>
          <p:cNvPr id="10" name="Obdélník 9"/>
          <p:cNvSpPr/>
          <p:nvPr/>
        </p:nvSpPr>
        <p:spPr>
          <a:xfrm>
            <a:off x="432173" y="999892"/>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Terénní tvary vyvýšené</a:t>
            </a:r>
          </a:p>
        </p:txBody>
      </p:sp>
    </p:spTree>
    <p:extLst>
      <p:ext uri="{BB962C8B-B14F-4D97-AF65-F5344CB8AC3E}">
        <p14:creationId xmlns="" xmlns:p14="http://schemas.microsoft.com/office/powerpoint/2010/main" val="3302174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sp>
        <p:nvSpPr>
          <p:cNvPr id="9" name="Obdélník 8"/>
          <p:cNvSpPr/>
          <p:nvPr/>
        </p:nvSpPr>
        <p:spPr>
          <a:xfrm>
            <a:off x="395536" y="1815207"/>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Pravidelné sedlo podélné</a:t>
            </a:r>
          </a:p>
        </p:txBody>
      </p:sp>
      <p:pic>
        <p:nvPicPr>
          <p:cNvPr id="6146" name="Picture 2" descr="C:\Vaclav\DeepBlack\Mapování\PravidelneSedloPricne.jpg"/>
          <p:cNvPicPr>
            <a:picLocks noChangeAspect="1" noChangeArrowheads="1"/>
          </p:cNvPicPr>
          <p:nvPr/>
        </p:nvPicPr>
        <p:blipFill>
          <a:blip r:embed="rId2" cstate="print"/>
          <a:srcRect/>
          <a:stretch>
            <a:fillRect/>
          </a:stretch>
        </p:blipFill>
        <p:spPr bwMode="auto">
          <a:xfrm>
            <a:off x="1115616" y="2708920"/>
            <a:ext cx="7812360" cy="3666660"/>
          </a:xfrm>
          <a:prstGeom prst="rect">
            <a:avLst/>
          </a:prstGeom>
          <a:noFill/>
        </p:spPr>
      </p:pic>
      <p:sp>
        <p:nvSpPr>
          <p:cNvPr id="10" name="Obdélník 9"/>
          <p:cNvSpPr/>
          <p:nvPr/>
        </p:nvSpPr>
        <p:spPr>
          <a:xfrm>
            <a:off x="432173" y="999892"/>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Terénní tvary vyvýšené</a:t>
            </a:r>
          </a:p>
        </p:txBody>
      </p:sp>
    </p:spTree>
    <p:extLst>
      <p:ext uri="{BB962C8B-B14F-4D97-AF65-F5344CB8AC3E}">
        <p14:creationId xmlns="" xmlns:p14="http://schemas.microsoft.com/office/powerpoint/2010/main" val="3302174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pic>
        <p:nvPicPr>
          <p:cNvPr id="7170" name="Picture 2" descr="C:\Vaclav\DeepBlack\Mapování\Soutěska.jpg"/>
          <p:cNvPicPr>
            <a:picLocks noChangeAspect="1" noChangeArrowheads="1"/>
          </p:cNvPicPr>
          <p:nvPr/>
        </p:nvPicPr>
        <p:blipFill>
          <a:blip r:embed="rId2" cstate="print"/>
          <a:srcRect/>
          <a:stretch>
            <a:fillRect/>
          </a:stretch>
        </p:blipFill>
        <p:spPr bwMode="auto">
          <a:xfrm>
            <a:off x="1619671" y="1461557"/>
            <a:ext cx="7344941" cy="5259018"/>
          </a:xfrm>
          <a:prstGeom prst="rect">
            <a:avLst/>
          </a:prstGeom>
          <a:noFill/>
        </p:spPr>
      </p:pic>
      <p:sp>
        <p:nvSpPr>
          <p:cNvPr id="9" name="Obdélník 8"/>
          <p:cNvSpPr/>
          <p:nvPr/>
        </p:nvSpPr>
        <p:spPr>
          <a:xfrm>
            <a:off x="611560" y="1815207"/>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Soutěska</a:t>
            </a:r>
          </a:p>
        </p:txBody>
      </p:sp>
      <p:sp>
        <p:nvSpPr>
          <p:cNvPr id="10" name="Obdélník 9"/>
          <p:cNvSpPr/>
          <p:nvPr/>
        </p:nvSpPr>
        <p:spPr>
          <a:xfrm>
            <a:off x="432173" y="999892"/>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Terénní tvary vyvýšené</a:t>
            </a:r>
          </a:p>
        </p:txBody>
      </p:sp>
    </p:spTree>
    <p:extLst>
      <p:ext uri="{BB962C8B-B14F-4D97-AF65-F5344CB8AC3E}">
        <p14:creationId xmlns="" xmlns:p14="http://schemas.microsoft.com/office/powerpoint/2010/main" val="3302174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sp>
        <p:nvSpPr>
          <p:cNvPr id="8" name="Obdélník 7"/>
          <p:cNvSpPr/>
          <p:nvPr/>
        </p:nvSpPr>
        <p:spPr>
          <a:xfrm>
            <a:off x="395536" y="476672"/>
            <a:ext cx="9804895" cy="523220"/>
          </a:xfrm>
          <a:prstGeom prst="rect">
            <a:avLst/>
          </a:prstGeom>
        </p:spPr>
        <p:txBody>
          <a:bodyPr wrap="square">
            <a:spAutoFit/>
          </a:bodyPr>
          <a:lstStyle/>
          <a:p>
            <a:pPr fontAlgn="t"/>
            <a:r>
              <a:rPr lang="cs-CZ" sz="2800" b="1" dirty="0" smtClean="0">
                <a:solidFill>
                  <a:srgbClr val="323232"/>
                </a:solidFill>
              </a:rPr>
              <a:t>Fyzicko-geografické prvky a jevy</a:t>
            </a:r>
            <a:endParaRPr lang="cs-CZ" sz="2800" b="1" dirty="0">
              <a:solidFill>
                <a:srgbClr val="323232"/>
              </a:solidFill>
            </a:endParaRPr>
          </a:p>
        </p:txBody>
      </p:sp>
      <p:sp>
        <p:nvSpPr>
          <p:cNvPr id="7" name="Obdélník 6"/>
          <p:cNvSpPr/>
          <p:nvPr/>
        </p:nvSpPr>
        <p:spPr>
          <a:xfrm>
            <a:off x="432173" y="999892"/>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Tvary vyvýšené</a:t>
            </a:r>
          </a:p>
        </p:txBody>
      </p:sp>
      <p:pic>
        <p:nvPicPr>
          <p:cNvPr id="8194" name="Picture 2" descr="C:\Vaclav\DeepBlack\Mapování\SvahRovnyStejnosmernySklon.jpg"/>
          <p:cNvPicPr>
            <a:picLocks noChangeAspect="1" noChangeArrowheads="1"/>
          </p:cNvPicPr>
          <p:nvPr/>
        </p:nvPicPr>
        <p:blipFill>
          <a:blip r:embed="rId2" cstate="print"/>
          <a:srcRect/>
          <a:stretch>
            <a:fillRect/>
          </a:stretch>
        </p:blipFill>
        <p:spPr bwMode="auto">
          <a:xfrm>
            <a:off x="1043608" y="2047482"/>
            <a:ext cx="7632973" cy="4261243"/>
          </a:xfrm>
          <a:prstGeom prst="rect">
            <a:avLst/>
          </a:prstGeom>
          <a:noFill/>
        </p:spPr>
      </p:pic>
      <p:sp>
        <p:nvSpPr>
          <p:cNvPr id="9" name="Obdélník 8"/>
          <p:cNvSpPr/>
          <p:nvPr/>
        </p:nvSpPr>
        <p:spPr>
          <a:xfrm>
            <a:off x="611560" y="1861373"/>
            <a:ext cx="8532440" cy="830997"/>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Svah rovný </a:t>
            </a:r>
          </a:p>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stejnoměrného sklonu</a:t>
            </a:r>
          </a:p>
        </p:txBody>
      </p:sp>
    </p:spTree>
    <p:extLst>
      <p:ext uri="{BB962C8B-B14F-4D97-AF65-F5344CB8AC3E}">
        <p14:creationId xmlns="" xmlns:p14="http://schemas.microsoft.com/office/powerpoint/2010/main" val="3302174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sp>
        <p:nvSpPr>
          <p:cNvPr id="8" name="Obdélník 7"/>
          <p:cNvSpPr/>
          <p:nvPr/>
        </p:nvSpPr>
        <p:spPr>
          <a:xfrm>
            <a:off x="395536" y="476672"/>
            <a:ext cx="9804895" cy="523220"/>
          </a:xfrm>
          <a:prstGeom prst="rect">
            <a:avLst/>
          </a:prstGeom>
        </p:spPr>
        <p:txBody>
          <a:bodyPr wrap="square">
            <a:spAutoFit/>
          </a:bodyPr>
          <a:lstStyle/>
          <a:p>
            <a:pPr fontAlgn="t"/>
            <a:r>
              <a:rPr lang="cs-CZ" sz="2800" b="1" dirty="0" smtClean="0">
                <a:solidFill>
                  <a:srgbClr val="323232"/>
                </a:solidFill>
              </a:rPr>
              <a:t>Fyzicko-geografické prvky a jevy</a:t>
            </a:r>
            <a:endParaRPr lang="cs-CZ" sz="2800" b="1" dirty="0">
              <a:solidFill>
                <a:srgbClr val="323232"/>
              </a:solidFill>
            </a:endParaRPr>
          </a:p>
        </p:txBody>
      </p:sp>
      <p:pic>
        <p:nvPicPr>
          <p:cNvPr id="9218" name="Picture 2" descr="C:\Vaclav\DeepBlack\Mapování\SvahVypukly.jpg"/>
          <p:cNvPicPr>
            <a:picLocks noChangeAspect="1" noChangeArrowheads="1"/>
          </p:cNvPicPr>
          <p:nvPr/>
        </p:nvPicPr>
        <p:blipFill>
          <a:blip r:embed="rId2" cstate="print"/>
          <a:srcRect/>
          <a:stretch>
            <a:fillRect/>
          </a:stretch>
        </p:blipFill>
        <p:spPr bwMode="auto">
          <a:xfrm>
            <a:off x="2195736" y="2257503"/>
            <a:ext cx="6516091" cy="4527472"/>
          </a:xfrm>
          <a:prstGeom prst="rect">
            <a:avLst/>
          </a:prstGeom>
          <a:noFill/>
        </p:spPr>
      </p:pic>
      <p:sp>
        <p:nvSpPr>
          <p:cNvPr id="9" name="Obdélník 8"/>
          <p:cNvSpPr/>
          <p:nvPr/>
        </p:nvSpPr>
        <p:spPr>
          <a:xfrm>
            <a:off x="395536" y="1461557"/>
            <a:ext cx="8532440" cy="830997"/>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Svah vypuklý </a:t>
            </a:r>
          </a:p>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(se sklonem shora přibývajícím)</a:t>
            </a:r>
          </a:p>
        </p:txBody>
      </p:sp>
      <p:sp>
        <p:nvSpPr>
          <p:cNvPr id="10" name="Obdélník 9"/>
          <p:cNvSpPr/>
          <p:nvPr/>
        </p:nvSpPr>
        <p:spPr>
          <a:xfrm>
            <a:off x="432173" y="999892"/>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Terénní tvary vyvýšené</a:t>
            </a:r>
          </a:p>
        </p:txBody>
      </p:sp>
    </p:spTree>
    <p:extLst>
      <p:ext uri="{BB962C8B-B14F-4D97-AF65-F5344CB8AC3E}">
        <p14:creationId xmlns="" xmlns:p14="http://schemas.microsoft.com/office/powerpoint/2010/main" val="3302174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pic>
        <p:nvPicPr>
          <p:cNvPr id="10242" name="Picture 2" descr="C:\Vaclav\DeepBlack\Mapování\SvahDutySESklonemodshoraubyvajicim.jpg"/>
          <p:cNvPicPr>
            <a:picLocks noChangeAspect="1" noChangeArrowheads="1"/>
          </p:cNvPicPr>
          <p:nvPr/>
        </p:nvPicPr>
        <p:blipFill>
          <a:blip r:embed="rId2" cstate="print"/>
          <a:srcRect/>
          <a:stretch>
            <a:fillRect/>
          </a:stretch>
        </p:blipFill>
        <p:spPr bwMode="auto">
          <a:xfrm>
            <a:off x="2267744" y="1541026"/>
            <a:ext cx="6609581" cy="5002516"/>
          </a:xfrm>
          <a:prstGeom prst="rect">
            <a:avLst/>
          </a:prstGeom>
          <a:noFill/>
        </p:spPr>
      </p:pic>
      <p:sp>
        <p:nvSpPr>
          <p:cNvPr id="9" name="Obdélník 8"/>
          <p:cNvSpPr/>
          <p:nvPr/>
        </p:nvSpPr>
        <p:spPr>
          <a:xfrm>
            <a:off x="395536" y="1461557"/>
            <a:ext cx="8532440" cy="830997"/>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Svah dutý </a:t>
            </a:r>
          </a:p>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(se sklonem shora ubývajícím)</a:t>
            </a:r>
          </a:p>
        </p:txBody>
      </p:sp>
      <p:sp>
        <p:nvSpPr>
          <p:cNvPr id="10" name="Obdélník 9"/>
          <p:cNvSpPr/>
          <p:nvPr/>
        </p:nvSpPr>
        <p:spPr>
          <a:xfrm>
            <a:off x="432173" y="999892"/>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Terénní tvary vyvýšené</a:t>
            </a:r>
          </a:p>
        </p:txBody>
      </p:sp>
    </p:spTree>
    <p:extLst>
      <p:ext uri="{BB962C8B-B14F-4D97-AF65-F5344CB8AC3E}">
        <p14:creationId xmlns="" xmlns:p14="http://schemas.microsoft.com/office/powerpoint/2010/main" val="3302174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pic>
        <p:nvPicPr>
          <p:cNvPr id="11266" name="Picture 2" descr="C:\Vaclav\DeepBlack\Mapování\SvahovyHrbetUzky.jpg"/>
          <p:cNvPicPr>
            <a:picLocks noChangeAspect="1" noChangeArrowheads="1"/>
          </p:cNvPicPr>
          <p:nvPr/>
        </p:nvPicPr>
        <p:blipFill>
          <a:blip r:embed="rId2" cstate="print"/>
          <a:srcRect/>
          <a:stretch>
            <a:fillRect/>
          </a:stretch>
        </p:blipFill>
        <p:spPr bwMode="auto">
          <a:xfrm>
            <a:off x="1691680" y="1633571"/>
            <a:ext cx="6732512" cy="4675154"/>
          </a:xfrm>
          <a:prstGeom prst="rect">
            <a:avLst/>
          </a:prstGeom>
          <a:noFill/>
        </p:spPr>
      </p:pic>
      <p:sp>
        <p:nvSpPr>
          <p:cNvPr id="9" name="Obdélník 8"/>
          <p:cNvSpPr/>
          <p:nvPr/>
        </p:nvSpPr>
        <p:spPr>
          <a:xfrm>
            <a:off x="1043608" y="1743199"/>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Svah hřbet úzký</a:t>
            </a:r>
          </a:p>
        </p:txBody>
      </p:sp>
      <p:sp>
        <p:nvSpPr>
          <p:cNvPr id="10" name="Obdélník 9"/>
          <p:cNvSpPr/>
          <p:nvPr/>
        </p:nvSpPr>
        <p:spPr>
          <a:xfrm>
            <a:off x="432173" y="999892"/>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Terénní tvary vyvýšené</a:t>
            </a:r>
          </a:p>
        </p:txBody>
      </p:sp>
    </p:spTree>
    <p:extLst>
      <p:ext uri="{BB962C8B-B14F-4D97-AF65-F5344CB8AC3E}">
        <p14:creationId xmlns="" xmlns:p14="http://schemas.microsoft.com/office/powerpoint/2010/main" val="3302174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pic>
        <p:nvPicPr>
          <p:cNvPr id="12290" name="Picture 2" descr="C:\Vaclav\DeepBlack\Mapování\SvahovyHrbetSiroky.jpg"/>
          <p:cNvPicPr>
            <a:picLocks noChangeAspect="1" noChangeArrowheads="1"/>
          </p:cNvPicPr>
          <p:nvPr/>
        </p:nvPicPr>
        <p:blipFill>
          <a:blip r:embed="rId2" cstate="print"/>
          <a:srcRect/>
          <a:stretch>
            <a:fillRect/>
          </a:stretch>
        </p:blipFill>
        <p:spPr bwMode="auto">
          <a:xfrm>
            <a:off x="1237985" y="1461557"/>
            <a:ext cx="7726628" cy="4861721"/>
          </a:xfrm>
          <a:prstGeom prst="rect">
            <a:avLst/>
          </a:prstGeom>
          <a:noFill/>
        </p:spPr>
      </p:pic>
      <p:sp>
        <p:nvSpPr>
          <p:cNvPr id="9" name="Obdélník 8"/>
          <p:cNvSpPr/>
          <p:nvPr/>
        </p:nvSpPr>
        <p:spPr>
          <a:xfrm>
            <a:off x="1237985" y="1923222"/>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Svah hřbet široký</a:t>
            </a:r>
          </a:p>
        </p:txBody>
      </p:sp>
      <p:sp>
        <p:nvSpPr>
          <p:cNvPr id="10" name="Obdélník 9"/>
          <p:cNvSpPr/>
          <p:nvPr/>
        </p:nvSpPr>
        <p:spPr>
          <a:xfrm>
            <a:off x="432173" y="999892"/>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Terénní tvary vyvýšené</a:t>
            </a:r>
          </a:p>
        </p:txBody>
      </p:sp>
    </p:spTree>
    <p:extLst>
      <p:ext uri="{BB962C8B-B14F-4D97-AF65-F5344CB8AC3E}">
        <p14:creationId xmlns="" xmlns:p14="http://schemas.microsoft.com/office/powerpoint/2010/main" val="3302174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sp>
        <p:nvSpPr>
          <p:cNvPr id="9" name="Obdélník 8"/>
          <p:cNvSpPr/>
          <p:nvPr/>
        </p:nvSpPr>
        <p:spPr>
          <a:xfrm>
            <a:off x="1115616" y="2276872"/>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Ostroh</a:t>
            </a:r>
          </a:p>
        </p:txBody>
      </p:sp>
      <p:pic>
        <p:nvPicPr>
          <p:cNvPr id="13314" name="Picture 2" descr="C:\Vaclav\DeepBlack\Mapování\Ostroh.jpg"/>
          <p:cNvPicPr>
            <a:picLocks noChangeAspect="1" noChangeArrowheads="1"/>
          </p:cNvPicPr>
          <p:nvPr/>
        </p:nvPicPr>
        <p:blipFill>
          <a:blip r:embed="rId2" cstate="print"/>
          <a:srcRect/>
          <a:stretch>
            <a:fillRect/>
          </a:stretch>
        </p:blipFill>
        <p:spPr bwMode="auto">
          <a:xfrm>
            <a:off x="2339752" y="2018986"/>
            <a:ext cx="6266779" cy="4289739"/>
          </a:xfrm>
          <a:prstGeom prst="rect">
            <a:avLst/>
          </a:prstGeom>
          <a:noFill/>
        </p:spPr>
      </p:pic>
      <p:sp>
        <p:nvSpPr>
          <p:cNvPr id="10" name="Obdélník 9"/>
          <p:cNvSpPr/>
          <p:nvPr/>
        </p:nvSpPr>
        <p:spPr>
          <a:xfrm>
            <a:off x="432173" y="999892"/>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Terénní tvary vyvýšené</a:t>
            </a:r>
          </a:p>
        </p:txBody>
      </p:sp>
    </p:spTree>
    <p:extLst>
      <p:ext uri="{BB962C8B-B14F-4D97-AF65-F5344CB8AC3E}">
        <p14:creationId xmlns="" xmlns:p14="http://schemas.microsoft.com/office/powerpoint/2010/main" val="3302174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sp>
        <p:nvSpPr>
          <p:cNvPr id="8" name="Obdélník 7"/>
          <p:cNvSpPr/>
          <p:nvPr/>
        </p:nvSpPr>
        <p:spPr>
          <a:xfrm>
            <a:off x="864221" y="476672"/>
            <a:ext cx="2303836" cy="523220"/>
          </a:xfrm>
          <a:prstGeom prst="rect">
            <a:avLst/>
          </a:prstGeom>
        </p:spPr>
        <p:txBody>
          <a:bodyPr wrap="none">
            <a:spAutoFit/>
          </a:bodyPr>
          <a:lstStyle/>
          <a:p>
            <a:pPr fontAlgn="t"/>
            <a:r>
              <a:rPr lang="cs-CZ" sz="2800" b="1" dirty="0" smtClean="0">
                <a:solidFill>
                  <a:srgbClr val="323232"/>
                </a:solidFill>
              </a:rPr>
              <a:t>Přednáška 5</a:t>
            </a:r>
            <a:endParaRPr lang="cs-CZ" sz="2800" b="1" dirty="0">
              <a:solidFill>
                <a:srgbClr val="323232"/>
              </a:solidFill>
            </a:endParaRPr>
          </a:p>
        </p:txBody>
      </p:sp>
      <p:sp>
        <p:nvSpPr>
          <p:cNvPr id="5" name="Obdélník 4"/>
          <p:cNvSpPr/>
          <p:nvPr/>
        </p:nvSpPr>
        <p:spPr>
          <a:xfrm>
            <a:off x="683568" y="1412776"/>
            <a:ext cx="7704856" cy="2677656"/>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solidFill>
                  <a:srgbClr val="222222"/>
                </a:solidFill>
                <a:ea typeface="Times New Roman" pitchFamily="18" charset="0"/>
                <a:cs typeface="Courier New" pitchFamily="49" charset="0"/>
              </a:rPr>
              <a:t>Metody a postupy mapování výškopisu</a:t>
            </a:r>
          </a:p>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cs-CZ" sz="2400" b="1" dirty="0" smtClean="0">
              <a:solidFill>
                <a:srgbClr val="222222"/>
              </a:solidFill>
              <a:ea typeface="Times New Roman" pitchFamily="18" charset="0"/>
              <a:cs typeface="Courier New" pitchFamily="49" charset="0"/>
            </a:endParaRPr>
          </a:p>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solidFill>
                  <a:srgbClr val="222222"/>
                </a:solidFill>
                <a:ea typeface="Times New Roman" pitchFamily="18" charset="0"/>
                <a:cs typeface="Courier New" pitchFamily="49" charset="0"/>
              </a:rPr>
              <a:t>Metody geodetické</a:t>
            </a:r>
          </a:p>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cs-CZ" sz="2400" b="1" dirty="0" smtClean="0">
              <a:solidFill>
                <a:srgbClr val="222222"/>
              </a:solidFill>
              <a:ea typeface="Times New Roman" pitchFamily="18" charset="0"/>
              <a:cs typeface="Courier New" pitchFamily="49" charset="0"/>
            </a:endParaRPr>
          </a:p>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solidFill>
                  <a:srgbClr val="222222"/>
                </a:solidFill>
                <a:ea typeface="Times New Roman" pitchFamily="18" charset="0"/>
                <a:cs typeface="Courier New" pitchFamily="49" charset="0"/>
              </a:rPr>
              <a:t>Metody fotogrammetrické </a:t>
            </a:r>
          </a:p>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cs-CZ" sz="2400" b="1" dirty="0" smtClean="0">
              <a:solidFill>
                <a:srgbClr val="222222"/>
              </a:solidFill>
              <a:ea typeface="Times New Roman" pitchFamily="18" charset="0"/>
              <a:cs typeface="Courier New" pitchFamily="49" charset="0"/>
            </a:endParaRPr>
          </a:p>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solidFill>
                  <a:srgbClr val="222222"/>
                </a:solidFill>
                <a:ea typeface="Times New Roman" pitchFamily="18" charset="0"/>
                <a:cs typeface="Courier New" pitchFamily="49" charset="0"/>
              </a:rPr>
              <a:t>Metody laserově skenovací</a:t>
            </a:r>
          </a:p>
        </p:txBody>
      </p:sp>
    </p:spTree>
    <p:extLst>
      <p:ext uri="{BB962C8B-B14F-4D97-AF65-F5344CB8AC3E}">
        <p14:creationId xmlns="" xmlns:p14="http://schemas.microsoft.com/office/powerpoint/2010/main" val="3302174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pic>
        <p:nvPicPr>
          <p:cNvPr id="14338" name="Picture 2" descr="C:\Vaclav\DeepBlack\Mapování\Spocinek.jpg"/>
          <p:cNvPicPr>
            <a:picLocks noChangeAspect="1" noChangeArrowheads="1"/>
          </p:cNvPicPr>
          <p:nvPr/>
        </p:nvPicPr>
        <p:blipFill>
          <a:blip r:embed="rId2" cstate="print"/>
          <a:srcRect/>
          <a:stretch>
            <a:fillRect/>
          </a:stretch>
        </p:blipFill>
        <p:spPr bwMode="auto">
          <a:xfrm>
            <a:off x="1532637" y="2160100"/>
            <a:ext cx="7431976" cy="4624875"/>
          </a:xfrm>
          <a:prstGeom prst="rect">
            <a:avLst/>
          </a:prstGeom>
          <a:noFill/>
        </p:spPr>
      </p:pic>
      <p:sp>
        <p:nvSpPr>
          <p:cNvPr id="9" name="Obdélník 8"/>
          <p:cNvSpPr/>
          <p:nvPr/>
        </p:nvSpPr>
        <p:spPr>
          <a:xfrm>
            <a:off x="1115616" y="2276872"/>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Spočinek</a:t>
            </a:r>
          </a:p>
        </p:txBody>
      </p:sp>
      <p:sp>
        <p:nvSpPr>
          <p:cNvPr id="10" name="Obdélník 9"/>
          <p:cNvSpPr/>
          <p:nvPr/>
        </p:nvSpPr>
        <p:spPr>
          <a:xfrm>
            <a:off x="432173" y="999892"/>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Terénní tvary vyvýšené</a:t>
            </a:r>
          </a:p>
        </p:txBody>
      </p:sp>
    </p:spTree>
    <p:extLst>
      <p:ext uri="{BB962C8B-B14F-4D97-AF65-F5344CB8AC3E}">
        <p14:creationId xmlns="" xmlns:p14="http://schemas.microsoft.com/office/powerpoint/2010/main" val="3302174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pic>
        <p:nvPicPr>
          <p:cNvPr id="15362" name="Picture 2" descr="C:\Vaclav\DeepBlack\Mapování\Terasy.jpg"/>
          <p:cNvPicPr>
            <a:picLocks noChangeAspect="1" noChangeArrowheads="1"/>
          </p:cNvPicPr>
          <p:nvPr/>
        </p:nvPicPr>
        <p:blipFill>
          <a:blip r:embed="rId2" cstate="print"/>
          <a:srcRect/>
          <a:stretch>
            <a:fillRect/>
          </a:stretch>
        </p:blipFill>
        <p:spPr bwMode="auto">
          <a:xfrm>
            <a:off x="1403648" y="1988839"/>
            <a:ext cx="7248782" cy="4319885"/>
          </a:xfrm>
          <a:prstGeom prst="rect">
            <a:avLst/>
          </a:prstGeom>
          <a:noFill/>
        </p:spPr>
      </p:pic>
      <p:sp>
        <p:nvSpPr>
          <p:cNvPr id="9" name="Obdélník 8"/>
          <p:cNvSpPr/>
          <p:nvPr/>
        </p:nvSpPr>
        <p:spPr>
          <a:xfrm>
            <a:off x="899592" y="1815207"/>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Terasy</a:t>
            </a:r>
          </a:p>
        </p:txBody>
      </p:sp>
      <p:sp>
        <p:nvSpPr>
          <p:cNvPr id="11" name="Obdélník 10"/>
          <p:cNvSpPr/>
          <p:nvPr/>
        </p:nvSpPr>
        <p:spPr>
          <a:xfrm>
            <a:off x="432173" y="999892"/>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Terénní tvary vyvýšené</a:t>
            </a:r>
          </a:p>
        </p:txBody>
      </p:sp>
    </p:spTree>
    <p:extLst>
      <p:ext uri="{BB962C8B-B14F-4D97-AF65-F5344CB8AC3E}">
        <p14:creationId xmlns="" xmlns:p14="http://schemas.microsoft.com/office/powerpoint/2010/main" val="3302174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sp>
        <p:nvSpPr>
          <p:cNvPr id="9" name="Obdélník 8"/>
          <p:cNvSpPr/>
          <p:nvPr/>
        </p:nvSpPr>
        <p:spPr>
          <a:xfrm>
            <a:off x="1115616" y="2276872"/>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Terénní stupně</a:t>
            </a:r>
          </a:p>
        </p:txBody>
      </p:sp>
      <p:pic>
        <p:nvPicPr>
          <p:cNvPr id="16386" name="Picture 2" descr="C:\Vaclav\DeepBlack\Mapování\TerenniStupne.jpg"/>
          <p:cNvPicPr>
            <a:picLocks noChangeAspect="1" noChangeArrowheads="1"/>
          </p:cNvPicPr>
          <p:nvPr/>
        </p:nvPicPr>
        <p:blipFill>
          <a:blip r:embed="rId2" cstate="print"/>
          <a:srcRect/>
          <a:stretch>
            <a:fillRect/>
          </a:stretch>
        </p:blipFill>
        <p:spPr bwMode="auto">
          <a:xfrm>
            <a:off x="1475656" y="2738537"/>
            <a:ext cx="7128792" cy="3291053"/>
          </a:xfrm>
          <a:prstGeom prst="rect">
            <a:avLst/>
          </a:prstGeom>
          <a:noFill/>
        </p:spPr>
      </p:pic>
      <p:sp>
        <p:nvSpPr>
          <p:cNvPr id="10" name="Obdélník 9"/>
          <p:cNvSpPr/>
          <p:nvPr/>
        </p:nvSpPr>
        <p:spPr>
          <a:xfrm>
            <a:off x="432173" y="999892"/>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Terénní tvary vyvýšené</a:t>
            </a:r>
          </a:p>
        </p:txBody>
      </p:sp>
    </p:spTree>
    <p:extLst>
      <p:ext uri="{BB962C8B-B14F-4D97-AF65-F5344CB8AC3E}">
        <p14:creationId xmlns="" xmlns:p14="http://schemas.microsoft.com/office/powerpoint/2010/main" val="3302174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sp>
        <p:nvSpPr>
          <p:cNvPr id="7" name="Obdélník 6"/>
          <p:cNvSpPr/>
          <p:nvPr/>
        </p:nvSpPr>
        <p:spPr>
          <a:xfrm>
            <a:off x="432173" y="999892"/>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Terénní tvary vhloubené</a:t>
            </a:r>
          </a:p>
        </p:txBody>
      </p:sp>
      <p:pic>
        <p:nvPicPr>
          <p:cNvPr id="17410" name="Picture 2" descr="C:\Vaclav\DeepBlack\Mapování\Uzlabina.jpg"/>
          <p:cNvPicPr>
            <a:picLocks noChangeAspect="1" noChangeArrowheads="1"/>
          </p:cNvPicPr>
          <p:nvPr/>
        </p:nvPicPr>
        <p:blipFill>
          <a:blip r:embed="rId2" cstate="print"/>
          <a:srcRect/>
          <a:stretch>
            <a:fillRect/>
          </a:stretch>
        </p:blipFill>
        <p:spPr bwMode="auto">
          <a:xfrm>
            <a:off x="1907704" y="1916832"/>
            <a:ext cx="6533898" cy="3960440"/>
          </a:xfrm>
          <a:prstGeom prst="rect">
            <a:avLst/>
          </a:prstGeom>
          <a:noFill/>
        </p:spPr>
      </p:pic>
      <p:sp>
        <p:nvSpPr>
          <p:cNvPr id="9" name="Obdélník 8"/>
          <p:cNvSpPr/>
          <p:nvPr/>
        </p:nvSpPr>
        <p:spPr>
          <a:xfrm>
            <a:off x="1115616" y="2276872"/>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Úžlabina</a:t>
            </a:r>
          </a:p>
        </p:txBody>
      </p:sp>
    </p:spTree>
    <p:extLst>
      <p:ext uri="{BB962C8B-B14F-4D97-AF65-F5344CB8AC3E}">
        <p14:creationId xmlns="" xmlns:p14="http://schemas.microsoft.com/office/powerpoint/2010/main" val="3302174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pic>
        <p:nvPicPr>
          <p:cNvPr id="18434" name="Picture 2" descr="C:\Vaclav\DeepBlack\Mapování\UdolniZarez.jpg"/>
          <p:cNvPicPr>
            <a:picLocks noChangeAspect="1" noChangeArrowheads="1"/>
          </p:cNvPicPr>
          <p:nvPr/>
        </p:nvPicPr>
        <p:blipFill>
          <a:blip r:embed="rId2" cstate="print"/>
          <a:srcRect/>
          <a:stretch>
            <a:fillRect/>
          </a:stretch>
        </p:blipFill>
        <p:spPr bwMode="auto">
          <a:xfrm>
            <a:off x="1835696" y="1815207"/>
            <a:ext cx="6542308" cy="4508103"/>
          </a:xfrm>
          <a:prstGeom prst="rect">
            <a:avLst/>
          </a:prstGeom>
          <a:noFill/>
        </p:spPr>
      </p:pic>
      <p:sp>
        <p:nvSpPr>
          <p:cNvPr id="9" name="Obdélník 8"/>
          <p:cNvSpPr/>
          <p:nvPr/>
        </p:nvSpPr>
        <p:spPr>
          <a:xfrm>
            <a:off x="611560" y="1815207"/>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Údolní zářez</a:t>
            </a:r>
          </a:p>
        </p:txBody>
      </p:sp>
      <p:sp>
        <p:nvSpPr>
          <p:cNvPr id="10" name="Obdélník 9"/>
          <p:cNvSpPr/>
          <p:nvPr/>
        </p:nvSpPr>
        <p:spPr>
          <a:xfrm>
            <a:off x="432173" y="999892"/>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Terénní tvary vhloubené</a:t>
            </a:r>
          </a:p>
        </p:txBody>
      </p:sp>
    </p:spTree>
    <p:extLst>
      <p:ext uri="{BB962C8B-B14F-4D97-AF65-F5344CB8AC3E}">
        <p14:creationId xmlns="" xmlns:p14="http://schemas.microsoft.com/office/powerpoint/2010/main" val="3302174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pic>
        <p:nvPicPr>
          <p:cNvPr id="19458" name="Picture 2" descr="C:\Vaclav\DeepBlack\Mapování\Uzlabi.jpg"/>
          <p:cNvPicPr>
            <a:picLocks noChangeAspect="1" noChangeArrowheads="1"/>
          </p:cNvPicPr>
          <p:nvPr/>
        </p:nvPicPr>
        <p:blipFill>
          <a:blip r:embed="rId2" cstate="print"/>
          <a:srcRect/>
          <a:stretch>
            <a:fillRect/>
          </a:stretch>
        </p:blipFill>
        <p:spPr bwMode="auto">
          <a:xfrm>
            <a:off x="2555777" y="1094083"/>
            <a:ext cx="6372200" cy="4999213"/>
          </a:xfrm>
          <a:prstGeom prst="rect">
            <a:avLst/>
          </a:prstGeom>
          <a:noFill/>
        </p:spPr>
      </p:pic>
      <p:sp>
        <p:nvSpPr>
          <p:cNvPr id="9" name="Obdélník 8"/>
          <p:cNvSpPr/>
          <p:nvPr/>
        </p:nvSpPr>
        <p:spPr>
          <a:xfrm>
            <a:off x="1667991" y="1916831"/>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Úžlabí</a:t>
            </a:r>
          </a:p>
        </p:txBody>
      </p:sp>
      <p:sp>
        <p:nvSpPr>
          <p:cNvPr id="10" name="Obdélník 9"/>
          <p:cNvSpPr/>
          <p:nvPr/>
        </p:nvSpPr>
        <p:spPr>
          <a:xfrm>
            <a:off x="432173" y="999892"/>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Terénní tvary vhloubené</a:t>
            </a:r>
          </a:p>
        </p:txBody>
      </p:sp>
    </p:spTree>
    <p:extLst>
      <p:ext uri="{BB962C8B-B14F-4D97-AF65-F5344CB8AC3E}">
        <p14:creationId xmlns="" xmlns:p14="http://schemas.microsoft.com/office/powerpoint/2010/main" val="3302174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pic>
        <p:nvPicPr>
          <p:cNvPr id="20482" name="Picture 2" descr="C:\Vaclav\DeepBlack\Mapování\Zarez.jpg"/>
          <p:cNvPicPr>
            <a:picLocks noChangeAspect="1" noChangeArrowheads="1"/>
          </p:cNvPicPr>
          <p:nvPr/>
        </p:nvPicPr>
        <p:blipFill>
          <a:blip r:embed="rId2" cstate="print"/>
          <a:srcRect/>
          <a:stretch>
            <a:fillRect/>
          </a:stretch>
        </p:blipFill>
        <p:spPr bwMode="auto">
          <a:xfrm>
            <a:off x="1115616" y="1461557"/>
            <a:ext cx="7486896" cy="4863084"/>
          </a:xfrm>
          <a:prstGeom prst="rect">
            <a:avLst/>
          </a:prstGeom>
          <a:noFill/>
        </p:spPr>
      </p:pic>
      <p:sp>
        <p:nvSpPr>
          <p:cNvPr id="9" name="Obdélník 8"/>
          <p:cNvSpPr/>
          <p:nvPr/>
        </p:nvSpPr>
        <p:spPr>
          <a:xfrm>
            <a:off x="1115616" y="1815207"/>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Zářez</a:t>
            </a:r>
          </a:p>
        </p:txBody>
      </p:sp>
      <p:sp>
        <p:nvSpPr>
          <p:cNvPr id="10" name="Obdélník 9"/>
          <p:cNvSpPr/>
          <p:nvPr/>
        </p:nvSpPr>
        <p:spPr>
          <a:xfrm>
            <a:off x="432173" y="999892"/>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Terénní tvary vhloubené</a:t>
            </a:r>
          </a:p>
        </p:txBody>
      </p:sp>
    </p:spTree>
    <p:extLst>
      <p:ext uri="{BB962C8B-B14F-4D97-AF65-F5344CB8AC3E}">
        <p14:creationId xmlns="" xmlns:p14="http://schemas.microsoft.com/office/powerpoint/2010/main" val="3302174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sp>
        <p:nvSpPr>
          <p:cNvPr id="9" name="Obdélník 8"/>
          <p:cNvSpPr/>
          <p:nvPr/>
        </p:nvSpPr>
        <p:spPr>
          <a:xfrm>
            <a:off x="1667991" y="2276871"/>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Rýhy</a:t>
            </a:r>
          </a:p>
        </p:txBody>
      </p:sp>
      <p:pic>
        <p:nvPicPr>
          <p:cNvPr id="21506" name="Picture 2" descr="C:\Vaclav\DeepBlack\Mapování\Ryhy.jpg"/>
          <p:cNvPicPr>
            <a:picLocks noChangeAspect="1" noChangeArrowheads="1"/>
          </p:cNvPicPr>
          <p:nvPr/>
        </p:nvPicPr>
        <p:blipFill>
          <a:blip r:embed="rId2" cstate="print"/>
          <a:srcRect/>
          <a:stretch>
            <a:fillRect/>
          </a:stretch>
        </p:blipFill>
        <p:spPr bwMode="auto">
          <a:xfrm>
            <a:off x="2843808" y="2046038"/>
            <a:ext cx="5256584" cy="4204975"/>
          </a:xfrm>
          <a:prstGeom prst="rect">
            <a:avLst/>
          </a:prstGeom>
          <a:noFill/>
        </p:spPr>
      </p:pic>
      <p:sp>
        <p:nvSpPr>
          <p:cNvPr id="10" name="Obdélník 9"/>
          <p:cNvSpPr/>
          <p:nvPr/>
        </p:nvSpPr>
        <p:spPr>
          <a:xfrm>
            <a:off x="432173" y="999892"/>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Terénní tvary vhloubené</a:t>
            </a:r>
          </a:p>
        </p:txBody>
      </p:sp>
    </p:spTree>
    <p:extLst>
      <p:ext uri="{BB962C8B-B14F-4D97-AF65-F5344CB8AC3E}">
        <p14:creationId xmlns="" xmlns:p14="http://schemas.microsoft.com/office/powerpoint/2010/main" val="3302174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pic>
        <p:nvPicPr>
          <p:cNvPr id="22530" name="Picture 2" descr="C:\Vaclav\DeepBlack\Mapování\Rokle.jpg"/>
          <p:cNvPicPr>
            <a:picLocks noChangeAspect="1" noChangeArrowheads="1"/>
          </p:cNvPicPr>
          <p:nvPr/>
        </p:nvPicPr>
        <p:blipFill>
          <a:blip r:embed="rId2" cstate="print"/>
          <a:srcRect/>
          <a:stretch>
            <a:fillRect/>
          </a:stretch>
        </p:blipFill>
        <p:spPr bwMode="auto">
          <a:xfrm>
            <a:off x="1115616" y="1461557"/>
            <a:ext cx="7560840" cy="4485244"/>
          </a:xfrm>
          <a:prstGeom prst="rect">
            <a:avLst/>
          </a:prstGeom>
          <a:noFill/>
        </p:spPr>
      </p:pic>
      <p:sp>
        <p:nvSpPr>
          <p:cNvPr id="9" name="Obdélník 8"/>
          <p:cNvSpPr/>
          <p:nvPr/>
        </p:nvSpPr>
        <p:spPr>
          <a:xfrm>
            <a:off x="1115616" y="2276872"/>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Rokle</a:t>
            </a:r>
          </a:p>
        </p:txBody>
      </p:sp>
      <p:sp>
        <p:nvSpPr>
          <p:cNvPr id="10" name="Obdélník 9"/>
          <p:cNvSpPr/>
          <p:nvPr/>
        </p:nvSpPr>
        <p:spPr>
          <a:xfrm>
            <a:off x="432173" y="999892"/>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Terénní tvary vhloubené</a:t>
            </a:r>
          </a:p>
        </p:txBody>
      </p:sp>
    </p:spTree>
    <p:extLst>
      <p:ext uri="{BB962C8B-B14F-4D97-AF65-F5344CB8AC3E}">
        <p14:creationId xmlns="" xmlns:p14="http://schemas.microsoft.com/office/powerpoint/2010/main" val="33021742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sp>
        <p:nvSpPr>
          <p:cNvPr id="6" name="Obdélník 5"/>
          <p:cNvSpPr/>
          <p:nvPr/>
        </p:nvSpPr>
        <p:spPr>
          <a:xfrm>
            <a:off x="899592" y="261610"/>
            <a:ext cx="9804895" cy="523220"/>
          </a:xfrm>
          <a:prstGeom prst="rect">
            <a:avLst/>
          </a:prstGeom>
        </p:spPr>
        <p:txBody>
          <a:bodyPr wrap="square">
            <a:spAutoFit/>
          </a:bodyPr>
          <a:lstStyle/>
          <a:p>
            <a:pPr fontAlgn="t"/>
            <a:r>
              <a:rPr lang="cs-CZ" sz="2800" b="1" dirty="0" smtClean="0">
                <a:solidFill>
                  <a:srgbClr val="323232"/>
                </a:solidFill>
              </a:rPr>
              <a:t>Mapování výškopisu</a:t>
            </a:r>
          </a:p>
        </p:txBody>
      </p:sp>
      <p:sp>
        <p:nvSpPr>
          <p:cNvPr id="7" name="Obdélník 6"/>
          <p:cNvSpPr/>
          <p:nvPr/>
        </p:nvSpPr>
        <p:spPr>
          <a:xfrm>
            <a:off x="107504" y="784830"/>
            <a:ext cx="914400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pl-PL" sz="2400" b="1" dirty="0" smtClean="0"/>
              <a:t>Typy terénu a terénních ploch</a:t>
            </a:r>
            <a:endParaRPr lang="cs-CZ" sz="2400" b="1" dirty="0" smtClean="0"/>
          </a:p>
        </p:txBody>
      </p:sp>
      <p:sp>
        <p:nvSpPr>
          <p:cNvPr id="9" name="Obdélník 8"/>
          <p:cNvSpPr/>
          <p:nvPr/>
        </p:nvSpPr>
        <p:spPr>
          <a:xfrm>
            <a:off x="215008" y="1484784"/>
            <a:ext cx="8029400" cy="3416320"/>
          </a:xfrm>
          <a:prstGeom prst="rect">
            <a:avLst/>
          </a:prstGeom>
        </p:spPr>
        <p:txBody>
          <a:bodyPr wrap="square">
            <a:spAutoFit/>
          </a:bodyPr>
          <a:lstStyle/>
          <a:p>
            <a:pPr marL="342900" indent="-342900"/>
            <a:r>
              <a:rPr lang="cs-CZ" b="1" dirty="0" smtClean="0"/>
              <a:t>Zákonité souvislosti terénních tvarů</a:t>
            </a:r>
          </a:p>
          <a:p>
            <a:pPr marL="342900" indent="-342900"/>
            <a:endParaRPr lang="cs-CZ" b="1" dirty="0" smtClean="0"/>
          </a:p>
          <a:p>
            <a:pPr marL="342900" indent="-342900">
              <a:buFont typeface="+mj-lt"/>
              <a:buAutoNum type="arabicPeriod"/>
            </a:pPr>
            <a:r>
              <a:rPr lang="cs-CZ" dirty="0" smtClean="0"/>
              <a:t>Mezi dvěma hřbetnicemi je jedna údolnice</a:t>
            </a:r>
          </a:p>
          <a:p>
            <a:pPr marL="342900" indent="-342900">
              <a:buFont typeface="+mj-lt"/>
              <a:buAutoNum type="arabicPeriod"/>
            </a:pPr>
            <a:endParaRPr lang="cs-CZ" dirty="0" smtClean="0"/>
          </a:p>
          <a:p>
            <a:pPr marL="342900" indent="-342900">
              <a:buFont typeface="+mj-lt"/>
              <a:buAutoNum type="arabicPeriod"/>
            </a:pPr>
            <a:r>
              <a:rPr lang="cs-CZ" dirty="0" smtClean="0"/>
              <a:t>Mezi dvěma údolnicemi je jedna hřbetnice</a:t>
            </a:r>
          </a:p>
          <a:p>
            <a:pPr marL="342900" indent="-342900">
              <a:buFont typeface="+mj-lt"/>
              <a:buAutoNum type="arabicPeriod"/>
            </a:pPr>
            <a:endParaRPr lang="cs-CZ" dirty="0" smtClean="0"/>
          </a:p>
          <a:p>
            <a:pPr marL="342900" indent="-342900">
              <a:buFont typeface="+mj-lt"/>
              <a:buAutoNum type="arabicPeriod"/>
            </a:pPr>
            <a:r>
              <a:rPr lang="cs-CZ" dirty="0" smtClean="0"/>
              <a:t>Podélný sklon svahových hřbetů a údolí je mírnější než sklon úbočí to znamená, že rozestupy vrstevnic na hřbetnicích a údolnicích jsou větší jak na spádnicích</a:t>
            </a:r>
          </a:p>
          <a:p>
            <a:pPr marL="342900" indent="-342900">
              <a:buFont typeface="+mj-lt"/>
              <a:buAutoNum type="arabicPeriod"/>
            </a:pPr>
            <a:endParaRPr lang="cs-CZ" dirty="0" smtClean="0"/>
          </a:p>
          <a:p>
            <a:pPr marL="342900" indent="-342900">
              <a:buFont typeface="+mj-lt"/>
              <a:buAutoNum type="arabicPeriod"/>
            </a:pPr>
            <a:r>
              <a:rPr lang="cs-CZ" dirty="0" smtClean="0"/>
              <a:t>Vedlejší údolí změní směr hlavního údolí.</a:t>
            </a:r>
          </a:p>
          <a:p>
            <a:pPr marL="342900" indent="-342900"/>
            <a:endParaRPr lang="cs-CZ" dirty="0" smtClean="0"/>
          </a:p>
        </p:txBody>
      </p:sp>
    </p:spTree>
    <p:extLst>
      <p:ext uri="{BB962C8B-B14F-4D97-AF65-F5344CB8AC3E}">
        <p14:creationId xmlns="" xmlns:p14="http://schemas.microsoft.com/office/powerpoint/2010/main" val="3302174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sp>
        <p:nvSpPr>
          <p:cNvPr id="6" name="Obdélník 5"/>
          <p:cNvSpPr/>
          <p:nvPr/>
        </p:nvSpPr>
        <p:spPr>
          <a:xfrm>
            <a:off x="395536" y="503094"/>
            <a:ext cx="9804895" cy="523220"/>
          </a:xfrm>
          <a:prstGeom prst="rect">
            <a:avLst/>
          </a:prstGeom>
        </p:spPr>
        <p:txBody>
          <a:bodyPr wrap="square">
            <a:spAutoFit/>
          </a:bodyPr>
          <a:lstStyle/>
          <a:p>
            <a:pPr fontAlgn="t"/>
            <a:r>
              <a:rPr lang="cs-CZ" sz="2800" b="1" dirty="0" smtClean="0">
                <a:solidFill>
                  <a:srgbClr val="323232"/>
                </a:solidFill>
              </a:rPr>
              <a:t>Mapování výškopisu</a:t>
            </a:r>
          </a:p>
        </p:txBody>
      </p:sp>
      <p:sp>
        <p:nvSpPr>
          <p:cNvPr id="7" name="Obdélník 6"/>
          <p:cNvSpPr/>
          <p:nvPr/>
        </p:nvSpPr>
        <p:spPr>
          <a:xfrm>
            <a:off x="0" y="1026314"/>
            <a:ext cx="914400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pl-PL" sz="2400" b="1" dirty="0" smtClean="0"/>
              <a:t>Metody a postupy mapování výškopisu</a:t>
            </a:r>
            <a:endParaRPr lang="cs-CZ" sz="2400" b="1" dirty="0" smtClean="0"/>
          </a:p>
        </p:txBody>
      </p:sp>
      <p:sp>
        <p:nvSpPr>
          <p:cNvPr id="9" name="Obdélník 8"/>
          <p:cNvSpPr/>
          <p:nvPr/>
        </p:nvSpPr>
        <p:spPr>
          <a:xfrm>
            <a:off x="107504" y="1487979"/>
            <a:ext cx="9036496" cy="5355312"/>
          </a:xfrm>
          <a:prstGeom prst="rect">
            <a:avLst/>
          </a:prstGeom>
        </p:spPr>
        <p:txBody>
          <a:bodyPr wrap="square">
            <a:spAutoFit/>
          </a:bodyPr>
          <a:lstStyle/>
          <a:p>
            <a:pPr algn="just"/>
            <a:r>
              <a:rPr lang="cs-CZ" dirty="0" smtClean="0"/>
              <a:t>Zeměměřič (</a:t>
            </a:r>
            <a:r>
              <a:rPr lang="cs-CZ" dirty="0" err="1" smtClean="0"/>
              <a:t>mapér</a:t>
            </a:r>
            <a:r>
              <a:rPr lang="cs-CZ" dirty="0" smtClean="0"/>
              <a:t>) může mapovat výškopis několika metodami ať přímým mapováním geodetickými přístroji nebo bezkontaktně zprostředkovaně z leteckých snímků nebo za pomocí </a:t>
            </a:r>
            <a:r>
              <a:rPr lang="cs-CZ" dirty="0" err="1" smtClean="0"/>
              <a:t>laserskenovacích</a:t>
            </a:r>
            <a:r>
              <a:rPr lang="cs-CZ" dirty="0" smtClean="0"/>
              <a:t> aparatur. Nutností je aby znal základní terénní tvary (viz předchozí přednáška). Hustota podrobných bodů výškopisu se volí podle typů a členitosti terénu a podle požadavků na přesnost výsledného výškopisu a požadavku na přesnost interpolace obecného bodu ze souboru změřených podrobných výškových bodů. </a:t>
            </a:r>
          </a:p>
          <a:p>
            <a:pPr marL="342900" indent="-342900">
              <a:buFont typeface="+mj-lt"/>
              <a:buAutoNum type="arabicPeriod"/>
            </a:pPr>
            <a:endParaRPr lang="cs-CZ" dirty="0" smtClean="0"/>
          </a:p>
          <a:p>
            <a:pPr algn="just"/>
            <a:r>
              <a:rPr lang="cs-CZ" dirty="0" smtClean="0"/>
              <a:t>Při přímém mapování ale i při výpočtu podrobných bodů výškopisu obrazovou korelací z leteckých snímků nebo dat laserového skenování ať z mobilních nebo leteckých laserových skenerů je nutné do systému zpracování ať ručního nebo </a:t>
            </a:r>
            <a:r>
              <a:rPr lang="cs-CZ" dirty="0" err="1" smtClean="0"/>
              <a:t>automatizova</a:t>
            </a:r>
            <a:r>
              <a:rPr lang="cs-CZ" dirty="0" smtClean="0"/>
              <a:t>-</a:t>
            </a:r>
            <a:r>
              <a:rPr lang="cs-CZ" dirty="0" err="1" smtClean="0"/>
              <a:t>ného</a:t>
            </a:r>
            <a:r>
              <a:rPr lang="cs-CZ" dirty="0" smtClean="0"/>
              <a:t> vložit čáry terénní kostry kterými jsou:</a:t>
            </a:r>
          </a:p>
          <a:p>
            <a:pPr algn="just"/>
            <a:endParaRPr lang="cs-CZ" i="1" dirty="0" smtClean="0"/>
          </a:p>
          <a:p>
            <a:pPr marL="342900" indent="-342900">
              <a:buFont typeface="+mj-lt"/>
              <a:buAutoNum type="arabicPeriod"/>
            </a:pPr>
            <a:r>
              <a:rPr lang="cs-CZ" dirty="0" smtClean="0"/>
              <a:t>Hřbetnice</a:t>
            </a:r>
          </a:p>
          <a:p>
            <a:pPr marL="342900" indent="-342900">
              <a:buFont typeface="+mj-lt"/>
              <a:buAutoNum type="arabicPeriod"/>
            </a:pPr>
            <a:r>
              <a:rPr lang="cs-CZ" dirty="0" smtClean="0"/>
              <a:t>Údolnice</a:t>
            </a:r>
          </a:p>
          <a:p>
            <a:pPr marL="342900" indent="-342900">
              <a:buFont typeface="+mj-lt"/>
              <a:buAutoNum type="arabicPeriod"/>
            </a:pPr>
            <a:r>
              <a:rPr lang="cs-CZ" dirty="0" smtClean="0"/>
              <a:t>Terénní hrana (horní, dolní)</a:t>
            </a:r>
          </a:p>
          <a:p>
            <a:pPr marL="342900" indent="-342900">
              <a:buFont typeface="+mj-lt"/>
              <a:buAutoNum type="arabicPeriod"/>
            </a:pPr>
            <a:r>
              <a:rPr lang="cs-CZ" dirty="0" smtClean="0"/>
              <a:t>Tzv. „měkké hrany“</a:t>
            </a:r>
          </a:p>
          <a:p>
            <a:pPr marL="342900" indent="-342900">
              <a:buFont typeface="+mj-lt"/>
              <a:buAutoNum type="arabicPeriod"/>
            </a:pPr>
            <a:r>
              <a:rPr lang="cs-CZ" dirty="0" smtClean="0"/>
              <a:t>Spádnice</a:t>
            </a:r>
          </a:p>
          <a:p>
            <a:pPr marL="342900" indent="-342900">
              <a:buFont typeface="+mj-lt"/>
              <a:buAutoNum type="arabicPeriod"/>
            </a:pPr>
            <a:endParaRPr lang="cs-CZ" dirty="0" smtClean="0"/>
          </a:p>
        </p:txBody>
      </p:sp>
    </p:spTree>
    <p:extLst>
      <p:ext uri="{BB962C8B-B14F-4D97-AF65-F5344CB8AC3E}">
        <p14:creationId xmlns="" xmlns:p14="http://schemas.microsoft.com/office/powerpoint/2010/main" val="3302174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sp>
        <p:nvSpPr>
          <p:cNvPr id="6" name="Obdélník 5"/>
          <p:cNvSpPr/>
          <p:nvPr/>
        </p:nvSpPr>
        <p:spPr>
          <a:xfrm>
            <a:off x="899592" y="261610"/>
            <a:ext cx="9804895" cy="523220"/>
          </a:xfrm>
          <a:prstGeom prst="rect">
            <a:avLst/>
          </a:prstGeom>
        </p:spPr>
        <p:txBody>
          <a:bodyPr wrap="square">
            <a:spAutoFit/>
          </a:bodyPr>
          <a:lstStyle/>
          <a:p>
            <a:pPr fontAlgn="t"/>
            <a:r>
              <a:rPr lang="cs-CZ" sz="2800" b="1" dirty="0" smtClean="0">
                <a:solidFill>
                  <a:srgbClr val="323232"/>
                </a:solidFill>
              </a:rPr>
              <a:t>Mapování výškopisu</a:t>
            </a:r>
          </a:p>
        </p:txBody>
      </p:sp>
      <p:sp>
        <p:nvSpPr>
          <p:cNvPr id="7" name="Obdélník 6"/>
          <p:cNvSpPr/>
          <p:nvPr/>
        </p:nvSpPr>
        <p:spPr>
          <a:xfrm>
            <a:off x="107504" y="1015662"/>
            <a:ext cx="914400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pl-PL" sz="2400" b="1" dirty="0" smtClean="0"/>
              <a:t>Způsoby znázorňování terénních ploch</a:t>
            </a:r>
            <a:endParaRPr lang="cs-CZ" sz="2400" b="1" dirty="0" smtClean="0"/>
          </a:p>
        </p:txBody>
      </p:sp>
      <p:sp>
        <p:nvSpPr>
          <p:cNvPr id="9" name="Obdélník 8"/>
          <p:cNvSpPr/>
          <p:nvPr/>
        </p:nvSpPr>
        <p:spPr>
          <a:xfrm>
            <a:off x="215008" y="1700808"/>
            <a:ext cx="8029400" cy="3970318"/>
          </a:xfrm>
          <a:prstGeom prst="rect">
            <a:avLst/>
          </a:prstGeom>
        </p:spPr>
        <p:txBody>
          <a:bodyPr wrap="square">
            <a:spAutoFit/>
          </a:bodyPr>
          <a:lstStyle/>
          <a:p>
            <a:pPr marL="342900" indent="-342900"/>
            <a:r>
              <a:rPr lang="cs-CZ" b="1" dirty="0" smtClean="0"/>
              <a:t>Obvykle se terénní tvary znázorňují:</a:t>
            </a:r>
          </a:p>
          <a:p>
            <a:pPr marL="342900" indent="-342900"/>
            <a:endParaRPr lang="cs-CZ" b="1" dirty="0" smtClean="0"/>
          </a:p>
          <a:p>
            <a:pPr marL="342900" indent="-342900">
              <a:buFont typeface="+mj-lt"/>
              <a:buAutoNum type="arabicPeriod"/>
            </a:pPr>
            <a:r>
              <a:rPr lang="cs-CZ" dirty="0" smtClean="0"/>
              <a:t>Kótováním (výškové kóty absolutní, výškové kóty relativní)</a:t>
            </a:r>
          </a:p>
          <a:p>
            <a:pPr marL="342900" indent="-342900">
              <a:buFont typeface="+mj-lt"/>
              <a:buAutoNum type="arabicPeriod"/>
            </a:pPr>
            <a:endParaRPr lang="cs-CZ" dirty="0" smtClean="0"/>
          </a:p>
          <a:p>
            <a:pPr marL="342900" indent="-342900">
              <a:buFont typeface="+mj-lt"/>
              <a:buAutoNum type="arabicPeriod"/>
            </a:pPr>
            <a:r>
              <a:rPr lang="cs-CZ" dirty="0" smtClean="0"/>
              <a:t>Vrstevnicemi (doplňkové, pomocné vrstevnice vrstevnicemi), zdůrazněné vrstevnice</a:t>
            </a:r>
          </a:p>
          <a:p>
            <a:pPr marL="342900" indent="-342900">
              <a:buFont typeface="+mj-lt"/>
              <a:buAutoNum type="arabicPeriod"/>
            </a:pPr>
            <a:endParaRPr lang="cs-CZ" dirty="0" smtClean="0"/>
          </a:p>
          <a:p>
            <a:pPr marL="342900" indent="-342900">
              <a:buFont typeface="+mj-lt"/>
              <a:buAutoNum type="arabicPeriod"/>
            </a:pPr>
            <a:r>
              <a:rPr lang="cs-CZ" dirty="0" smtClean="0"/>
              <a:t>Šrafami (technické šrafy, topografické šrafy)</a:t>
            </a:r>
          </a:p>
          <a:p>
            <a:pPr marL="342900" indent="-342900">
              <a:buFont typeface="+mj-lt"/>
              <a:buAutoNum type="arabicPeriod"/>
            </a:pPr>
            <a:endParaRPr lang="cs-CZ" dirty="0" smtClean="0"/>
          </a:p>
          <a:p>
            <a:pPr marL="342900" indent="-342900">
              <a:buFont typeface="+mj-lt"/>
              <a:buAutoNum type="arabicPeriod"/>
            </a:pPr>
            <a:r>
              <a:rPr lang="cs-CZ" dirty="0" smtClean="0"/>
              <a:t>Stínováním (doplňková metoda u map středních měřítek)</a:t>
            </a:r>
          </a:p>
          <a:p>
            <a:pPr marL="342900" indent="-342900">
              <a:buFont typeface="+mj-lt"/>
              <a:buAutoNum type="arabicPeriod"/>
            </a:pPr>
            <a:endParaRPr lang="cs-CZ" dirty="0" smtClean="0"/>
          </a:p>
          <a:p>
            <a:pPr marL="342900" indent="-342900">
              <a:buFont typeface="+mj-lt"/>
              <a:buAutoNum type="arabicPeriod"/>
            </a:pPr>
            <a:r>
              <a:rPr lang="cs-CZ" dirty="0" smtClean="0"/>
              <a:t>Hypsometrií (s výhodou se používá pro snazší orientaci v bodových mračnech)</a:t>
            </a:r>
          </a:p>
          <a:p>
            <a:pPr marL="342900" indent="-342900"/>
            <a:endParaRPr lang="cs-CZ" dirty="0" smtClean="0"/>
          </a:p>
        </p:txBody>
      </p:sp>
    </p:spTree>
    <p:extLst>
      <p:ext uri="{BB962C8B-B14F-4D97-AF65-F5344CB8AC3E}">
        <p14:creationId xmlns="" xmlns:p14="http://schemas.microsoft.com/office/powerpoint/2010/main" val="3302174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sp>
        <p:nvSpPr>
          <p:cNvPr id="6" name="Obdélník 5"/>
          <p:cNvSpPr/>
          <p:nvPr/>
        </p:nvSpPr>
        <p:spPr>
          <a:xfrm>
            <a:off x="899592" y="261610"/>
            <a:ext cx="9804895" cy="523220"/>
          </a:xfrm>
          <a:prstGeom prst="rect">
            <a:avLst/>
          </a:prstGeom>
        </p:spPr>
        <p:txBody>
          <a:bodyPr wrap="square">
            <a:spAutoFit/>
          </a:bodyPr>
          <a:lstStyle/>
          <a:p>
            <a:pPr fontAlgn="t"/>
            <a:r>
              <a:rPr lang="cs-CZ" sz="2800" b="1" dirty="0" smtClean="0">
                <a:solidFill>
                  <a:srgbClr val="323232"/>
                </a:solidFill>
              </a:rPr>
              <a:t>Mapování výškopisu</a:t>
            </a:r>
          </a:p>
        </p:txBody>
      </p:sp>
      <p:sp>
        <p:nvSpPr>
          <p:cNvPr id="7" name="Obdélník 6"/>
          <p:cNvSpPr/>
          <p:nvPr/>
        </p:nvSpPr>
        <p:spPr>
          <a:xfrm>
            <a:off x="107504" y="1015662"/>
            <a:ext cx="914400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pl-PL" sz="2400" b="1" dirty="0" smtClean="0"/>
              <a:t>Způsoby znázorňování terénních ploch</a:t>
            </a:r>
            <a:endParaRPr lang="cs-CZ" sz="2400" b="1" dirty="0" smtClean="0"/>
          </a:p>
        </p:txBody>
      </p:sp>
      <p:sp>
        <p:nvSpPr>
          <p:cNvPr id="9" name="Obdélník 8"/>
          <p:cNvSpPr/>
          <p:nvPr/>
        </p:nvSpPr>
        <p:spPr>
          <a:xfrm>
            <a:off x="215008" y="1700808"/>
            <a:ext cx="8029400" cy="2862322"/>
          </a:xfrm>
          <a:prstGeom prst="rect">
            <a:avLst/>
          </a:prstGeom>
        </p:spPr>
        <p:txBody>
          <a:bodyPr wrap="square">
            <a:spAutoFit/>
          </a:bodyPr>
          <a:lstStyle/>
          <a:p>
            <a:pPr marL="342900" indent="-342900"/>
            <a:r>
              <a:rPr lang="cs-CZ" b="1" dirty="0" smtClean="0"/>
              <a:t>Obvykle se terénní tvary znázorňují:</a:t>
            </a:r>
          </a:p>
          <a:p>
            <a:pPr marL="342900" indent="-342900"/>
            <a:endParaRPr lang="cs-CZ" b="1" dirty="0" smtClean="0"/>
          </a:p>
          <a:p>
            <a:pPr marL="342900" indent="-342900">
              <a:buFont typeface="+mj-lt"/>
              <a:buAutoNum type="arabicPeriod"/>
            </a:pPr>
            <a:r>
              <a:rPr lang="cs-CZ" b="1" dirty="0" smtClean="0"/>
              <a:t>Kótováním</a:t>
            </a:r>
            <a:r>
              <a:rPr lang="cs-CZ" dirty="0" smtClean="0"/>
              <a:t> samostatně zobrazujeme výškopis pouze v rovinatých zastavěných územích kde vyjádření vrstevnicemi přerušovanými budovami by bylo nepřehledné. Absolutních kót užíváme pro zobrazení výšek vrcholů, sedel, ve styku údolnic nebo jiných výškově důležitých orientačních bodech. Relativních výšek se užívá při určování výšek některých terénních útvarů, jako např. terénních stupňů, příkopů, náspů a výkopů, apod.</a:t>
            </a:r>
          </a:p>
          <a:p>
            <a:pPr marL="342900" indent="-342900"/>
            <a:endParaRPr lang="cs-CZ" dirty="0" smtClean="0"/>
          </a:p>
        </p:txBody>
      </p:sp>
    </p:spTree>
    <p:extLst>
      <p:ext uri="{BB962C8B-B14F-4D97-AF65-F5344CB8AC3E}">
        <p14:creationId xmlns="" xmlns:p14="http://schemas.microsoft.com/office/powerpoint/2010/main" val="3302174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sp>
        <p:nvSpPr>
          <p:cNvPr id="6" name="Obdélník 5"/>
          <p:cNvSpPr/>
          <p:nvPr/>
        </p:nvSpPr>
        <p:spPr>
          <a:xfrm>
            <a:off x="899592" y="261610"/>
            <a:ext cx="9804895" cy="523220"/>
          </a:xfrm>
          <a:prstGeom prst="rect">
            <a:avLst/>
          </a:prstGeom>
        </p:spPr>
        <p:txBody>
          <a:bodyPr wrap="square">
            <a:spAutoFit/>
          </a:bodyPr>
          <a:lstStyle/>
          <a:p>
            <a:pPr fontAlgn="t"/>
            <a:r>
              <a:rPr lang="cs-CZ" sz="2800" b="1" dirty="0" smtClean="0">
                <a:solidFill>
                  <a:srgbClr val="323232"/>
                </a:solidFill>
              </a:rPr>
              <a:t>Mapování výškopisu</a:t>
            </a:r>
          </a:p>
        </p:txBody>
      </p:sp>
      <p:sp>
        <p:nvSpPr>
          <p:cNvPr id="7" name="Obdélník 6"/>
          <p:cNvSpPr/>
          <p:nvPr/>
        </p:nvSpPr>
        <p:spPr>
          <a:xfrm>
            <a:off x="107504" y="1015662"/>
            <a:ext cx="914400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pl-PL" sz="2400" b="1" dirty="0" smtClean="0"/>
              <a:t>Způsoby znázorňování terénních ploch</a:t>
            </a:r>
            <a:endParaRPr lang="cs-CZ" sz="2400" b="1" dirty="0" smtClean="0"/>
          </a:p>
        </p:txBody>
      </p:sp>
      <p:sp>
        <p:nvSpPr>
          <p:cNvPr id="9" name="Obdélník 8"/>
          <p:cNvSpPr/>
          <p:nvPr/>
        </p:nvSpPr>
        <p:spPr>
          <a:xfrm>
            <a:off x="215008" y="1477327"/>
            <a:ext cx="8749605" cy="5632311"/>
          </a:xfrm>
          <a:prstGeom prst="rect">
            <a:avLst/>
          </a:prstGeom>
        </p:spPr>
        <p:txBody>
          <a:bodyPr wrap="square">
            <a:spAutoFit/>
          </a:bodyPr>
          <a:lstStyle/>
          <a:p>
            <a:pPr marL="342900" indent="-342900"/>
            <a:r>
              <a:rPr lang="cs-CZ" b="1" dirty="0" smtClean="0"/>
              <a:t>Obvykle se terénní tvary znázorňují:</a:t>
            </a:r>
          </a:p>
          <a:p>
            <a:pPr marL="342900" indent="-342900">
              <a:buFont typeface="+mj-lt"/>
              <a:buAutoNum type="arabicPeriod" startAt="2"/>
            </a:pPr>
            <a:endParaRPr lang="cs-CZ" dirty="0" smtClean="0"/>
          </a:p>
          <a:p>
            <a:pPr marL="342900" indent="-342900">
              <a:buFont typeface="+mj-lt"/>
              <a:buAutoNum type="arabicPeriod" startAt="2"/>
            </a:pPr>
            <a:r>
              <a:rPr lang="cs-CZ" b="1" dirty="0" smtClean="0"/>
              <a:t>Vrstevnicemi</a:t>
            </a:r>
          </a:p>
          <a:p>
            <a:r>
              <a:rPr lang="cs-CZ" b="1" dirty="0" smtClean="0"/>
              <a:t>rozestup</a:t>
            </a:r>
            <a:r>
              <a:rPr lang="cs-CZ" dirty="0" smtClean="0"/>
              <a:t> mezi vodorovnými rovinami se nazývá interval (</a:t>
            </a:r>
            <a:r>
              <a:rPr lang="cs-CZ" dirty="0" err="1" smtClean="0"/>
              <a:t>ekvidistance</a:t>
            </a:r>
            <a:r>
              <a:rPr lang="cs-CZ" dirty="0" smtClean="0"/>
              <a:t> vrstevnic) - minimální rozestup vrstevnic na mapě - 0,2 – 0,3 mm.</a:t>
            </a:r>
          </a:p>
          <a:p>
            <a:endParaRPr lang="cs-CZ" b="1" dirty="0" smtClean="0"/>
          </a:p>
          <a:p>
            <a:r>
              <a:rPr lang="cs-CZ" b="1" dirty="0" smtClean="0"/>
              <a:t>základní interval vrstevnic i </a:t>
            </a:r>
            <a:r>
              <a:rPr lang="cs-CZ" dirty="0" smtClean="0"/>
              <a:t>= M / 5000, kde M je měřítkové číslo mapy</a:t>
            </a:r>
          </a:p>
          <a:p>
            <a:endParaRPr lang="cs-CZ" b="1" dirty="0" smtClean="0"/>
          </a:p>
          <a:p>
            <a:r>
              <a:rPr lang="cs-CZ" b="1" dirty="0" smtClean="0"/>
              <a:t>doplňující vrstevnice </a:t>
            </a:r>
            <a:r>
              <a:rPr lang="cs-CZ" dirty="0" smtClean="0"/>
              <a:t> - poloviční nebo čtvrtinový interval u rovinatého terénu </a:t>
            </a:r>
            <a:r>
              <a:rPr lang="cs-CZ" dirty="0" err="1" smtClean="0"/>
              <a:t>max</a:t>
            </a:r>
            <a:r>
              <a:rPr lang="cs-CZ" dirty="0" smtClean="0"/>
              <a:t> 0,10 m v mapě</a:t>
            </a:r>
          </a:p>
          <a:p>
            <a:endParaRPr lang="cs-CZ" b="1" dirty="0" smtClean="0"/>
          </a:p>
          <a:p>
            <a:r>
              <a:rPr lang="cs-CZ" b="1" dirty="0" smtClean="0"/>
              <a:t>zdůrazněné vrstevnice </a:t>
            </a:r>
            <a:r>
              <a:rPr lang="cs-CZ" dirty="0" smtClean="0"/>
              <a:t>- pětinásobek základního intervalu</a:t>
            </a:r>
          </a:p>
          <a:p>
            <a:endParaRPr lang="cs-CZ" b="1" dirty="0" smtClean="0"/>
          </a:p>
          <a:p>
            <a:r>
              <a:rPr lang="cs-CZ" b="1" dirty="0" smtClean="0"/>
              <a:t>pomocných vrstevnic </a:t>
            </a:r>
            <a:r>
              <a:rPr lang="cs-CZ" dirty="0" smtClean="0"/>
              <a:t>- které slouží jen pro orientaci (doly, lomy, ...) znázorňují pouze přibližně reliéf </a:t>
            </a:r>
          </a:p>
          <a:p>
            <a:endParaRPr lang="cs-CZ" dirty="0" smtClean="0"/>
          </a:p>
          <a:p>
            <a:r>
              <a:rPr lang="cs-CZ" b="1" dirty="0" err="1" smtClean="0"/>
              <a:t>spádovky</a:t>
            </a:r>
            <a:r>
              <a:rPr lang="cs-CZ" dirty="0" smtClean="0"/>
              <a:t> -  vyznačují se tam, kde by z kresby vrstevnic nemusel být zřejmý směr sklonu (</a:t>
            </a:r>
            <a:r>
              <a:rPr lang="cs-CZ" dirty="0" err="1" smtClean="0"/>
              <a:t>spádovky</a:t>
            </a:r>
            <a:r>
              <a:rPr lang="cs-CZ" dirty="0" smtClean="0"/>
              <a:t> se kreslí vždy ve směru kosterních čar)</a:t>
            </a:r>
          </a:p>
          <a:p>
            <a:r>
              <a:rPr lang="cs-CZ" dirty="0" smtClean="0"/>
              <a:t>popis vrstevnic vždy proti směru svahu</a:t>
            </a:r>
          </a:p>
          <a:p>
            <a:pPr marL="342900" indent="-342900"/>
            <a:endParaRPr lang="cs-CZ" dirty="0" smtClean="0"/>
          </a:p>
        </p:txBody>
      </p:sp>
    </p:spTree>
    <p:extLst>
      <p:ext uri="{BB962C8B-B14F-4D97-AF65-F5344CB8AC3E}">
        <p14:creationId xmlns="" xmlns:p14="http://schemas.microsoft.com/office/powerpoint/2010/main" val="3302174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sp>
        <p:nvSpPr>
          <p:cNvPr id="6" name="Obdélník 5"/>
          <p:cNvSpPr/>
          <p:nvPr/>
        </p:nvSpPr>
        <p:spPr>
          <a:xfrm>
            <a:off x="899592" y="261610"/>
            <a:ext cx="9804895" cy="523220"/>
          </a:xfrm>
          <a:prstGeom prst="rect">
            <a:avLst/>
          </a:prstGeom>
        </p:spPr>
        <p:txBody>
          <a:bodyPr wrap="square">
            <a:spAutoFit/>
          </a:bodyPr>
          <a:lstStyle/>
          <a:p>
            <a:pPr fontAlgn="t"/>
            <a:r>
              <a:rPr lang="cs-CZ" sz="2800" b="1" dirty="0" smtClean="0">
                <a:solidFill>
                  <a:srgbClr val="323232"/>
                </a:solidFill>
              </a:rPr>
              <a:t>Mapování výškopisu</a:t>
            </a:r>
          </a:p>
        </p:txBody>
      </p:sp>
      <p:sp>
        <p:nvSpPr>
          <p:cNvPr id="7" name="Obdélník 6"/>
          <p:cNvSpPr/>
          <p:nvPr/>
        </p:nvSpPr>
        <p:spPr>
          <a:xfrm>
            <a:off x="107504" y="1015662"/>
            <a:ext cx="914400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pl-PL" sz="2400" b="1" dirty="0" smtClean="0"/>
              <a:t>Způsoby znázorňování terénních ploch</a:t>
            </a:r>
            <a:endParaRPr lang="cs-CZ" sz="2400" b="1" dirty="0" smtClean="0"/>
          </a:p>
        </p:txBody>
      </p:sp>
      <p:sp>
        <p:nvSpPr>
          <p:cNvPr id="9" name="Obdélník 8"/>
          <p:cNvSpPr/>
          <p:nvPr/>
        </p:nvSpPr>
        <p:spPr>
          <a:xfrm>
            <a:off x="215008" y="1477327"/>
            <a:ext cx="8029400" cy="923330"/>
          </a:xfrm>
          <a:prstGeom prst="rect">
            <a:avLst/>
          </a:prstGeom>
        </p:spPr>
        <p:txBody>
          <a:bodyPr wrap="square">
            <a:spAutoFit/>
          </a:bodyPr>
          <a:lstStyle/>
          <a:p>
            <a:pPr marL="342900" indent="-342900"/>
            <a:r>
              <a:rPr lang="cs-CZ" b="1" dirty="0" smtClean="0"/>
              <a:t>Obvykle se terénní tvary znázorňují:</a:t>
            </a:r>
          </a:p>
          <a:p>
            <a:pPr marL="342900" indent="-342900">
              <a:buFont typeface="+mj-lt"/>
              <a:buAutoNum type="arabicPeriod"/>
            </a:pPr>
            <a:endParaRPr lang="cs-CZ" dirty="0" smtClean="0"/>
          </a:p>
          <a:p>
            <a:pPr marL="342900" indent="-342900">
              <a:buFont typeface="+mj-lt"/>
              <a:buAutoNum type="arabicPeriod" startAt="3"/>
            </a:pPr>
            <a:r>
              <a:rPr lang="cs-CZ" b="1" dirty="0" smtClean="0"/>
              <a:t>Šrafami </a:t>
            </a:r>
            <a:r>
              <a:rPr lang="cs-CZ" dirty="0" smtClean="0"/>
              <a:t>(technické šrafy, topografické šrafy)</a:t>
            </a:r>
          </a:p>
        </p:txBody>
      </p:sp>
      <p:sp>
        <p:nvSpPr>
          <p:cNvPr id="8" name="Obdélník 7"/>
          <p:cNvSpPr/>
          <p:nvPr/>
        </p:nvSpPr>
        <p:spPr>
          <a:xfrm>
            <a:off x="215008" y="2400657"/>
            <a:ext cx="8533455" cy="1477328"/>
          </a:xfrm>
          <a:prstGeom prst="rect">
            <a:avLst/>
          </a:prstGeom>
        </p:spPr>
        <p:txBody>
          <a:bodyPr wrap="square">
            <a:spAutoFit/>
          </a:bodyPr>
          <a:lstStyle/>
          <a:p>
            <a:r>
              <a:rPr lang="cs-CZ" dirty="0" smtClean="0"/>
              <a:t>V současných mapách se používají technické šrafy ke znázornění prudké změny průběhu terénu zejména u uměle přetvořeného průběhu terénu (náspy, výkopy, terasy atd.). Jedná se o střídavé delší a kratší čárky ve směru spádu. Důvodem k jejich používání je především snadnost jejich kresby. Technické šrafy jsou vždy doplněny kótou (absolutní nebo relativní) pro zjištění úhlu sklonu.</a:t>
            </a:r>
            <a:endParaRPr lang="cs-CZ" dirty="0"/>
          </a:p>
        </p:txBody>
      </p:sp>
      <p:pic>
        <p:nvPicPr>
          <p:cNvPr id="1026" name="Picture 2"/>
          <p:cNvPicPr>
            <a:picLocks noChangeAspect="1" noChangeArrowheads="1"/>
          </p:cNvPicPr>
          <p:nvPr/>
        </p:nvPicPr>
        <p:blipFill>
          <a:blip r:embed="rId2" cstate="print"/>
          <a:srcRect/>
          <a:stretch>
            <a:fillRect/>
          </a:stretch>
        </p:blipFill>
        <p:spPr bwMode="auto">
          <a:xfrm>
            <a:off x="1882978" y="3877986"/>
            <a:ext cx="4941512" cy="2870138"/>
          </a:xfrm>
          <a:prstGeom prst="rect">
            <a:avLst/>
          </a:prstGeom>
          <a:noFill/>
          <a:ln w="9525">
            <a:noFill/>
            <a:miter lim="800000"/>
            <a:headEnd/>
            <a:tailEnd/>
          </a:ln>
        </p:spPr>
      </p:pic>
    </p:spTree>
    <p:extLst>
      <p:ext uri="{BB962C8B-B14F-4D97-AF65-F5344CB8AC3E}">
        <p14:creationId xmlns="" xmlns:p14="http://schemas.microsoft.com/office/powerpoint/2010/main" val="33021742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sp>
        <p:nvSpPr>
          <p:cNvPr id="6" name="Obdélník 5"/>
          <p:cNvSpPr/>
          <p:nvPr/>
        </p:nvSpPr>
        <p:spPr>
          <a:xfrm>
            <a:off x="899592" y="261610"/>
            <a:ext cx="9804895" cy="523220"/>
          </a:xfrm>
          <a:prstGeom prst="rect">
            <a:avLst/>
          </a:prstGeom>
        </p:spPr>
        <p:txBody>
          <a:bodyPr wrap="square">
            <a:spAutoFit/>
          </a:bodyPr>
          <a:lstStyle/>
          <a:p>
            <a:pPr fontAlgn="t"/>
            <a:r>
              <a:rPr lang="cs-CZ" sz="2800" b="1" dirty="0" smtClean="0">
                <a:solidFill>
                  <a:srgbClr val="323232"/>
                </a:solidFill>
              </a:rPr>
              <a:t>Mapování výškopisu</a:t>
            </a:r>
          </a:p>
        </p:txBody>
      </p:sp>
      <p:sp>
        <p:nvSpPr>
          <p:cNvPr id="7" name="Obdélník 6"/>
          <p:cNvSpPr/>
          <p:nvPr/>
        </p:nvSpPr>
        <p:spPr>
          <a:xfrm>
            <a:off x="107504" y="1015662"/>
            <a:ext cx="914400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pl-PL" sz="2400" b="1" dirty="0" smtClean="0"/>
              <a:t>Způsoby znázorňování terénních ploch</a:t>
            </a:r>
            <a:endParaRPr lang="cs-CZ" sz="2400" b="1" dirty="0" smtClean="0"/>
          </a:p>
        </p:txBody>
      </p:sp>
      <p:sp>
        <p:nvSpPr>
          <p:cNvPr id="9" name="Obdélník 8"/>
          <p:cNvSpPr/>
          <p:nvPr/>
        </p:nvSpPr>
        <p:spPr>
          <a:xfrm>
            <a:off x="215008" y="1700808"/>
            <a:ext cx="8029400" cy="923330"/>
          </a:xfrm>
          <a:prstGeom prst="rect">
            <a:avLst/>
          </a:prstGeom>
        </p:spPr>
        <p:txBody>
          <a:bodyPr wrap="square">
            <a:spAutoFit/>
          </a:bodyPr>
          <a:lstStyle/>
          <a:p>
            <a:pPr marL="342900" indent="-342900"/>
            <a:r>
              <a:rPr lang="cs-CZ" b="1" dirty="0" smtClean="0"/>
              <a:t>Obvykle se terénní tvary znázorňují:</a:t>
            </a:r>
          </a:p>
          <a:p>
            <a:pPr marL="342900" indent="-342900"/>
            <a:endParaRPr lang="cs-CZ" dirty="0" smtClean="0"/>
          </a:p>
          <a:p>
            <a:pPr marL="342900" indent="-342900">
              <a:buFont typeface="+mj-lt"/>
              <a:buAutoNum type="arabicPeriod" startAt="4"/>
            </a:pPr>
            <a:r>
              <a:rPr lang="cs-CZ" b="1" dirty="0" smtClean="0"/>
              <a:t>Stínováním </a:t>
            </a:r>
            <a:r>
              <a:rPr lang="cs-CZ" dirty="0" smtClean="0"/>
              <a:t>(doplňková metoda u map středních měřítek)</a:t>
            </a:r>
          </a:p>
        </p:txBody>
      </p:sp>
      <p:sp>
        <p:nvSpPr>
          <p:cNvPr id="8" name="Obdélník 7"/>
          <p:cNvSpPr/>
          <p:nvPr/>
        </p:nvSpPr>
        <p:spPr>
          <a:xfrm>
            <a:off x="215008" y="2624138"/>
            <a:ext cx="8928991" cy="3693319"/>
          </a:xfrm>
          <a:prstGeom prst="rect">
            <a:avLst/>
          </a:prstGeom>
        </p:spPr>
        <p:txBody>
          <a:bodyPr wrap="square">
            <a:spAutoFit/>
          </a:bodyPr>
          <a:lstStyle/>
          <a:p>
            <a:r>
              <a:rPr lang="cs-CZ" dirty="0" smtClean="0"/>
              <a:t>Stínování je vhodné jako doplňkový způsob pro mapy malého a středně velkého měřítka s dostatečnou generalizací průběhu reliéfu terénu. Při volbě úhlu dopadajících paprsků o hodnotě 45°, dostává mapa podobu leteckého snímku, kdy strany přivrácené ke světlu jsou světlé a odvrácené ztemnělé. Rozlišuje se několik možných směrů osvětlení vůči světovým stranám:</a:t>
            </a:r>
          </a:p>
          <a:p>
            <a:endParaRPr lang="cs-CZ" dirty="0" smtClean="0"/>
          </a:p>
          <a:p>
            <a:r>
              <a:rPr lang="cs-CZ" dirty="0" smtClean="0"/>
              <a:t>– </a:t>
            </a:r>
            <a:r>
              <a:rPr lang="cs-CZ" b="1" dirty="0" smtClean="0"/>
              <a:t>přirozené osvětlení </a:t>
            </a:r>
            <a:r>
              <a:rPr lang="cs-CZ" dirty="0" smtClean="0"/>
              <a:t>simuluje reálné osvětlení slunečním zářením. Pro naše území od jihu.</a:t>
            </a:r>
          </a:p>
          <a:p>
            <a:r>
              <a:rPr lang="cs-CZ" dirty="0" smtClean="0"/>
              <a:t>– </a:t>
            </a:r>
            <a:r>
              <a:rPr lang="cs-CZ" b="1" dirty="0" smtClean="0"/>
              <a:t>konvenční osvětlení </a:t>
            </a:r>
            <a:r>
              <a:rPr lang="cs-CZ" dirty="0" smtClean="0"/>
              <a:t>s volbou směru od severozápadu, které je z hlediska fyziologického vnímání plasticity nejúčinnější</a:t>
            </a:r>
          </a:p>
          <a:p>
            <a:r>
              <a:rPr lang="cs-CZ" dirty="0" smtClean="0"/>
              <a:t>– </a:t>
            </a:r>
            <a:r>
              <a:rPr lang="cs-CZ" b="1" dirty="0" smtClean="0"/>
              <a:t>svislé osvětlení </a:t>
            </a:r>
            <a:r>
              <a:rPr lang="cs-CZ" dirty="0" smtClean="0"/>
              <a:t>založené na kolmém dopadu světla s respektování sklonu terénu tedy čím příkřejší svah, tím tmavší odstín</a:t>
            </a:r>
          </a:p>
          <a:p>
            <a:endParaRPr lang="cs-CZ" dirty="0" smtClean="0"/>
          </a:p>
        </p:txBody>
      </p:sp>
    </p:spTree>
    <p:extLst>
      <p:ext uri="{BB962C8B-B14F-4D97-AF65-F5344CB8AC3E}">
        <p14:creationId xmlns="" xmlns:p14="http://schemas.microsoft.com/office/powerpoint/2010/main" val="3302174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sp>
        <p:nvSpPr>
          <p:cNvPr id="6" name="Obdélník 5"/>
          <p:cNvSpPr/>
          <p:nvPr/>
        </p:nvSpPr>
        <p:spPr>
          <a:xfrm>
            <a:off x="899592" y="261610"/>
            <a:ext cx="9804895" cy="523220"/>
          </a:xfrm>
          <a:prstGeom prst="rect">
            <a:avLst/>
          </a:prstGeom>
        </p:spPr>
        <p:txBody>
          <a:bodyPr wrap="square">
            <a:spAutoFit/>
          </a:bodyPr>
          <a:lstStyle/>
          <a:p>
            <a:pPr fontAlgn="t"/>
            <a:r>
              <a:rPr lang="cs-CZ" sz="2800" b="1" dirty="0" smtClean="0">
                <a:solidFill>
                  <a:srgbClr val="323232"/>
                </a:solidFill>
              </a:rPr>
              <a:t>Mapování výškopisu</a:t>
            </a:r>
          </a:p>
        </p:txBody>
      </p:sp>
      <p:sp>
        <p:nvSpPr>
          <p:cNvPr id="7" name="Obdélník 6"/>
          <p:cNvSpPr/>
          <p:nvPr/>
        </p:nvSpPr>
        <p:spPr>
          <a:xfrm>
            <a:off x="107504" y="1015662"/>
            <a:ext cx="914400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pl-PL" sz="2400" b="1" dirty="0" smtClean="0"/>
              <a:t>Způsoby znázorňování terénních ploch</a:t>
            </a:r>
            <a:endParaRPr lang="cs-CZ" sz="2400" b="1" dirty="0" smtClean="0"/>
          </a:p>
        </p:txBody>
      </p:sp>
      <p:sp>
        <p:nvSpPr>
          <p:cNvPr id="9" name="Obdélník 8"/>
          <p:cNvSpPr/>
          <p:nvPr/>
        </p:nvSpPr>
        <p:spPr>
          <a:xfrm>
            <a:off x="215008" y="1700808"/>
            <a:ext cx="8029400" cy="2862322"/>
          </a:xfrm>
          <a:prstGeom prst="rect">
            <a:avLst/>
          </a:prstGeom>
        </p:spPr>
        <p:txBody>
          <a:bodyPr wrap="square">
            <a:spAutoFit/>
          </a:bodyPr>
          <a:lstStyle/>
          <a:p>
            <a:pPr marL="342900" indent="-342900"/>
            <a:r>
              <a:rPr lang="cs-CZ" b="1" dirty="0" smtClean="0"/>
              <a:t>Obvykle se terénní tvary znázorňují:</a:t>
            </a:r>
          </a:p>
          <a:p>
            <a:pPr marL="342900" indent="-342900"/>
            <a:endParaRPr lang="cs-CZ" dirty="0" smtClean="0"/>
          </a:p>
          <a:p>
            <a:pPr marL="342900" indent="-342900">
              <a:buFont typeface="+mj-lt"/>
              <a:buAutoNum type="arabicPeriod" startAt="5"/>
            </a:pPr>
            <a:r>
              <a:rPr lang="cs-CZ" b="1" dirty="0" smtClean="0"/>
              <a:t>Hypsometrií</a:t>
            </a:r>
            <a:r>
              <a:rPr lang="cs-CZ" dirty="0" smtClean="0"/>
              <a:t> (s výhodou se používá pro snazší orientaci v bodových mračnech) hypsometrie - převod výškových poměrů do barevného zvýraznění pruhů ohraničených zvolenými vrstevnicemi </a:t>
            </a:r>
          </a:p>
          <a:p>
            <a:pPr marL="342900" indent="-342900"/>
            <a:endParaRPr lang="cs-CZ" dirty="0" smtClean="0"/>
          </a:p>
          <a:p>
            <a:pPr marL="342900" indent="-342900"/>
            <a:r>
              <a:rPr lang="cs-CZ" b="1" dirty="0" smtClean="0"/>
              <a:t>stupnice modrá </a:t>
            </a:r>
            <a:r>
              <a:rPr lang="cs-CZ" dirty="0" smtClean="0"/>
              <a:t>pro vodní plochy (odstín dle hloubky), </a:t>
            </a:r>
          </a:p>
          <a:p>
            <a:pPr marL="342900" indent="-342900"/>
            <a:r>
              <a:rPr lang="cs-CZ" b="1" dirty="0" smtClean="0"/>
              <a:t>zelená</a:t>
            </a:r>
            <a:r>
              <a:rPr lang="cs-CZ" dirty="0" smtClean="0"/>
              <a:t> pro nížiny </a:t>
            </a:r>
          </a:p>
          <a:p>
            <a:pPr marL="342900" indent="-342900"/>
            <a:r>
              <a:rPr lang="cs-CZ" b="1" dirty="0" smtClean="0"/>
              <a:t>žlutá, hnědá až červenohnědá </a:t>
            </a:r>
            <a:r>
              <a:rPr lang="cs-CZ" dirty="0" smtClean="0"/>
              <a:t>pro vyšší výškové vrstvy</a:t>
            </a:r>
          </a:p>
          <a:p>
            <a:pPr marL="342900" indent="-342900">
              <a:buFont typeface="+mj-lt"/>
              <a:buAutoNum type="arabicPeriod" startAt="5"/>
            </a:pPr>
            <a:endParaRPr lang="cs-CZ" dirty="0" smtClean="0"/>
          </a:p>
        </p:txBody>
      </p:sp>
    </p:spTree>
    <p:extLst>
      <p:ext uri="{BB962C8B-B14F-4D97-AF65-F5344CB8AC3E}">
        <p14:creationId xmlns="" xmlns:p14="http://schemas.microsoft.com/office/powerpoint/2010/main" val="33021742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sp>
        <p:nvSpPr>
          <p:cNvPr id="6" name="Obdélník 5"/>
          <p:cNvSpPr/>
          <p:nvPr/>
        </p:nvSpPr>
        <p:spPr>
          <a:xfrm>
            <a:off x="899592" y="261610"/>
            <a:ext cx="9804895" cy="523220"/>
          </a:xfrm>
          <a:prstGeom prst="rect">
            <a:avLst/>
          </a:prstGeom>
        </p:spPr>
        <p:txBody>
          <a:bodyPr wrap="square">
            <a:spAutoFit/>
          </a:bodyPr>
          <a:lstStyle/>
          <a:p>
            <a:pPr fontAlgn="t"/>
            <a:r>
              <a:rPr lang="cs-CZ" sz="2800" b="1" dirty="0" smtClean="0">
                <a:solidFill>
                  <a:srgbClr val="323232"/>
                </a:solidFill>
              </a:rPr>
              <a:t>Mapování výškopisu</a:t>
            </a:r>
          </a:p>
        </p:txBody>
      </p:sp>
      <p:sp>
        <p:nvSpPr>
          <p:cNvPr id="7" name="Obdélník 6"/>
          <p:cNvSpPr/>
          <p:nvPr/>
        </p:nvSpPr>
        <p:spPr>
          <a:xfrm>
            <a:off x="107504" y="784830"/>
            <a:ext cx="914400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pl-PL" sz="2400" b="1" dirty="0" smtClean="0"/>
              <a:t>Geodetické postupy měření výškopisu</a:t>
            </a:r>
            <a:endParaRPr lang="cs-CZ" sz="2400" b="1" dirty="0" smtClean="0"/>
          </a:p>
        </p:txBody>
      </p:sp>
      <p:sp>
        <p:nvSpPr>
          <p:cNvPr id="9" name="Obdélník 8"/>
          <p:cNvSpPr/>
          <p:nvPr/>
        </p:nvSpPr>
        <p:spPr>
          <a:xfrm>
            <a:off x="215008" y="1556792"/>
            <a:ext cx="8029400" cy="1709122"/>
          </a:xfrm>
          <a:prstGeom prst="rect">
            <a:avLst/>
          </a:prstGeom>
        </p:spPr>
        <p:txBody>
          <a:bodyPr wrap="square">
            <a:spAutoFit/>
          </a:bodyPr>
          <a:lstStyle/>
          <a:p>
            <a:pPr marL="342900" indent="-342900"/>
            <a:endParaRPr lang="cs-CZ" b="1" dirty="0" smtClean="0"/>
          </a:p>
          <a:p>
            <a:pPr marL="342900" indent="-342900">
              <a:lnSpc>
                <a:spcPct val="114000"/>
              </a:lnSpc>
              <a:spcAft>
                <a:spcPts val="300"/>
              </a:spcAft>
              <a:buFont typeface="+mj-lt"/>
              <a:buAutoNum type="arabicPeriod"/>
            </a:pPr>
            <a:r>
              <a:rPr lang="cs-CZ" dirty="0" smtClean="0"/>
              <a:t>Plošná nivelace (strojem, rotačním laserem s dálkoměrem) </a:t>
            </a:r>
          </a:p>
          <a:p>
            <a:pPr marL="342900" indent="-342900">
              <a:lnSpc>
                <a:spcPct val="114000"/>
              </a:lnSpc>
              <a:spcAft>
                <a:spcPts val="300"/>
              </a:spcAft>
              <a:buFont typeface="+mj-lt"/>
              <a:buAutoNum type="arabicPeriod"/>
            </a:pPr>
            <a:r>
              <a:rPr lang="cs-CZ" dirty="0" smtClean="0"/>
              <a:t>Měření výškopisu  elektronickými </a:t>
            </a:r>
            <a:r>
              <a:rPr lang="cs-CZ" dirty="0" smtClean="0"/>
              <a:t>tachymetry</a:t>
            </a:r>
            <a:endParaRPr lang="cs-CZ" dirty="0" smtClean="0"/>
          </a:p>
          <a:p>
            <a:pPr marL="342900" indent="-342900">
              <a:lnSpc>
                <a:spcPct val="114000"/>
              </a:lnSpc>
              <a:spcAft>
                <a:spcPts val="300"/>
              </a:spcAft>
              <a:buFont typeface="+mj-lt"/>
              <a:buAutoNum type="arabicPeriod"/>
            </a:pPr>
            <a:r>
              <a:rPr lang="cs-CZ" dirty="0" smtClean="0"/>
              <a:t>Měření pomocí  GNSS</a:t>
            </a:r>
          </a:p>
          <a:p>
            <a:pPr marL="342900" indent="-342900"/>
            <a:endParaRPr lang="cs-CZ" dirty="0" smtClean="0"/>
          </a:p>
        </p:txBody>
      </p:sp>
    </p:spTree>
    <p:extLst>
      <p:ext uri="{BB962C8B-B14F-4D97-AF65-F5344CB8AC3E}">
        <p14:creationId xmlns="" xmlns:p14="http://schemas.microsoft.com/office/powerpoint/2010/main" val="33021742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203848" y="1352805"/>
            <a:ext cx="3672408" cy="3127285"/>
          </a:xfrm>
          <a:prstGeom prst="rect">
            <a:avLst/>
          </a:prstGeom>
          <a:noFill/>
          <a:ln w="9525">
            <a:noFill/>
            <a:miter lim="800000"/>
            <a:headEnd/>
            <a:tailEnd/>
          </a:ln>
        </p:spPr>
      </p:pic>
      <p:sp>
        <p:nvSpPr>
          <p:cNvPr id="4" name="Zástupný symbol pro zápatí 3"/>
          <p:cNvSpPr>
            <a:spLocks noGrp="1"/>
          </p:cNvSpPr>
          <p:nvPr>
            <p:ph type="ftr" sz="quarter" idx="10"/>
          </p:nvPr>
        </p:nvSpPr>
        <p:spPr/>
        <p:txBody>
          <a:bodyPr/>
          <a:lstStyle/>
          <a:p>
            <a:r>
              <a:rPr lang="cs-CZ" smtClean="0"/>
              <a:t>www.hgf.vsb.cz</a:t>
            </a:r>
            <a:endParaRPr lang="cs-CZ"/>
          </a:p>
        </p:txBody>
      </p:sp>
      <p:sp>
        <p:nvSpPr>
          <p:cNvPr id="6" name="Obdélník 5"/>
          <p:cNvSpPr/>
          <p:nvPr/>
        </p:nvSpPr>
        <p:spPr>
          <a:xfrm>
            <a:off x="899592" y="116632"/>
            <a:ext cx="9804895" cy="523220"/>
          </a:xfrm>
          <a:prstGeom prst="rect">
            <a:avLst/>
          </a:prstGeom>
        </p:spPr>
        <p:txBody>
          <a:bodyPr wrap="square">
            <a:spAutoFit/>
          </a:bodyPr>
          <a:lstStyle/>
          <a:p>
            <a:pPr fontAlgn="t"/>
            <a:r>
              <a:rPr lang="cs-CZ" sz="2800" b="1" dirty="0" smtClean="0">
                <a:solidFill>
                  <a:srgbClr val="323232"/>
                </a:solidFill>
              </a:rPr>
              <a:t>Mapování výškopisu</a:t>
            </a:r>
          </a:p>
        </p:txBody>
      </p:sp>
      <p:sp>
        <p:nvSpPr>
          <p:cNvPr id="7" name="Obdélník 6"/>
          <p:cNvSpPr/>
          <p:nvPr/>
        </p:nvSpPr>
        <p:spPr>
          <a:xfrm>
            <a:off x="107504" y="553997"/>
            <a:ext cx="914400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pl-PL" sz="2400" b="1" dirty="0" smtClean="0"/>
              <a:t>Geodetické postupy měření výškopisu</a:t>
            </a:r>
            <a:endParaRPr lang="cs-CZ" sz="2400" b="1" dirty="0" smtClean="0"/>
          </a:p>
        </p:txBody>
      </p:sp>
      <p:sp>
        <p:nvSpPr>
          <p:cNvPr id="9" name="Obdélník 8"/>
          <p:cNvSpPr/>
          <p:nvPr/>
        </p:nvSpPr>
        <p:spPr>
          <a:xfrm>
            <a:off x="215008" y="639852"/>
            <a:ext cx="8029400" cy="1316386"/>
          </a:xfrm>
          <a:prstGeom prst="rect">
            <a:avLst/>
          </a:prstGeom>
        </p:spPr>
        <p:txBody>
          <a:bodyPr wrap="square">
            <a:spAutoFit/>
          </a:bodyPr>
          <a:lstStyle/>
          <a:p>
            <a:pPr marL="342900" indent="-342900"/>
            <a:endParaRPr lang="cs-CZ" b="1" dirty="0" smtClean="0"/>
          </a:p>
          <a:p>
            <a:pPr marL="342900" indent="-342900">
              <a:lnSpc>
                <a:spcPct val="114000"/>
              </a:lnSpc>
              <a:spcAft>
                <a:spcPts val="300"/>
              </a:spcAft>
              <a:buFont typeface="+mj-lt"/>
              <a:buAutoNum type="arabicPeriod"/>
            </a:pPr>
            <a:r>
              <a:rPr lang="cs-CZ" b="1" dirty="0" smtClean="0"/>
              <a:t>Plošná nivelace</a:t>
            </a:r>
            <a:r>
              <a:rPr lang="cs-CZ" dirty="0" smtClean="0"/>
              <a:t> </a:t>
            </a:r>
            <a:r>
              <a:rPr lang="cs-CZ" dirty="0" smtClean="0"/>
              <a:t>(rotačním laserem, nivelačním strojem, ručním dálkoměrem </a:t>
            </a:r>
            <a:r>
              <a:rPr lang="cs-CZ" dirty="0" smtClean="0"/>
              <a:t>s </a:t>
            </a:r>
            <a:r>
              <a:rPr lang="cs-CZ" dirty="0" smtClean="0"/>
              <a:t>pásmem</a:t>
            </a:r>
            <a:r>
              <a:rPr lang="cs-CZ" dirty="0" smtClean="0"/>
              <a:t>) </a:t>
            </a:r>
            <a:endParaRPr lang="cs-CZ" dirty="0" smtClean="0"/>
          </a:p>
          <a:p>
            <a:pPr marL="342900" indent="-342900"/>
            <a:endParaRPr lang="cs-CZ" dirty="0" smtClean="0"/>
          </a:p>
        </p:txBody>
      </p:sp>
      <p:pic>
        <p:nvPicPr>
          <p:cNvPr id="1026" name="Picture 2"/>
          <p:cNvPicPr>
            <a:picLocks noChangeAspect="1" noChangeArrowheads="1"/>
          </p:cNvPicPr>
          <p:nvPr/>
        </p:nvPicPr>
        <p:blipFill>
          <a:blip r:embed="rId3" cstate="print"/>
          <a:srcRect/>
          <a:stretch>
            <a:fillRect/>
          </a:stretch>
        </p:blipFill>
        <p:spPr bwMode="auto">
          <a:xfrm>
            <a:off x="215008" y="2916448"/>
            <a:ext cx="3474144" cy="3203365"/>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6732240" y="2483325"/>
            <a:ext cx="1699443" cy="3825439"/>
          </a:xfrm>
          <a:prstGeom prst="rect">
            <a:avLst/>
          </a:prstGeom>
          <a:noFill/>
          <a:ln w="9525">
            <a:noFill/>
            <a:miter lim="800000"/>
            <a:headEnd/>
            <a:tailEnd/>
          </a:ln>
        </p:spPr>
      </p:pic>
    </p:spTree>
    <p:extLst>
      <p:ext uri="{BB962C8B-B14F-4D97-AF65-F5344CB8AC3E}">
        <p14:creationId xmlns="" xmlns:p14="http://schemas.microsoft.com/office/powerpoint/2010/main" val="33021742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r="13207"/>
          <a:stretch>
            <a:fillRect/>
          </a:stretch>
        </p:blipFill>
        <p:spPr bwMode="auto">
          <a:xfrm>
            <a:off x="5148064" y="1628800"/>
            <a:ext cx="3616003" cy="4104456"/>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a:stretch>
            <a:fillRect/>
          </a:stretch>
        </p:blipFill>
        <p:spPr bwMode="auto">
          <a:xfrm>
            <a:off x="2771800" y="1772816"/>
            <a:ext cx="2880320" cy="4244163"/>
          </a:xfrm>
          <a:prstGeom prst="rect">
            <a:avLst/>
          </a:prstGeom>
          <a:noFill/>
          <a:ln w="9525">
            <a:noFill/>
            <a:miter lim="800000"/>
            <a:headEnd/>
            <a:tailEnd/>
          </a:ln>
        </p:spPr>
      </p:pic>
      <p:sp>
        <p:nvSpPr>
          <p:cNvPr id="4" name="Zástupný symbol pro zápatí 3"/>
          <p:cNvSpPr>
            <a:spLocks noGrp="1"/>
          </p:cNvSpPr>
          <p:nvPr>
            <p:ph type="ftr" sz="quarter" idx="10"/>
          </p:nvPr>
        </p:nvSpPr>
        <p:spPr/>
        <p:txBody>
          <a:bodyPr/>
          <a:lstStyle/>
          <a:p>
            <a:r>
              <a:rPr lang="cs-CZ" smtClean="0"/>
              <a:t>www.hgf.vsb.cz</a:t>
            </a:r>
            <a:endParaRPr lang="cs-CZ"/>
          </a:p>
        </p:txBody>
      </p:sp>
      <p:sp>
        <p:nvSpPr>
          <p:cNvPr id="6" name="Obdélník 5"/>
          <p:cNvSpPr/>
          <p:nvPr/>
        </p:nvSpPr>
        <p:spPr>
          <a:xfrm>
            <a:off x="899592" y="261610"/>
            <a:ext cx="9804895" cy="523220"/>
          </a:xfrm>
          <a:prstGeom prst="rect">
            <a:avLst/>
          </a:prstGeom>
        </p:spPr>
        <p:txBody>
          <a:bodyPr wrap="square">
            <a:spAutoFit/>
          </a:bodyPr>
          <a:lstStyle/>
          <a:p>
            <a:pPr fontAlgn="t"/>
            <a:r>
              <a:rPr lang="cs-CZ" sz="2800" b="1" dirty="0" smtClean="0">
                <a:solidFill>
                  <a:srgbClr val="323232"/>
                </a:solidFill>
              </a:rPr>
              <a:t>Mapování výškopisu</a:t>
            </a:r>
          </a:p>
        </p:txBody>
      </p:sp>
      <p:sp>
        <p:nvSpPr>
          <p:cNvPr id="7" name="Obdélník 6"/>
          <p:cNvSpPr/>
          <p:nvPr/>
        </p:nvSpPr>
        <p:spPr>
          <a:xfrm>
            <a:off x="107504" y="784830"/>
            <a:ext cx="914400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pl-PL" sz="2400" b="1" dirty="0" smtClean="0"/>
              <a:t>Geodetické postupy měření výškopisu</a:t>
            </a:r>
            <a:endParaRPr lang="cs-CZ" sz="2400" b="1" dirty="0" smtClean="0"/>
          </a:p>
        </p:txBody>
      </p:sp>
      <p:sp>
        <p:nvSpPr>
          <p:cNvPr id="9" name="Obdélník 8"/>
          <p:cNvSpPr/>
          <p:nvPr/>
        </p:nvSpPr>
        <p:spPr>
          <a:xfrm>
            <a:off x="215008" y="846247"/>
            <a:ext cx="8029400" cy="658770"/>
          </a:xfrm>
          <a:prstGeom prst="rect">
            <a:avLst/>
          </a:prstGeom>
        </p:spPr>
        <p:txBody>
          <a:bodyPr wrap="square">
            <a:spAutoFit/>
          </a:bodyPr>
          <a:lstStyle/>
          <a:p>
            <a:pPr marL="342900" indent="-342900"/>
            <a:endParaRPr lang="cs-CZ" b="1" dirty="0" smtClean="0"/>
          </a:p>
          <a:p>
            <a:pPr marL="342900" indent="-342900">
              <a:lnSpc>
                <a:spcPct val="114000"/>
              </a:lnSpc>
              <a:spcAft>
                <a:spcPts val="300"/>
              </a:spcAft>
              <a:buFont typeface="+mj-lt"/>
              <a:buAutoNum type="arabicPeriod" startAt="2"/>
            </a:pPr>
            <a:r>
              <a:rPr lang="cs-CZ" dirty="0" smtClean="0"/>
              <a:t>Měření </a:t>
            </a:r>
            <a:r>
              <a:rPr lang="cs-CZ" dirty="0" smtClean="0"/>
              <a:t>výškopisu  </a:t>
            </a:r>
            <a:r>
              <a:rPr lang="cs-CZ" b="1" dirty="0" smtClean="0"/>
              <a:t>elektronickými </a:t>
            </a:r>
            <a:r>
              <a:rPr lang="cs-CZ" b="1" dirty="0" smtClean="0"/>
              <a:t>tachymetry</a:t>
            </a:r>
            <a:endParaRPr lang="cs-CZ" b="1" dirty="0" smtClean="0"/>
          </a:p>
        </p:txBody>
      </p:sp>
      <p:pic>
        <p:nvPicPr>
          <p:cNvPr id="2051" name="Picture 3"/>
          <p:cNvPicPr>
            <a:picLocks noChangeAspect="1" noChangeArrowheads="1"/>
          </p:cNvPicPr>
          <p:nvPr/>
        </p:nvPicPr>
        <p:blipFill>
          <a:blip r:embed="rId4" cstate="print"/>
          <a:srcRect/>
          <a:stretch>
            <a:fillRect/>
          </a:stretch>
        </p:blipFill>
        <p:spPr bwMode="auto">
          <a:xfrm>
            <a:off x="144016" y="1772816"/>
            <a:ext cx="2771800" cy="4333289"/>
          </a:xfrm>
          <a:prstGeom prst="rect">
            <a:avLst/>
          </a:prstGeom>
          <a:noFill/>
          <a:ln w="9525">
            <a:noFill/>
            <a:miter lim="800000"/>
            <a:headEnd/>
            <a:tailEnd/>
          </a:ln>
        </p:spPr>
      </p:pic>
    </p:spTree>
    <p:extLst>
      <p:ext uri="{BB962C8B-B14F-4D97-AF65-F5344CB8AC3E}">
        <p14:creationId xmlns="" xmlns:p14="http://schemas.microsoft.com/office/powerpoint/2010/main" val="33021742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sp>
        <p:nvSpPr>
          <p:cNvPr id="6" name="Obdélník 5"/>
          <p:cNvSpPr/>
          <p:nvPr/>
        </p:nvSpPr>
        <p:spPr>
          <a:xfrm>
            <a:off x="899592" y="261610"/>
            <a:ext cx="9804895" cy="523220"/>
          </a:xfrm>
          <a:prstGeom prst="rect">
            <a:avLst/>
          </a:prstGeom>
        </p:spPr>
        <p:txBody>
          <a:bodyPr wrap="square">
            <a:spAutoFit/>
          </a:bodyPr>
          <a:lstStyle/>
          <a:p>
            <a:pPr fontAlgn="t"/>
            <a:r>
              <a:rPr lang="cs-CZ" sz="2800" b="1" dirty="0" smtClean="0">
                <a:solidFill>
                  <a:srgbClr val="323232"/>
                </a:solidFill>
              </a:rPr>
              <a:t>Mapování výškopisu</a:t>
            </a:r>
          </a:p>
        </p:txBody>
      </p:sp>
      <p:sp>
        <p:nvSpPr>
          <p:cNvPr id="7" name="Obdélník 6"/>
          <p:cNvSpPr/>
          <p:nvPr/>
        </p:nvSpPr>
        <p:spPr>
          <a:xfrm>
            <a:off x="107504" y="784830"/>
            <a:ext cx="914400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pl-PL" sz="2400" b="1" dirty="0" smtClean="0"/>
              <a:t>Geodetické postupy měření výškopisu</a:t>
            </a:r>
            <a:endParaRPr lang="cs-CZ" sz="2400" b="1" dirty="0" smtClean="0"/>
          </a:p>
        </p:txBody>
      </p:sp>
      <p:sp>
        <p:nvSpPr>
          <p:cNvPr id="9" name="Obdélník 8"/>
          <p:cNvSpPr/>
          <p:nvPr/>
        </p:nvSpPr>
        <p:spPr>
          <a:xfrm>
            <a:off x="215008" y="846247"/>
            <a:ext cx="8029400" cy="1000595"/>
          </a:xfrm>
          <a:prstGeom prst="rect">
            <a:avLst/>
          </a:prstGeom>
        </p:spPr>
        <p:txBody>
          <a:bodyPr wrap="square">
            <a:spAutoFit/>
          </a:bodyPr>
          <a:lstStyle/>
          <a:p>
            <a:pPr marL="342900" indent="-342900"/>
            <a:endParaRPr lang="cs-CZ" b="1" dirty="0" smtClean="0"/>
          </a:p>
          <a:p>
            <a:pPr marL="342900" indent="-342900">
              <a:lnSpc>
                <a:spcPct val="114000"/>
              </a:lnSpc>
              <a:spcAft>
                <a:spcPts val="300"/>
              </a:spcAft>
              <a:buFont typeface="+mj-lt"/>
              <a:buAutoNum type="arabicPeriod" startAt="3"/>
            </a:pPr>
            <a:r>
              <a:rPr lang="cs-CZ" dirty="0" smtClean="0"/>
              <a:t>Měření </a:t>
            </a:r>
            <a:r>
              <a:rPr lang="cs-CZ" dirty="0" smtClean="0"/>
              <a:t>pomocí  </a:t>
            </a:r>
            <a:r>
              <a:rPr lang="cs-CZ" b="1" dirty="0" smtClean="0"/>
              <a:t>GNSS</a:t>
            </a:r>
          </a:p>
          <a:p>
            <a:pPr marL="342900" indent="-342900"/>
            <a:endParaRPr lang="cs-CZ" dirty="0" smtClean="0"/>
          </a:p>
        </p:txBody>
      </p:sp>
      <p:pic>
        <p:nvPicPr>
          <p:cNvPr id="1027" name="Picture 3"/>
          <p:cNvPicPr>
            <a:picLocks noChangeAspect="1" noChangeArrowheads="1"/>
          </p:cNvPicPr>
          <p:nvPr/>
        </p:nvPicPr>
        <p:blipFill>
          <a:blip r:embed="rId2" cstate="print"/>
          <a:srcRect/>
          <a:stretch>
            <a:fillRect/>
          </a:stretch>
        </p:blipFill>
        <p:spPr bwMode="auto">
          <a:xfrm>
            <a:off x="2375248" y="2780928"/>
            <a:ext cx="3240360" cy="2365639"/>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l="6867" t="2800"/>
          <a:stretch>
            <a:fillRect/>
          </a:stretch>
        </p:blipFill>
        <p:spPr bwMode="auto">
          <a:xfrm>
            <a:off x="107504" y="2636912"/>
            <a:ext cx="2448272" cy="2830218"/>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l="11679" r="6565"/>
          <a:stretch>
            <a:fillRect/>
          </a:stretch>
        </p:blipFill>
        <p:spPr bwMode="auto">
          <a:xfrm>
            <a:off x="5615608" y="2060848"/>
            <a:ext cx="3528392" cy="3269694"/>
          </a:xfrm>
          <a:prstGeom prst="rect">
            <a:avLst/>
          </a:prstGeom>
          <a:noFill/>
          <a:ln w="9525">
            <a:noFill/>
            <a:miter lim="800000"/>
            <a:headEnd/>
            <a:tailEnd/>
          </a:ln>
        </p:spPr>
      </p:pic>
    </p:spTree>
    <p:extLst>
      <p:ext uri="{BB962C8B-B14F-4D97-AF65-F5344CB8AC3E}">
        <p14:creationId xmlns="" xmlns:p14="http://schemas.microsoft.com/office/powerpoint/2010/main" val="3302174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sp>
        <p:nvSpPr>
          <p:cNvPr id="6" name="Obdélník 5"/>
          <p:cNvSpPr/>
          <p:nvPr/>
        </p:nvSpPr>
        <p:spPr>
          <a:xfrm>
            <a:off x="899592" y="261610"/>
            <a:ext cx="9804895" cy="523220"/>
          </a:xfrm>
          <a:prstGeom prst="rect">
            <a:avLst/>
          </a:prstGeom>
        </p:spPr>
        <p:txBody>
          <a:bodyPr wrap="square">
            <a:spAutoFit/>
          </a:bodyPr>
          <a:lstStyle/>
          <a:p>
            <a:pPr fontAlgn="t"/>
            <a:r>
              <a:rPr lang="cs-CZ" sz="2800" b="1" dirty="0" smtClean="0">
                <a:solidFill>
                  <a:srgbClr val="323232"/>
                </a:solidFill>
              </a:rPr>
              <a:t>Mapování výškopisu</a:t>
            </a:r>
          </a:p>
        </p:txBody>
      </p:sp>
      <p:sp>
        <p:nvSpPr>
          <p:cNvPr id="7" name="Obdélník 6"/>
          <p:cNvSpPr/>
          <p:nvPr/>
        </p:nvSpPr>
        <p:spPr>
          <a:xfrm>
            <a:off x="107504" y="784830"/>
            <a:ext cx="914400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pl-PL" sz="2400" b="1" dirty="0" smtClean="0"/>
              <a:t>Metody a postupy mapování výškopisu</a:t>
            </a:r>
            <a:endParaRPr lang="cs-CZ" sz="2400" b="1" dirty="0" smtClean="0"/>
          </a:p>
        </p:txBody>
      </p:sp>
      <p:sp>
        <p:nvSpPr>
          <p:cNvPr id="9" name="Obdélník 8"/>
          <p:cNvSpPr/>
          <p:nvPr/>
        </p:nvSpPr>
        <p:spPr>
          <a:xfrm>
            <a:off x="215008" y="1225689"/>
            <a:ext cx="9036496" cy="5078313"/>
          </a:xfrm>
          <a:prstGeom prst="rect">
            <a:avLst/>
          </a:prstGeom>
        </p:spPr>
        <p:txBody>
          <a:bodyPr wrap="square">
            <a:spAutoFit/>
          </a:bodyPr>
          <a:lstStyle/>
          <a:p>
            <a:pPr marL="342900" indent="-342900">
              <a:buFont typeface="+mj-lt"/>
              <a:buAutoNum type="arabicPeriod"/>
            </a:pPr>
            <a:r>
              <a:rPr lang="cs-CZ" b="1" dirty="0" smtClean="0"/>
              <a:t>Hřbetnice</a:t>
            </a:r>
          </a:p>
          <a:p>
            <a:pPr marL="0" lvl="1"/>
            <a:r>
              <a:rPr lang="cs-CZ" dirty="0" smtClean="0"/>
              <a:t>Je čára na styku dvou přilehlých svahů téhož hřbetu nebo hřebene, je spojnicí relativně nejvyšších bodů vypuklé terénní plochy. Představuje vodní předěl (rozvodnici) mezi dvěma úbočími vyvýšeniny, velmi často tvoří hranici katastrálního území. Má ze všech spádnic na ploše hřbetu nejmenší sklon</a:t>
            </a:r>
          </a:p>
          <a:p>
            <a:pPr marL="0" lvl="1"/>
            <a:endParaRPr lang="cs-CZ" dirty="0" smtClean="0"/>
          </a:p>
          <a:p>
            <a:pPr marL="342900" indent="-342900">
              <a:buFont typeface="+mj-lt"/>
              <a:buAutoNum type="arabicPeriod"/>
            </a:pPr>
            <a:r>
              <a:rPr lang="cs-CZ" b="1" dirty="0" smtClean="0"/>
              <a:t>Údolnice</a:t>
            </a:r>
          </a:p>
          <a:p>
            <a:pPr marL="0" lvl="1"/>
            <a:r>
              <a:rPr lang="cs-CZ" dirty="0" smtClean="0"/>
              <a:t> Je čára ve směru spádu spojující body v nejnižších místech údolí údolnice určuje směr vodního toku a má obvykle menší spád než přilehlé svahy. Sbíhají se do ní spádnice náležející je svahům které jí obklopují. Má ze všech spádnic terénního tvaru nejmenší sklon</a:t>
            </a:r>
          </a:p>
          <a:p>
            <a:pPr marL="0" lvl="1"/>
            <a:endParaRPr lang="cs-CZ" dirty="0" smtClean="0"/>
          </a:p>
          <a:p>
            <a:pPr marL="342900" indent="-342900">
              <a:buFont typeface="+mj-lt"/>
              <a:buAutoNum type="arabicPeriod"/>
            </a:pPr>
            <a:r>
              <a:rPr lang="cs-CZ" b="1" dirty="0" smtClean="0"/>
              <a:t>Terénní hrana terénního stupně (horní, dolní)</a:t>
            </a:r>
          </a:p>
          <a:p>
            <a:pPr marL="0" lvl="1"/>
            <a:r>
              <a:rPr lang="cs-CZ" dirty="0" smtClean="0"/>
              <a:t> Spojuje místa ve kterých se výrazně (skokově) mění sklonové poměry. Vrstevnice se na hranách ostře lomí. Ve většině software na zpracování dat výškopisu musí být terénní hrana složena ze dvou čar a to horní terénní hrany a spodní terénní hrany pouze tak se korektně vygenerují v těchto SW vrstevnice z naměřených bodů  </a:t>
            </a:r>
          </a:p>
          <a:p>
            <a:pPr marL="342900" indent="-342900"/>
            <a:endParaRPr lang="cs-CZ" dirty="0" smtClean="0"/>
          </a:p>
        </p:txBody>
      </p:sp>
    </p:spTree>
    <p:extLst>
      <p:ext uri="{BB962C8B-B14F-4D97-AF65-F5344CB8AC3E}">
        <p14:creationId xmlns="" xmlns:p14="http://schemas.microsoft.com/office/powerpoint/2010/main" val="33021742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sp>
        <p:nvSpPr>
          <p:cNvPr id="6" name="Obdélník 5"/>
          <p:cNvSpPr/>
          <p:nvPr/>
        </p:nvSpPr>
        <p:spPr>
          <a:xfrm>
            <a:off x="899592" y="261610"/>
            <a:ext cx="9804895" cy="523220"/>
          </a:xfrm>
          <a:prstGeom prst="rect">
            <a:avLst/>
          </a:prstGeom>
        </p:spPr>
        <p:txBody>
          <a:bodyPr wrap="square">
            <a:spAutoFit/>
          </a:bodyPr>
          <a:lstStyle/>
          <a:p>
            <a:pPr fontAlgn="t"/>
            <a:r>
              <a:rPr lang="cs-CZ" sz="2800" b="1" dirty="0" smtClean="0">
                <a:solidFill>
                  <a:srgbClr val="323232"/>
                </a:solidFill>
              </a:rPr>
              <a:t>Mapování výškopisu</a:t>
            </a:r>
          </a:p>
        </p:txBody>
      </p:sp>
      <p:sp>
        <p:nvSpPr>
          <p:cNvPr id="7" name="Obdélník 6"/>
          <p:cNvSpPr/>
          <p:nvPr/>
        </p:nvSpPr>
        <p:spPr>
          <a:xfrm>
            <a:off x="107504" y="784830"/>
            <a:ext cx="914400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pl-PL" sz="2400" b="1" dirty="0" smtClean="0"/>
              <a:t>Fotogrammetrické  postupy měření výškopisu</a:t>
            </a:r>
            <a:endParaRPr lang="cs-CZ" sz="2400" b="1" dirty="0" smtClean="0"/>
          </a:p>
        </p:txBody>
      </p:sp>
      <p:sp>
        <p:nvSpPr>
          <p:cNvPr id="9" name="Obdélník 8"/>
          <p:cNvSpPr/>
          <p:nvPr/>
        </p:nvSpPr>
        <p:spPr>
          <a:xfrm>
            <a:off x="107504" y="1484784"/>
            <a:ext cx="8029400" cy="1329146"/>
          </a:xfrm>
          <a:prstGeom prst="rect">
            <a:avLst/>
          </a:prstGeom>
        </p:spPr>
        <p:txBody>
          <a:bodyPr wrap="square">
            <a:spAutoFit/>
          </a:bodyPr>
          <a:lstStyle/>
          <a:p>
            <a:pPr marL="342900" indent="-342900">
              <a:lnSpc>
                <a:spcPct val="114000"/>
              </a:lnSpc>
              <a:buFont typeface="+mj-lt"/>
              <a:buAutoNum type="arabicPeriod"/>
            </a:pPr>
            <a:r>
              <a:rPr lang="cs-CZ" dirty="0" smtClean="0"/>
              <a:t>Pozemní </a:t>
            </a:r>
            <a:r>
              <a:rPr lang="cs-CZ" dirty="0" smtClean="0"/>
              <a:t>fotogrammetrií (malé plochy, lomy, doly, pískovny, </a:t>
            </a:r>
            <a:r>
              <a:rPr lang="cs-CZ" dirty="0" smtClean="0"/>
              <a:t>…)</a:t>
            </a:r>
            <a:endParaRPr lang="cs-CZ" dirty="0" smtClean="0"/>
          </a:p>
          <a:p>
            <a:pPr marL="342900" indent="-342900">
              <a:lnSpc>
                <a:spcPct val="114000"/>
              </a:lnSpc>
              <a:buFont typeface="+mj-lt"/>
              <a:buAutoNum type="arabicPeriod"/>
            </a:pPr>
            <a:r>
              <a:rPr lang="cs-CZ" dirty="0" smtClean="0"/>
              <a:t>Stereoskopickým měřením leteckých snímků (80% původního výškopisu světa</a:t>
            </a:r>
            <a:r>
              <a:rPr lang="cs-CZ" dirty="0" smtClean="0"/>
              <a:t>)</a:t>
            </a:r>
            <a:endParaRPr lang="cs-CZ" dirty="0" smtClean="0"/>
          </a:p>
          <a:p>
            <a:pPr marL="342900" indent="-342900">
              <a:lnSpc>
                <a:spcPct val="114000"/>
              </a:lnSpc>
              <a:buFont typeface="+mj-lt"/>
              <a:buAutoNum type="arabicPeriod"/>
            </a:pPr>
            <a:r>
              <a:rPr lang="cs-CZ" dirty="0" smtClean="0"/>
              <a:t>Korelací leteckých snímků (SGM a SfM</a:t>
            </a:r>
            <a:r>
              <a:rPr lang="cs-CZ" dirty="0" smtClean="0"/>
              <a:t>)</a:t>
            </a:r>
            <a:endParaRPr lang="cs-CZ" dirty="0" smtClean="0"/>
          </a:p>
        </p:txBody>
      </p:sp>
    </p:spTree>
    <p:extLst>
      <p:ext uri="{BB962C8B-B14F-4D97-AF65-F5344CB8AC3E}">
        <p14:creationId xmlns="" xmlns:p14="http://schemas.microsoft.com/office/powerpoint/2010/main" val="33021742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sp>
        <p:nvSpPr>
          <p:cNvPr id="6" name="Obdélník 5"/>
          <p:cNvSpPr/>
          <p:nvPr/>
        </p:nvSpPr>
        <p:spPr>
          <a:xfrm>
            <a:off x="899592" y="261610"/>
            <a:ext cx="9804895" cy="523220"/>
          </a:xfrm>
          <a:prstGeom prst="rect">
            <a:avLst/>
          </a:prstGeom>
        </p:spPr>
        <p:txBody>
          <a:bodyPr wrap="square">
            <a:spAutoFit/>
          </a:bodyPr>
          <a:lstStyle/>
          <a:p>
            <a:pPr fontAlgn="t"/>
            <a:r>
              <a:rPr lang="cs-CZ" sz="2800" b="1" dirty="0" smtClean="0">
                <a:solidFill>
                  <a:srgbClr val="323232"/>
                </a:solidFill>
              </a:rPr>
              <a:t>Mapování výškopisu</a:t>
            </a:r>
          </a:p>
        </p:txBody>
      </p:sp>
      <p:sp>
        <p:nvSpPr>
          <p:cNvPr id="7" name="Obdélník 6"/>
          <p:cNvSpPr/>
          <p:nvPr/>
        </p:nvSpPr>
        <p:spPr>
          <a:xfrm>
            <a:off x="107504" y="784830"/>
            <a:ext cx="914400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pl-PL" sz="2400" b="1" dirty="0" smtClean="0"/>
              <a:t>Fotogrammetrické  postupy měření výškopisu</a:t>
            </a:r>
            <a:endParaRPr lang="cs-CZ" sz="2400" b="1" dirty="0" smtClean="0"/>
          </a:p>
        </p:txBody>
      </p:sp>
      <p:sp>
        <p:nvSpPr>
          <p:cNvPr id="9" name="Obdélník 8"/>
          <p:cNvSpPr/>
          <p:nvPr/>
        </p:nvSpPr>
        <p:spPr>
          <a:xfrm>
            <a:off x="107504" y="1484784"/>
            <a:ext cx="8029400" cy="381771"/>
          </a:xfrm>
          <a:prstGeom prst="rect">
            <a:avLst/>
          </a:prstGeom>
        </p:spPr>
        <p:txBody>
          <a:bodyPr wrap="square">
            <a:spAutoFit/>
          </a:bodyPr>
          <a:lstStyle/>
          <a:p>
            <a:pPr marL="342900" indent="-342900">
              <a:lnSpc>
                <a:spcPct val="114000"/>
              </a:lnSpc>
              <a:buFont typeface="+mj-lt"/>
              <a:buAutoNum type="arabicPeriod"/>
            </a:pPr>
            <a:r>
              <a:rPr lang="cs-CZ" b="1" dirty="0" smtClean="0"/>
              <a:t>Pozemní </a:t>
            </a:r>
            <a:r>
              <a:rPr lang="cs-CZ" b="1" dirty="0" smtClean="0"/>
              <a:t>fotogrammetrií </a:t>
            </a:r>
            <a:r>
              <a:rPr lang="cs-CZ" dirty="0" smtClean="0"/>
              <a:t>(malé plochy, lomy, doly, pískovny, </a:t>
            </a:r>
            <a:r>
              <a:rPr lang="cs-CZ" dirty="0" smtClean="0"/>
              <a:t>…)</a:t>
            </a:r>
            <a:endParaRPr lang="cs-CZ" dirty="0" smtClean="0"/>
          </a:p>
        </p:txBody>
      </p:sp>
      <p:pic>
        <p:nvPicPr>
          <p:cNvPr id="4098" name="Picture 2"/>
          <p:cNvPicPr>
            <a:picLocks noChangeAspect="1" noChangeArrowheads="1"/>
          </p:cNvPicPr>
          <p:nvPr/>
        </p:nvPicPr>
        <p:blipFill>
          <a:blip r:embed="rId2" cstate="print"/>
          <a:srcRect/>
          <a:stretch>
            <a:fillRect/>
          </a:stretch>
        </p:blipFill>
        <p:spPr bwMode="auto">
          <a:xfrm rot="16200000">
            <a:off x="1390204" y="583855"/>
            <a:ext cx="2247900" cy="4813300"/>
          </a:xfrm>
          <a:prstGeom prst="rect">
            <a:avLst/>
          </a:prstGeom>
          <a:noFill/>
          <a:ln w="9525">
            <a:noFill/>
            <a:miter lim="800000"/>
            <a:headEnd/>
            <a:tailEnd/>
          </a:ln>
        </p:spPr>
      </p:pic>
      <p:sp>
        <p:nvSpPr>
          <p:cNvPr id="8" name="Obdélník 7"/>
          <p:cNvSpPr/>
          <p:nvPr/>
        </p:nvSpPr>
        <p:spPr>
          <a:xfrm>
            <a:off x="5364088" y="1866555"/>
            <a:ext cx="4032448" cy="646331"/>
          </a:xfrm>
          <a:prstGeom prst="rect">
            <a:avLst/>
          </a:prstGeom>
        </p:spPr>
        <p:txBody>
          <a:bodyPr wrap="square">
            <a:spAutoFit/>
          </a:bodyPr>
          <a:lstStyle/>
          <a:p>
            <a:r>
              <a:rPr lang="cs-CZ" dirty="0" smtClean="0">
                <a:hlinkClick r:id="rId3"/>
              </a:rPr>
              <a:t>https://www.gefos-leica.cz/o-produktech/blk3d-imager</a:t>
            </a:r>
            <a:endParaRPr lang="cs-CZ" dirty="0"/>
          </a:p>
        </p:txBody>
      </p:sp>
      <p:sp>
        <p:nvSpPr>
          <p:cNvPr id="10" name="Obdélník 9"/>
          <p:cNvSpPr/>
          <p:nvPr/>
        </p:nvSpPr>
        <p:spPr>
          <a:xfrm>
            <a:off x="5364088" y="3068960"/>
            <a:ext cx="3131840" cy="646331"/>
          </a:xfrm>
          <a:prstGeom prst="rect">
            <a:avLst/>
          </a:prstGeom>
        </p:spPr>
        <p:txBody>
          <a:bodyPr wrap="square">
            <a:spAutoFit/>
          </a:bodyPr>
          <a:lstStyle/>
          <a:p>
            <a:r>
              <a:rPr lang="cs-CZ" dirty="0" smtClean="0">
                <a:hlinkClick r:id="rId4"/>
              </a:rPr>
              <a:t>https://www.youtube.com/watch?v=qy4G6rg7DMk</a:t>
            </a:r>
            <a:endParaRPr lang="cs-CZ" dirty="0"/>
          </a:p>
        </p:txBody>
      </p:sp>
      <p:sp>
        <p:nvSpPr>
          <p:cNvPr id="11" name="Obdélník 10"/>
          <p:cNvSpPr/>
          <p:nvPr/>
        </p:nvSpPr>
        <p:spPr>
          <a:xfrm>
            <a:off x="251520" y="4487389"/>
            <a:ext cx="8244408" cy="1671291"/>
          </a:xfrm>
          <a:prstGeom prst="rect">
            <a:avLst/>
          </a:prstGeom>
        </p:spPr>
        <p:txBody>
          <a:bodyPr wrap="square">
            <a:spAutoFit/>
          </a:bodyPr>
          <a:lstStyle/>
          <a:p>
            <a:pPr marL="342900" indent="-342900">
              <a:lnSpc>
                <a:spcPct val="114000"/>
              </a:lnSpc>
            </a:pPr>
            <a:r>
              <a:rPr lang="cs-CZ" b="1" dirty="0" smtClean="0"/>
              <a:t>Fototeodolity</a:t>
            </a:r>
          </a:p>
          <a:p>
            <a:pPr marL="342900" indent="-342900">
              <a:lnSpc>
                <a:spcPct val="114000"/>
              </a:lnSpc>
            </a:pPr>
            <a:r>
              <a:rPr lang="cs-CZ" b="1" dirty="0" smtClean="0"/>
              <a:t>Pozemní kamery měřické (UMK1318</a:t>
            </a:r>
          </a:p>
          <a:p>
            <a:pPr marL="342900" indent="-342900">
              <a:lnSpc>
                <a:spcPct val="114000"/>
              </a:lnSpc>
            </a:pPr>
            <a:r>
              <a:rPr lang="cs-CZ" b="1" dirty="0" err="1" smtClean="0"/>
              <a:t>Carl</a:t>
            </a:r>
            <a:r>
              <a:rPr lang="cs-CZ" b="1" dirty="0" smtClean="0"/>
              <a:t> </a:t>
            </a:r>
            <a:r>
              <a:rPr lang="cs-CZ" b="1" dirty="0" err="1" smtClean="0"/>
              <a:t>Zeiss</a:t>
            </a:r>
            <a:r>
              <a:rPr lang="cs-CZ" b="1" dirty="0" smtClean="0"/>
              <a:t>, </a:t>
            </a:r>
            <a:r>
              <a:rPr lang="cs-CZ" b="1" dirty="0" err="1" smtClean="0"/>
              <a:t>Phase</a:t>
            </a:r>
            <a:r>
              <a:rPr lang="cs-CZ" b="1" dirty="0" smtClean="0"/>
              <a:t> </a:t>
            </a:r>
            <a:r>
              <a:rPr lang="cs-CZ" b="1" dirty="0" err="1" smtClean="0"/>
              <a:t>One</a:t>
            </a:r>
            <a:r>
              <a:rPr lang="cs-CZ" b="1" dirty="0" smtClean="0"/>
              <a:t>, </a:t>
            </a:r>
            <a:r>
              <a:rPr lang="cs-CZ" b="1" dirty="0" err="1" smtClean="0"/>
              <a:t>Hasselbland</a:t>
            </a:r>
            <a:r>
              <a:rPr lang="cs-CZ" b="1" dirty="0" smtClean="0"/>
              <a:t>)</a:t>
            </a:r>
          </a:p>
          <a:p>
            <a:pPr marL="342900" indent="-342900">
              <a:lnSpc>
                <a:spcPct val="114000"/>
              </a:lnSpc>
            </a:pPr>
            <a:r>
              <a:rPr lang="cs-CZ" b="1" dirty="0" smtClean="0"/>
              <a:t>Pozemní kamery neměřické FF</a:t>
            </a:r>
          </a:p>
          <a:p>
            <a:pPr marL="342900" indent="-342900">
              <a:lnSpc>
                <a:spcPct val="114000"/>
              </a:lnSpc>
            </a:pPr>
            <a:r>
              <a:rPr lang="cs-CZ" b="1" dirty="0" smtClean="0"/>
              <a:t>Pozemní kamery neměřické APS-C </a:t>
            </a:r>
            <a:endParaRPr lang="cs-CZ" dirty="0" smtClean="0"/>
          </a:p>
        </p:txBody>
      </p:sp>
      <p:pic>
        <p:nvPicPr>
          <p:cNvPr id="4100" name="Picture 4"/>
          <p:cNvPicPr>
            <a:picLocks noChangeAspect="1" noChangeArrowheads="1"/>
          </p:cNvPicPr>
          <p:nvPr/>
        </p:nvPicPr>
        <p:blipFill>
          <a:blip r:embed="rId5" cstate="print"/>
          <a:srcRect/>
          <a:stretch>
            <a:fillRect/>
          </a:stretch>
        </p:blipFill>
        <p:spPr bwMode="auto">
          <a:xfrm>
            <a:off x="5211476" y="2512886"/>
            <a:ext cx="3443115" cy="2241661"/>
          </a:xfrm>
          <a:prstGeom prst="rect">
            <a:avLst/>
          </a:prstGeom>
          <a:noFill/>
          <a:ln w="9525">
            <a:noFill/>
            <a:miter lim="800000"/>
            <a:headEnd/>
            <a:tailEnd/>
          </a:ln>
        </p:spPr>
      </p:pic>
      <p:pic>
        <p:nvPicPr>
          <p:cNvPr id="4101" name="Picture 5"/>
          <p:cNvPicPr>
            <a:picLocks noChangeAspect="1" noChangeArrowheads="1"/>
          </p:cNvPicPr>
          <p:nvPr/>
        </p:nvPicPr>
        <p:blipFill>
          <a:blip r:embed="rId6" cstate="print"/>
          <a:srcRect l="23916" t="24985" r="40056" b="34567"/>
          <a:stretch>
            <a:fillRect/>
          </a:stretch>
        </p:blipFill>
        <p:spPr bwMode="auto">
          <a:xfrm>
            <a:off x="5076056" y="4487389"/>
            <a:ext cx="3419872" cy="2159705"/>
          </a:xfrm>
          <a:prstGeom prst="rect">
            <a:avLst/>
          </a:prstGeom>
          <a:noFill/>
          <a:ln w="9525">
            <a:noFill/>
            <a:miter lim="800000"/>
            <a:headEnd/>
            <a:tailEnd/>
          </a:ln>
        </p:spPr>
      </p:pic>
    </p:spTree>
    <p:extLst>
      <p:ext uri="{BB962C8B-B14F-4D97-AF65-F5344CB8AC3E}">
        <p14:creationId xmlns="" xmlns:p14="http://schemas.microsoft.com/office/powerpoint/2010/main" val="33021742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p:cNvPicPr>
            <a:picLocks noChangeAspect="1" noChangeArrowheads="1"/>
          </p:cNvPicPr>
          <p:nvPr/>
        </p:nvPicPr>
        <p:blipFill>
          <a:blip r:embed="rId2" cstate="print"/>
          <a:srcRect/>
          <a:stretch>
            <a:fillRect/>
          </a:stretch>
        </p:blipFill>
        <p:spPr bwMode="auto">
          <a:xfrm>
            <a:off x="2987824" y="2725605"/>
            <a:ext cx="3357667" cy="1944216"/>
          </a:xfrm>
          <a:prstGeom prst="rect">
            <a:avLst/>
          </a:prstGeom>
          <a:noFill/>
          <a:ln w="12700">
            <a:noFill/>
            <a:miter lim="800000"/>
            <a:headEnd type="none" w="sm" len="sm"/>
            <a:tailEnd type="none" w="sm" len="sm"/>
          </a:ln>
          <a:effectLst/>
        </p:spPr>
      </p:pic>
      <p:sp>
        <p:nvSpPr>
          <p:cNvPr id="4" name="Zástupný symbol pro zápatí 3"/>
          <p:cNvSpPr>
            <a:spLocks noGrp="1"/>
          </p:cNvSpPr>
          <p:nvPr>
            <p:ph type="ftr" sz="quarter" idx="10"/>
          </p:nvPr>
        </p:nvSpPr>
        <p:spPr/>
        <p:txBody>
          <a:bodyPr/>
          <a:lstStyle/>
          <a:p>
            <a:r>
              <a:rPr lang="cs-CZ" smtClean="0"/>
              <a:t>www.hgf.vsb.cz</a:t>
            </a:r>
            <a:endParaRPr lang="cs-CZ"/>
          </a:p>
        </p:txBody>
      </p:sp>
      <p:sp>
        <p:nvSpPr>
          <p:cNvPr id="6" name="Obdélník 5"/>
          <p:cNvSpPr/>
          <p:nvPr/>
        </p:nvSpPr>
        <p:spPr>
          <a:xfrm>
            <a:off x="899592" y="261610"/>
            <a:ext cx="9804895" cy="523220"/>
          </a:xfrm>
          <a:prstGeom prst="rect">
            <a:avLst/>
          </a:prstGeom>
        </p:spPr>
        <p:txBody>
          <a:bodyPr wrap="square">
            <a:spAutoFit/>
          </a:bodyPr>
          <a:lstStyle/>
          <a:p>
            <a:pPr fontAlgn="t"/>
            <a:r>
              <a:rPr lang="cs-CZ" sz="2800" b="1" dirty="0" smtClean="0">
                <a:solidFill>
                  <a:srgbClr val="323232"/>
                </a:solidFill>
              </a:rPr>
              <a:t>Mapování výškopisu</a:t>
            </a:r>
          </a:p>
        </p:txBody>
      </p:sp>
      <p:sp>
        <p:nvSpPr>
          <p:cNvPr id="7" name="Obdélník 6"/>
          <p:cNvSpPr/>
          <p:nvPr/>
        </p:nvSpPr>
        <p:spPr>
          <a:xfrm>
            <a:off x="107504" y="784830"/>
            <a:ext cx="914400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pl-PL" sz="2400" b="1" dirty="0" smtClean="0"/>
              <a:t>Fotogrammetrické  postupy měření výškopisu</a:t>
            </a:r>
            <a:endParaRPr lang="cs-CZ" sz="2400" b="1" dirty="0" smtClean="0"/>
          </a:p>
        </p:txBody>
      </p:sp>
      <p:sp>
        <p:nvSpPr>
          <p:cNvPr id="9" name="Obdélník 8"/>
          <p:cNvSpPr/>
          <p:nvPr/>
        </p:nvSpPr>
        <p:spPr>
          <a:xfrm>
            <a:off x="107504" y="1484784"/>
            <a:ext cx="8640960" cy="723916"/>
          </a:xfrm>
          <a:prstGeom prst="rect">
            <a:avLst/>
          </a:prstGeom>
        </p:spPr>
        <p:txBody>
          <a:bodyPr wrap="square">
            <a:spAutoFit/>
          </a:bodyPr>
          <a:lstStyle/>
          <a:p>
            <a:pPr marL="342900" indent="-342900">
              <a:lnSpc>
                <a:spcPct val="114000"/>
              </a:lnSpc>
              <a:buFont typeface="+mj-lt"/>
              <a:buAutoNum type="arabicPeriod" startAt="2"/>
            </a:pPr>
            <a:r>
              <a:rPr lang="cs-CZ" b="1" dirty="0" smtClean="0"/>
              <a:t>Stereoskopickým </a:t>
            </a:r>
            <a:r>
              <a:rPr lang="cs-CZ" b="1" dirty="0" smtClean="0"/>
              <a:t>měřením </a:t>
            </a:r>
            <a:r>
              <a:rPr lang="cs-CZ" dirty="0" smtClean="0"/>
              <a:t>leteckých snímků (80% původního výškopisu světa</a:t>
            </a:r>
            <a:r>
              <a:rPr lang="cs-CZ" dirty="0" smtClean="0"/>
              <a:t>)</a:t>
            </a:r>
            <a:endParaRPr lang="cs-CZ" dirty="0" smtClean="0"/>
          </a:p>
        </p:txBody>
      </p:sp>
      <p:sp>
        <p:nvSpPr>
          <p:cNvPr id="8" name="Obdélník 7"/>
          <p:cNvSpPr/>
          <p:nvPr/>
        </p:nvSpPr>
        <p:spPr>
          <a:xfrm>
            <a:off x="2987824" y="1885534"/>
            <a:ext cx="5256584" cy="646331"/>
          </a:xfrm>
          <a:prstGeom prst="rect">
            <a:avLst/>
          </a:prstGeom>
        </p:spPr>
        <p:txBody>
          <a:bodyPr wrap="square">
            <a:spAutoFit/>
          </a:bodyPr>
          <a:lstStyle/>
          <a:p>
            <a:r>
              <a:rPr lang="cs-CZ" dirty="0" smtClean="0">
                <a:hlinkClick r:id="rId3"/>
              </a:rPr>
              <a:t>https://www.planar.com/support/products/3d-stereoscopic/general-configuration/#graphicside</a:t>
            </a:r>
            <a:endParaRPr lang="cs-CZ" dirty="0"/>
          </a:p>
        </p:txBody>
      </p:sp>
      <p:pic>
        <p:nvPicPr>
          <p:cNvPr id="5122" name="Picture 2"/>
          <p:cNvPicPr>
            <a:picLocks noChangeAspect="1" noChangeArrowheads="1"/>
          </p:cNvPicPr>
          <p:nvPr/>
        </p:nvPicPr>
        <p:blipFill>
          <a:blip r:embed="rId4" cstate="print"/>
          <a:srcRect/>
          <a:stretch>
            <a:fillRect/>
          </a:stretch>
        </p:blipFill>
        <p:spPr bwMode="auto">
          <a:xfrm>
            <a:off x="251520" y="2688971"/>
            <a:ext cx="3019162" cy="3095749"/>
          </a:xfrm>
          <a:prstGeom prst="rect">
            <a:avLst/>
          </a:prstGeom>
          <a:noFill/>
          <a:ln w="9525">
            <a:noFill/>
            <a:miter lim="800000"/>
            <a:headEnd/>
            <a:tailEnd/>
          </a:ln>
        </p:spPr>
      </p:pic>
      <p:pic>
        <p:nvPicPr>
          <p:cNvPr id="5123" name="Picture 3"/>
          <p:cNvPicPr>
            <a:picLocks noChangeAspect="1" noChangeArrowheads="1"/>
          </p:cNvPicPr>
          <p:nvPr/>
        </p:nvPicPr>
        <p:blipFill>
          <a:blip r:embed="rId5" cstate="print"/>
          <a:srcRect/>
          <a:stretch>
            <a:fillRect/>
          </a:stretch>
        </p:blipFill>
        <p:spPr bwMode="auto">
          <a:xfrm>
            <a:off x="6578340" y="2924944"/>
            <a:ext cx="2170124" cy="1980850"/>
          </a:xfrm>
          <a:prstGeom prst="rect">
            <a:avLst/>
          </a:prstGeom>
          <a:noFill/>
          <a:ln w="9525">
            <a:noFill/>
            <a:miter lim="800000"/>
            <a:headEnd/>
            <a:tailEnd/>
          </a:ln>
        </p:spPr>
      </p:pic>
      <p:pic>
        <p:nvPicPr>
          <p:cNvPr id="5124" name="Picture 4"/>
          <p:cNvPicPr>
            <a:picLocks noChangeAspect="1" noChangeArrowheads="1"/>
          </p:cNvPicPr>
          <p:nvPr/>
        </p:nvPicPr>
        <p:blipFill>
          <a:blip r:embed="rId6" cstate="print"/>
          <a:srcRect/>
          <a:stretch>
            <a:fillRect/>
          </a:stretch>
        </p:blipFill>
        <p:spPr bwMode="auto">
          <a:xfrm>
            <a:off x="3995936" y="4482496"/>
            <a:ext cx="2942909" cy="2178429"/>
          </a:xfrm>
          <a:prstGeom prst="rect">
            <a:avLst/>
          </a:prstGeom>
          <a:noFill/>
          <a:ln w="9525">
            <a:noFill/>
            <a:miter lim="800000"/>
            <a:headEnd/>
            <a:tailEnd/>
          </a:ln>
        </p:spPr>
      </p:pic>
      <p:pic>
        <p:nvPicPr>
          <p:cNvPr id="11" name="Picture 2" descr="C:\Vaclav\0_SFDP_CV_Ostrava\A8TrollBW.tif"/>
          <p:cNvPicPr>
            <a:picLocks noChangeAspect="1" noChangeArrowheads="1"/>
          </p:cNvPicPr>
          <p:nvPr/>
        </p:nvPicPr>
        <p:blipFill>
          <a:blip r:embed="rId7" cstate="print"/>
          <a:srcRect/>
          <a:stretch>
            <a:fillRect/>
          </a:stretch>
        </p:blipFill>
        <p:spPr bwMode="auto">
          <a:xfrm>
            <a:off x="-10333656" y="3808685"/>
            <a:ext cx="9029865" cy="5000080"/>
          </a:xfrm>
          <a:prstGeom prst="rect">
            <a:avLst/>
          </a:prstGeom>
          <a:noFill/>
        </p:spPr>
      </p:pic>
    </p:spTree>
    <p:extLst>
      <p:ext uri="{BB962C8B-B14F-4D97-AF65-F5344CB8AC3E}">
        <p14:creationId xmlns="" xmlns:p14="http://schemas.microsoft.com/office/powerpoint/2010/main" val="330217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8.05556E-6 2.22222E-6 C 0.02482 -0.09653 0.04965 -0.19329 0.09999 -0.28033 C 0.15034 -0.36737 0.21492 -0.46413 0.30225 -0.522 C 0.3894 -0.57987 0.48142 -0.63959 0.62291 -0.62755 C 0.76458 -0.61551 1.06041 -0.48079 1.15208 -0.44977 C 1.24374 -0.41875 1.16354 -0.44514 1.17291 -0.44144 C 1.18229 -0.43774 1.19201 -0.42709 1.20833 -0.42755 C 1.22465 -0.42801 1.27256 -0.44514 1.27083 -0.44422 C 1.26909 -0.44329 1.2335 -0.43264 1.19791 -0.422 " pathEditMode="relative" ptsTypes="aaaaaaaaA">
                                      <p:cBhvr>
                                        <p:cTn id="6" dur="2000" fill="hold"/>
                                        <p:tgtEl>
                                          <p:spTgt spid="1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sp>
        <p:nvSpPr>
          <p:cNvPr id="6" name="Obdélník 5"/>
          <p:cNvSpPr/>
          <p:nvPr/>
        </p:nvSpPr>
        <p:spPr>
          <a:xfrm>
            <a:off x="899592" y="261610"/>
            <a:ext cx="9804895" cy="523220"/>
          </a:xfrm>
          <a:prstGeom prst="rect">
            <a:avLst/>
          </a:prstGeom>
        </p:spPr>
        <p:txBody>
          <a:bodyPr wrap="square">
            <a:spAutoFit/>
          </a:bodyPr>
          <a:lstStyle/>
          <a:p>
            <a:pPr fontAlgn="t"/>
            <a:r>
              <a:rPr lang="cs-CZ" sz="2800" b="1" dirty="0" smtClean="0">
                <a:solidFill>
                  <a:srgbClr val="323232"/>
                </a:solidFill>
              </a:rPr>
              <a:t>Mapování výškopisu</a:t>
            </a:r>
          </a:p>
        </p:txBody>
      </p:sp>
      <p:sp>
        <p:nvSpPr>
          <p:cNvPr id="7" name="Obdélník 6"/>
          <p:cNvSpPr/>
          <p:nvPr/>
        </p:nvSpPr>
        <p:spPr>
          <a:xfrm>
            <a:off x="107504" y="784830"/>
            <a:ext cx="914400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pl-PL" sz="2400" b="1" dirty="0" smtClean="0"/>
              <a:t>Fotogrammetrické  postupy měření výškopisu</a:t>
            </a:r>
            <a:endParaRPr lang="cs-CZ" sz="2400" b="1" dirty="0" smtClean="0"/>
          </a:p>
        </p:txBody>
      </p:sp>
      <p:sp>
        <p:nvSpPr>
          <p:cNvPr id="9" name="Obdélník 8"/>
          <p:cNvSpPr/>
          <p:nvPr/>
        </p:nvSpPr>
        <p:spPr>
          <a:xfrm>
            <a:off x="107504" y="1484784"/>
            <a:ext cx="8029400" cy="723916"/>
          </a:xfrm>
          <a:prstGeom prst="rect">
            <a:avLst/>
          </a:prstGeom>
        </p:spPr>
        <p:txBody>
          <a:bodyPr wrap="square">
            <a:spAutoFit/>
          </a:bodyPr>
          <a:lstStyle/>
          <a:p>
            <a:pPr marL="342900" indent="-342900">
              <a:lnSpc>
                <a:spcPct val="114000"/>
              </a:lnSpc>
              <a:buFont typeface="+mj-lt"/>
              <a:buAutoNum type="arabicPeriod" startAt="3"/>
            </a:pPr>
            <a:r>
              <a:rPr lang="cs-CZ" dirty="0" smtClean="0"/>
              <a:t>Tvorba prostorových mračen bodů pomocí obrazové korelace </a:t>
            </a:r>
            <a:r>
              <a:rPr lang="cs-CZ" dirty="0" smtClean="0"/>
              <a:t>leteckých snímků </a:t>
            </a:r>
            <a:r>
              <a:rPr lang="cs-CZ" dirty="0" smtClean="0"/>
              <a:t>(algoritmy SGM </a:t>
            </a:r>
            <a:r>
              <a:rPr lang="cs-CZ" dirty="0" smtClean="0"/>
              <a:t>a SfM</a:t>
            </a:r>
            <a:r>
              <a:rPr lang="cs-CZ" dirty="0" smtClean="0"/>
              <a:t>)</a:t>
            </a:r>
            <a:endParaRPr lang="cs-CZ" dirty="0" smtClean="0"/>
          </a:p>
        </p:txBody>
      </p:sp>
    </p:spTree>
    <p:extLst>
      <p:ext uri="{BB962C8B-B14F-4D97-AF65-F5344CB8AC3E}">
        <p14:creationId xmlns="" xmlns:p14="http://schemas.microsoft.com/office/powerpoint/2010/main" val="33021742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sp>
        <p:nvSpPr>
          <p:cNvPr id="6" name="Obdélník 5"/>
          <p:cNvSpPr/>
          <p:nvPr/>
        </p:nvSpPr>
        <p:spPr>
          <a:xfrm>
            <a:off x="899592" y="261610"/>
            <a:ext cx="9804895" cy="523220"/>
          </a:xfrm>
          <a:prstGeom prst="rect">
            <a:avLst/>
          </a:prstGeom>
        </p:spPr>
        <p:txBody>
          <a:bodyPr wrap="square">
            <a:spAutoFit/>
          </a:bodyPr>
          <a:lstStyle/>
          <a:p>
            <a:pPr fontAlgn="t"/>
            <a:r>
              <a:rPr lang="cs-CZ" sz="2800" b="1" dirty="0" smtClean="0">
                <a:solidFill>
                  <a:srgbClr val="323232"/>
                </a:solidFill>
              </a:rPr>
              <a:t>Mapování výškopisu</a:t>
            </a:r>
          </a:p>
        </p:txBody>
      </p:sp>
      <p:sp>
        <p:nvSpPr>
          <p:cNvPr id="7" name="Obdélník 6"/>
          <p:cNvSpPr/>
          <p:nvPr/>
        </p:nvSpPr>
        <p:spPr>
          <a:xfrm>
            <a:off x="107504" y="784830"/>
            <a:ext cx="914400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pl-PL" sz="2400" b="1" dirty="0" smtClean="0"/>
              <a:t>Laserskenové  postupy měření výškopisu</a:t>
            </a:r>
            <a:endParaRPr lang="cs-CZ" sz="2400" b="1" dirty="0" smtClean="0"/>
          </a:p>
        </p:txBody>
      </p:sp>
      <p:sp>
        <p:nvSpPr>
          <p:cNvPr id="9" name="Obdélník 8"/>
          <p:cNvSpPr/>
          <p:nvPr/>
        </p:nvSpPr>
        <p:spPr>
          <a:xfrm>
            <a:off x="215008" y="1700808"/>
            <a:ext cx="8029400" cy="2862322"/>
          </a:xfrm>
          <a:prstGeom prst="rect">
            <a:avLst/>
          </a:prstGeom>
        </p:spPr>
        <p:txBody>
          <a:bodyPr wrap="square">
            <a:spAutoFit/>
          </a:bodyPr>
          <a:lstStyle/>
          <a:p>
            <a:pPr marL="342900" indent="-342900"/>
            <a:endParaRPr lang="cs-CZ" b="1" dirty="0" smtClean="0"/>
          </a:p>
          <a:p>
            <a:pPr marL="342900" indent="-342900"/>
            <a:endParaRPr lang="cs-CZ" b="1" dirty="0" smtClean="0"/>
          </a:p>
          <a:p>
            <a:pPr marL="342900" indent="-342900">
              <a:buFont typeface="+mj-lt"/>
              <a:buAutoNum type="arabicPeriod"/>
            </a:pPr>
            <a:r>
              <a:rPr lang="cs-CZ" dirty="0" smtClean="0"/>
              <a:t>Terestrické laserové skenování stacionární</a:t>
            </a:r>
          </a:p>
          <a:p>
            <a:pPr marL="342900" indent="-342900">
              <a:buFont typeface="+mj-lt"/>
              <a:buAutoNum type="arabicPeriod"/>
            </a:pPr>
            <a:endParaRPr lang="cs-CZ" dirty="0" smtClean="0"/>
          </a:p>
          <a:p>
            <a:pPr marL="342900" indent="-342900">
              <a:buFont typeface="+mj-lt"/>
              <a:buAutoNum type="arabicPeriod"/>
            </a:pPr>
            <a:r>
              <a:rPr lang="cs-CZ" dirty="0" smtClean="0"/>
              <a:t>Mobilní laserové skenování </a:t>
            </a:r>
          </a:p>
          <a:p>
            <a:pPr marL="342900" indent="-342900">
              <a:buFont typeface="+mj-lt"/>
              <a:buAutoNum type="arabicPeriod"/>
            </a:pPr>
            <a:endParaRPr lang="cs-CZ" dirty="0" smtClean="0"/>
          </a:p>
          <a:p>
            <a:pPr marL="342900" indent="-342900">
              <a:buFont typeface="+mj-lt"/>
              <a:buAutoNum type="arabicPeriod"/>
            </a:pPr>
            <a:r>
              <a:rPr lang="cs-CZ" dirty="0" smtClean="0"/>
              <a:t>Letecké laserové skenování</a:t>
            </a:r>
          </a:p>
          <a:p>
            <a:pPr marL="342900" indent="-342900">
              <a:buFont typeface="+mj-lt"/>
              <a:buAutoNum type="arabicPeriod"/>
            </a:pPr>
            <a:endParaRPr lang="cs-CZ" dirty="0" smtClean="0"/>
          </a:p>
          <a:p>
            <a:pPr marL="342900" indent="-342900">
              <a:buFont typeface="+mj-lt"/>
              <a:buAutoNum type="arabicPeriod"/>
            </a:pPr>
            <a:r>
              <a:rPr lang="cs-CZ" dirty="0" smtClean="0"/>
              <a:t>Letecká nebo družicová metoda SAR</a:t>
            </a:r>
          </a:p>
          <a:p>
            <a:pPr marL="342900" indent="-342900"/>
            <a:endParaRPr lang="cs-CZ" dirty="0" smtClean="0"/>
          </a:p>
        </p:txBody>
      </p:sp>
    </p:spTree>
    <p:extLst>
      <p:ext uri="{BB962C8B-B14F-4D97-AF65-F5344CB8AC3E}">
        <p14:creationId xmlns="" xmlns:p14="http://schemas.microsoft.com/office/powerpoint/2010/main" val="33021742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6818" name="Rectangle 2"/>
          <p:cNvSpPr>
            <a:spLocks noGrp="1" noChangeArrowheads="1"/>
          </p:cNvSpPr>
          <p:nvPr>
            <p:ph type="body" sz="half" idx="4294967295"/>
          </p:nvPr>
        </p:nvSpPr>
        <p:spPr>
          <a:xfrm>
            <a:off x="1259632" y="1196752"/>
            <a:ext cx="8243887" cy="2952750"/>
          </a:xfrm>
        </p:spPr>
        <p:txBody>
          <a:bodyPr/>
          <a:lstStyle/>
          <a:p>
            <a:pPr eaLnBrk="1" hangingPunct="1">
              <a:buFont typeface="Wingdings" pitchFamily="2" charset="2"/>
              <a:buNone/>
            </a:pPr>
            <a:r>
              <a:rPr lang="cs-CZ" b="1" dirty="0" smtClean="0">
                <a:solidFill>
                  <a:schemeClr val="tx1"/>
                </a:solidFill>
              </a:rPr>
              <a:t>Mobilní mapování</a:t>
            </a:r>
          </a:p>
          <a:p>
            <a:pPr eaLnBrk="1" hangingPunct="1">
              <a:buFont typeface="Wingdings" pitchFamily="2" charset="2"/>
              <a:buNone/>
            </a:pPr>
            <a:r>
              <a:rPr lang="cs-CZ" dirty="0" smtClean="0">
                <a:solidFill>
                  <a:schemeClr val="tx1"/>
                </a:solidFill>
              </a:rPr>
              <a:t>      … nejefektivnější cesta pořizování </a:t>
            </a:r>
            <a:r>
              <a:rPr lang="cs-CZ" dirty="0" err="1" smtClean="0">
                <a:solidFill>
                  <a:schemeClr val="tx1"/>
                </a:solidFill>
              </a:rPr>
              <a:t>geoinformačních</a:t>
            </a:r>
            <a:r>
              <a:rPr lang="cs-CZ" dirty="0" smtClean="0">
                <a:solidFill>
                  <a:schemeClr val="tx1"/>
                </a:solidFill>
              </a:rPr>
              <a:t> dat</a:t>
            </a:r>
            <a:r>
              <a:rPr lang="en-US" dirty="0" smtClean="0">
                <a:solidFill>
                  <a:schemeClr val="tx1"/>
                </a:solidFill>
              </a:rPr>
              <a:t> </a:t>
            </a:r>
          </a:p>
        </p:txBody>
      </p:sp>
      <p:pic>
        <p:nvPicPr>
          <p:cNvPr id="185349" name="Picture 5" descr="MM_"/>
          <p:cNvPicPr>
            <a:picLocks noChangeAspect="1" noChangeArrowheads="1"/>
          </p:cNvPicPr>
          <p:nvPr/>
        </p:nvPicPr>
        <p:blipFill>
          <a:blip r:embed="rId3" cstate="print"/>
          <a:srcRect/>
          <a:stretch>
            <a:fillRect/>
          </a:stretch>
        </p:blipFill>
        <p:spPr bwMode="auto">
          <a:xfrm>
            <a:off x="1835696" y="2420888"/>
            <a:ext cx="6516688" cy="39624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46818">
                                            <p:txEl>
                                              <p:pRg st="0" end="0"/>
                                            </p:txEl>
                                          </p:spTgt>
                                        </p:tgtEl>
                                        <p:attrNameLst>
                                          <p:attrName>style.visibility</p:attrName>
                                        </p:attrNameLst>
                                      </p:cBhvr>
                                      <p:to>
                                        <p:strVal val="visible"/>
                                      </p:to>
                                    </p:set>
                                    <p:anim calcmode="lin" valueType="num">
                                      <p:cBhvr additive="base">
                                        <p:cTn id="7" dur="1000" fill="hold"/>
                                        <p:tgtEl>
                                          <p:spTgt spid="546818">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546818">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childTnLst>
                                    <p:set>
                                      <p:cBhvr>
                                        <p:cTn id="11" dur="1" fill="hold">
                                          <p:stCondLst>
                                            <p:cond delay="0"/>
                                          </p:stCondLst>
                                        </p:cTn>
                                        <p:tgtEl>
                                          <p:spTgt spid="546818">
                                            <p:txEl>
                                              <p:pRg st="1" end="1"/>
                                            </p:txEl>
                                          </p:spTgt>
                                        </p:tgtEl>
                                        <p:attrNameLst>
                                          <p:attrName>style.visibility</p:attrName>
                                        </p:attrNameLst>
                                      </p:cBhvr>
                                      <p:to>
                                        <p:strVal val="visible"/>
                                      </p:to>
                                    </p:set>
                                    <p:anim calcmode="lin" valueType="num">
                                      <p:cBhvr additive="base">
                                        <p:cTn id="12" dur="1000" fill="hold"/>
                                        <p:tgtEl>
                                          <p:spTgt spid="546818">
                                            <p:txEl>
                                              <p:pRg st="1" end="1"/>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546818">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500"/>
                                  </p:stCondLst>
                                  <p:childTnLst>
                                    <p:set>
                                      <p:cBhvr>
                                        <p:cTn id="16" dur="1" fill="hold">
                                          <p:stCondLst>
                                            <p:cond delay="0"/>
                                          </p:stCondLst>
                                        </p:cTn>
                                        <p:tgtEl>
                                          <p:spTgt spid="185349"/>
                                        </p:tgtEl>
                                        <p:attrNameLst>
                                          <p:attrName>style.visibility</p:attrName>
                                        </p:attrNameLst>
                                      </p:cBhvr>
                                      <p:to>
                                        <p:strVal val="visible"/>
                                      </p:to>
                                    </p:set>
                                    <p:anim calcmode="lin" valueType="num">
                                      <p:cBhvr additive="base">
                                        <p:cTn id="17" dur="1000" fill="hold"/>
                                        <p:tgtEl>
                                          <p:spTgt spid="185349"/>
                                        </p:tgtEl>
                                        <p:attrNameLst>
                                          <p:attrName>ppt_x</p:attrName>
                                        </p:attrNameLst>
                                      </p:cBhvr>
                                      <p:tavLst>
                                        <p:tav tm="0">
                                          <p:val>
                                            <p:strVal val="1+#ppt_w/2"/>
                                          </p:val>
                                        </p:tav>
                                        <p:tav tm="100000">
                                          <p:val>
                                            <p:strVal val="#ppt_x"/>
                                          </p:val>
                                        </p:tav>
                                      </p:tavLst>
                                    </p:anim>
                                    <p:anim calcmode="lin" valueType="num">
                                      <p:cBhvr additive="base">
                                        <p:cTn id="18" dur="1000" fill="hold"/>
                                        <p:tgtEl>
                                          <p:spTgt spid="1853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18" grpId="0" build="p" autoUpdateAnimBg="0" advAuto="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4466" name="Rectangle 2"/>
          <p:cNvSpPr>
            <a:spLocks noGrp="1" noChangeArrowheads="1"/>
          </p:cNvSpPr>
          <p:nvPr>
            <p:ph type="body" sz="half" idx="1"/>
          </p:nvPr>
        </p:nvSpPr>
        <p:spPr>
          <a:xfrm>
            <a:off x="468313" y="1341438"/>
            <a:ext cx="5832475" cy="1295400"/>
          </a:xfrm>
        </p:spPr>
        <p:txBody>
          <a:bodyPr/>
          <a:lstStyle/>
          <a:p>
            <a:pPr eaLnBrk="1" hangingPunct="1">
              <a:buNone/>
            </a:pPr>
            <a:r>
              <a:rPr lang="cs-CZ" sz="2400" b="1" dirty="0" smtClean="0">
                <a:solidFill>
                  <a:schemeClr val="tx1"/>
                </a:solidFill>
              </a:rPr>
              <a:t>Mobilní mapovací systém IP-S2</a:t>
            </a:r>
          </a:p>
        </p:txBody>
      </p:sp>
      <p:pic>
        <p:nvPicPr>
          <p:cNvPr id="574468" name="Picture 4" descr="auto-mobile topcon2"/>
          <p:cNvPicPr>
            <a:picLocks noChangeAspect="1" noChangeArrowheads="1"/>
          </p:cNvPicPr>
          <p:nvPr/>
        </p:nvPicPr>
        <p:blipFill>
          <a:blip r:embed="rId3" cstate="print">
            <a:lum bright="12000"/>
          </a:blip>
          <a:srcRect/>
          <a:stretch>
            <a:fillRect/>
          </a:stretch>
        </p:blipFill>
        <p:spPr bwMode="auto">
          <a:xfrm>
            <a:off x="1368425" y="1196975"/>
            <a:ext cx="7740650" cy="5803900"/>
          </a:xfrm>
          <a:prstGeom prst="rect">
            <a:avLst/>
          </a:prstGeom>
          <a:noFill/>
          <a:ln w="9525">
            <a:noFill/>
            <a:miter lim="800000"/>
            <a:headEnd/>
            <a:tailEnd/>
          </a:ln>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74466">
                                            <p:txEl>
                                              <p:pRg st="0" end="0"/>
                                            </p:txEl>
                                          </p:spTgt>
                                        </p:tgtEl>
                                        <p:attrNameLst>
                                          <p:attrName>style.visibility</p:attrName>
                                        </p:attrNameLst>
                                      </p:cBhvr>
                                      <p:to>
                                        <p:strVal val="visible"/>
                                      </p:to>
                                    </p:set>
                                    <p:anim calcmode="lin" valueType="num">
                                      <p:cBhvr additive="base">
                                        <p:cTn id="7" dur="1000" fill="hold"/>
                                        <p:tgtEl>
                                          <p:spTgt spid="574466">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574466">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 presetClass="entr" presetSubtype="10" fill="hold" nodeType="afterEffect">
                                  <p:stCondLst>
                                    <p:cond delay="0"/>
                                  </p:stCondLst>
                                  <p:childTnLst>
                                    <p:set>
                                      <p:cBhvr>
                                        <p:cTn id="11" dur="1" fill="hold">
                                          <p:stCondLst>
                                            <p:cond delay="0"/>
                                          </p:stCondLst>
                                        </p:cTn>
                                        <p:tgtEl>
                                          <p:spTgt spid="574468"/>
                                        </p:tgtEl>
                                        <p:attrNameLst>
                                          <p:attrName>style.visibility</p:attrName>
                                        </p:attrNameLst>
                                      </p:cBhvr>
                                      <p:to>
                                        <p:strVal val="visible"/>
                                      </p:to>
                                    </p:set>
                                    <p:animEffect transition="in" filter="checkerboard(across)">
                                      <p:cBhvr>
                                        <p:cTn id="12" dur="1000"/>
                                        <p:tgtEl>
                                          <p:spTgt spid="574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66" grpId="0" build="p" autoUpdateAnimBg="0"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5"/>
          <p:cNvSpPr>
            <a:spLocks noGrp="1" noChangeArrowheads="1"/>
          </p:cNvSpPr>
          <p:nvPr>
            <p:ph type="title"/>
          </p:nvPr>
        </p:nvSpPr>
        <p:spPr>
          <a:xfrm>
            <a:off x="1006475" y="1124744"/>
            <a:ext cx="8137525" cy="633412"/>
          </a:xfrm>
          <a:noFill/>
        </p:spPr>
        <p:txBody>
          <a:bodyPr/>
          <a:lstStyle/>
          <a:p>
            <a:pPr eaLnBrk="1" hangingPunct="1"/>
            <a:r>
              <a:rPr lang="cs-CZ" b="1" dirty="0" err="1" smtClean="0">
                <a:solidFill>
                  <a:schemeClr val="tx1"/>
                </a:solidFill>
              </a:rPr>
              <a:t>Geoinformační</a:t>
            </a:r>
            <a:r>
              <a:rPr lang="cs-CZ" b="1" dirty="0" smtClean="0">
                <a:solidFill>
                  <a:schemeClr val="tx1"/>
                </a:solidFill>
              </a:rPr>
              <a:t> </a:t>
            </a:r>
            <a:r>
              <a:rPr lang="cs-CZ" b="1" dirty="0" smtClean="0">
                <a:solidFill>
                  <a:schemeClr val="tx1"/>
                </a:solidFill>
              </a:rPr>
              <a:t>data z mobilního mapování</a:t>
            </a:r>
            <a:endParaRPr lang="cs-CZ" b="1" dirty="0" smtClean="0">
              <a:solidFill>
                <a:schemeClr val="tx1"/>
              </a:solidFill>
            </a:endParaRPr>
          </a:p>
        </p:txBody>
      </p:sp>
      <p:pic>
        <p:nvPicPr>
          <p:cNvPr id="17415" name="Picture 7" descr="orloj_panorama"/>
          <p:cNvPicPr>
            <a:picLocks noChangeAspect="1" noChangeArrowheads="1"/>
          </p:cNvPicPr>
          <p:nvPr/>
        </p:nvPicPr>
        <p:blipFill>
          <a:blip r:embed="rId3" cstate="print"/>
          <a:srcRect/>
          <a:stretch>
            <a:fillRect/>
          </a:stretch>
        </p:blipFill>
        <p:spPr bwMode="auto">
          <a:xfrm>
            <a:off x="0" y="2492375"/>
            <a:ext cx="9144000" cy="3649663"/>
          </a:xfrm>
          <a:prstGeom prst="rect">
            <a:avLst/>
          </a:prstGeom>
          <a:noFill/>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
                                  </p:stCondLst>
                                  <p:childTnLst>
                                    <p:set>
                                      <p:cBhvr>
                                        <p:cTn id="6" dur="1" fill="hold">
                                          <p:stCondLst>
                                            <p:cond delay="0"/>
                                          </p:stCondLst>
                                        </p:cTn>
                                        <p:tgtEl>
                                          <p:spTgt spid="17415"/>
                                        </p:tgtEl>
                                        <p:attrNameLst>
                                          <p:attrName>style.visibility</p:attrName>
                                        </p:attrNameLst>
                                      </p:cBhvr>
                                      <p:to>
                                        <p:strVal val="visible"/>
                                      </p:to>
                                    </p:set>
                                    <p:anim calcmode="lin" valueType="num">
                                      <p:cBhvr additive="base">
                                        <p:cTn id="7" dur="1000" fill="hold"/>
                                        <p:tgtEl>
                                          <p:spTgt spid="17415"/>
                                        </p:tgtEl>
                                        <p:attrNameLst>
                                          <p:attrName>ppt_x</p:attrName>
                                        </p:attrNameLst>
                                      </p:cBhvr>
                                      <p:tavLst>
                                        <p:tav tm="0">
                                          <p:val>
                                            <p:strVal val="#ppt_x"/>
                                          </p:val>
                                        </p:tav>
                                        <p:tav tm="100000">
                                          <p:val>
                                            <p:strVal val="#ppt_x"/>
                                          </p:val>
                                        </p:tav>
                                      </p:tavLst>
                                    </p:anim>
                                    <p:anim calcmode="lin" valueType="num">
                                      <p:cBhvr additive="base">
                                        <p:cTn id="8" dur="1000" fill="hold"/>
                                        <p:tgtEl>
                                          <p:spTgt spid="174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2" descr="auto-mobile topcon2"/>
          <p:cNvPicPr>
            <a:picLocks noChangeAspect="1" noChangeArrowheads="1"/>
          </p:cNvPicPr>
          <p:nvPr/>
        </p:nvPicPr>
        <p:blipFill>
          <a:blip r:embed="rId4" cstate="print">
            <a:lum bright="12000"/>
          </a:blip>
          <a:srcRect/>
          <a:stretch>
            <a:fillRect/>
          </a:stretch>
        </p:blipFill>
        <p:spPr bwMode="auto">
          <a:xfrm>
            <a:off x="4140200" y="3213100"/>
            <a:ext cx="5003800" cy="3751263"/>
          </a:xfrm>
          <a:prstGeom prst="rect">
            <a:avLst/>
          </a:prstGeom>
          <a:noFill/>
          <a:ln w="9525">
            <a:noFill/>
            <a:miter lim="800000"/>
            <a:headEnd/>
            <a:tailEnd/>
          </a:ln>
        </p:spPr>
      </p:pic>
      <p:sp>
        <p:nvSpPr>
          <p:cNvPr id="600067" name="Rectangle 3"/>
          <p:cNvSpPr>
            <a:spLocks noChangeArrowheads="1"/>
          </p:cNvSpPr>
          <p:nvPr/>
        </p:nvSpPr>
        <p:spPr bwMode="auto">
          <a:xfrm>
            <a:off x="251520" y="1412776"/>
            <a:ext cx="8713788" cy="4824412"/>
          </a:xfrm>
          <a:prstGeom prst="rect">
            <a:avLst/>
          </a:prstGeom>
          <a:noFill/>
          <a:ln w="9525">
            <a:noFill/>
            <a:miter lim="800000"/>
            <a:headEnd/>
            <a:tailEnd/>
          </a:ln>
        </p:spPr>
        <p:txBody>
          <a:bodyPr/>
          <a:lstStyle/>
          <a:p>
            <a:pPr marL="342900" indent="-342900" eaLnBrk="1" hangingPunct="1">
              <a:spcBef>
                <a:spcPct val="20000"/>
              </a:spcBef>
              <a:buClr>
                <a:srgbClr val="FF3300"/>
              </a:buClr>
              <a:buFont typeface="Wingdings" pitchFamily="2" charset="2"/>
              <a:buChar char="§"/>
            </a:pPr>
            <a:r>
              <a:rPr lang="cs-CZ" sz="2400" dirty="0">
                <a:latin typeface="Verdana" pitchFamily="34" charset="0"/>
              </a:rPr>
              <a:t>Analýza</a:t>
            </a:r>
            <a:r>
              <a:rPr lang="en-US" sz="2400" dirty="0">
                <a:latin typeface="Verdana" pitchFamily="34" charset="0"/>
              </a:rPr>
              <a:t> Z-</a:t>
            </a:r>
            <a:r>
              <a:rPr lang="cs-CZ" sz="2400" dirty="0" err="1">
                <a:latin typeface="Verdana" pitchFamily="34" charset="0"/>
              </a:rPr>
              <a:t>ové</a:t>
            </a:r>
            <a:r>
              <a:rPr lang="cs-CZ" sz="2400" dirty="0">
                <a:latin typeface="Verdana" pitchFamily="34" charset="0"/>
              </a:rPr>
              <a:t> souřadnice</a:t>
            </a:r>
            <a:r>
              <a:rPr lang="en-US" sz="2400" dirty="0">
                <a:latin typeface="Verdana" pitchFamily="34" charset="0"/>
              </a:rPr>
              <a:t>:</a:t>
            </a:r>
          </a:p>
          <a:p>
            <a:pPr marL="742950" lvl="1" indent="-285750" eaLnBrk="1" hangingPunct="1">
              <a:spcBef>
                <a:spcPct val="20000"/>
              </a:spcBef>
              <a:buClr>
                <a:srgbClr val="000066"/>
              </a:buClr>
              <a:buFont typeface="Wingdings" pitchFamily="2" charset="2"/>
              <a:buChar char="§"/>
            </a:pPr>
            <a:r>
              <a:rPr lang="en-US" sz="2200" dirty="0">
                <a:latin typeface="Verdana" pitchFamily="34" charset="0"/>
              </a:rPr>
              <a:t>Test</a:t>
            </a:r>
            <a:r>
              <a:rPr lang="cs-CZ" sz="2200" dirty="0">
                <a:latin typeface="Verdana" pitchFamily="34" charset="0"/>
              </a:rPr>
              <a:t>ovací pole</a:t>
            </a:r>
            <a:endParaRPr lang="en-US" sz="2200" dirty="0">
              <a:latin typeface="Verdana" pitchFamily="34" charset="0"/>
            </a:endParaRPr>
          </a:p>
          <a:p>
            <a:pPr marL="1143000" lvl="2" indent="-228600" eaLnBrk="1" hangingPunct="1">
              <a:spcBef>
                <a:spcPct val="20000"/>
              </a:spcBef>
              <a:buFontTx/>
              <a:buChar char="•"/>
            </a:pPr>
            <a:r>
              <a:rPr lang="cs-CZ" sz="2000" dirty="0">
                <a:latin typeface="Verdana" pitchFamily="34" charset="0"/>
              </a:rPr>
              <a:t>Část dálnice</a:t>
            </a:r>
            <a:r>
              <a:rPr lang="en-US" sz="2000" dirty="0">
                <a:latin typeface="Verdana" pitchFamily="34" charset="0"/>
              </a:rPr>
              <a:t> D2 (Brno-</a:t>
            </a:r>
            <a:r>
              <a:rPr lang="en-US" sz="2000" dirty="0" err="1">
                <a:latin typeface="Verdana" pitchFamily="34" charset="0"/>
              </a:rPr>
              <a:t>Blučina</a:t>
            </a:r>
            <a:r>
              <a:rPr lang="en-US" sz="2000" dirty="0">
                <a:latin typeface="Verdana" pitchFamily="34" charset="0"/>
              </a:rPr>
              <a:t>)</a:t>
            </a:r>
          </a:p>
          <a:p>
            <a:pPr marL="742950" lvl="1" indent="-285750" eaLnBrk="1" hangingPunct="1">
              <a:spcBef>
                <a:spcPct val="20000"/>
              </a:spcBef>
              <a:buClr>
                <a:srgbClr val="000066"/>
              </a:buClr>
              <a:buFont typeface="Wingdings" pitchFamily="2" charset="2"/>
              <a:buChar char="§"/>
            </a:pPr>
            <a:r>
              <a:rPr lang="cs-CZ" sz="2200" dirty="0">
                <a:latin typeface="Verdana" pitchFamily="34" charset="0"/>
              </a:rPr>
              <a:t>Vstupní data</a:t>
            </a:r>
            <a:endParaRPr lang="en-US" sz="2200" dirty="0">
              <a:latin typeface="Verdana" pitchFamily="34" charset="0"/>
            </a:endParaRPr>
          </a:p>
          <a:p>
            <a:pPr marL="1143000" lvl="2" indent="-228600" eaLnBrk="1" hangingPunct="1">
              <a:spcBef>
                <a:spcPct val="20000"/>
              </a:spcBef>
              <a:buFontTx/>
              <a:buChar char="•"/>
            </a:pPr>
            <a:r>
              <a:rPr lang="cs-CZ" sz="2000" dirty="0">
                <a:latin typeface="Verdana" pitchFamily="34" charset="0"/>
              </a:rPr>
              <a:t>Prvky vnější orientace pro panoramatické snímky</a:t>
            </a:r>
            <a:endParaRPr lang="en-US" sz="2000" dirty="0">
              <a:latin typeface="Verdana" pitchFamily="34" charset="0"/>
            </a:endParaRPr>
          </a:p>
          <a:p>
            <a:pPr marL="1143000" lvl="2" indent="-228600" eaLnBrk="1" hangingPunct="1">
              <a:spcBef>
                <a:spcPct val="20000"/>
              </a:spcBef>
              <a:buFontTx/>
              <a:buChar char="•"/>
            </a:pPr>
            <a:r>
              <a:rPr lang="cs-CZ" sz="2000" dirty="0">
                <a:latin typeface="Verdana" pitchFamily="34" charset="0"/>
              </a:rPr>
              <a:t>Přesný digitální model terénu</a:t>
            </a:r>
            <a:r>
              <a:rPr lang="en-US" sz="2000" dirty="0">
                <a:latin typeface="Verdana" pitchFamily="34" charset="0"/>
              </a:rPr>
              <a:t> (8 km)</a:t>
            </a:r>
          </a:p>
          <a:p>
            <a:pPr marL="742950" lvl="1" indent="-285750" eaLnBrk="1" hangingPunct="1">
              <a:spcBef>
                <a:spcPct val="20000"/>
              </a:spcBef>
              <a:buClr>
                <a:srgbClr val="000066"/>
              </a:buClr>
              <a:buFont typeface="Wingdings" pitchFamily="2" charset="2"/>
              <a:buChar char="§"/>
            </a:pPr>
            <a:r>
              <a:rPr lang="cs-CZ" sz="2200" dirty="0">
                <a:latin typeface="Verdana" pitchFamily="34" charset="0"/>
              </a:rPr>
              <a:t>Výpočet</a:t>
            </a:r>
            <a:endParaRPr lang="en-US" sz="2200" dirty="0">
              <a:latin typeface="Verdana" pitchFamily="34" charset="0"/>
            </a:endParaRPr>
          </a:p>
          <a:p>
            <a:pPr marL="1143000" lvl="2" indent="-228600" eaLnBrk="1" hangingPunct="1">
              <a:spcBef>
                <a:spcPct val="20000"/>
              </a:spcBef>
              <a:buFontTx/>
              <a:buChar char="•"/>
            </a:pPr>
            <a:r>
              <a:rPr lang="cs-CZ" sz="2000" dirty="0">
                <a:latin typeface="Verdana" pitchFamily="34" charset="0"/>
              </a:rPr>
              <a:t>Odchylky </a:t>
            </a:r>
            <a:r>
              <a:rPr lang="en-US" sz="2000" dirty="0">
                <a:latin typeface="Verdana" pitchFamily="34" charset="0"/>
              </a:rPr>
              <a:t>Z-</a:t>
            </a:r>
            <a:r>
              <a:rPr lang="cs-CZ" sz="2000" dirty="0" err="1">
                <a:latin typeface="Verdana" pitchFamily="34" charset="0"/>
              </a:rPr>
              <a:t>ové</a:t>
            </a:r>
            <a:r>
              <a:rPr lang="cs-CZ" sz="2000" dirty="0">
                <a:latin typeface="Verdana" pitchFamily="34" charset="0"/>
              </a:rPr>
              <a:t> souřadnice</a:t>
            </a:r>
            <a:r>
              <a:rPr lang="en-US" sz="2000" dirty="0">
                <a:latin typeface="Verdana" pitchFamily="34" charset="0"/>
              </a:rPr>
              <a:t> </a:t>
            </a:r>
            <a:r>
              <a:rPr lang="en-US" sz="2000" dirty="0" err="1">
                <a:latin typeface="Verdana" pitchFamily="34" charset="0"/>
              </a:rPr>
              <a:t>Δ</a:t>
            </a:r>
            <a:r>
              <a:rPr lang="en-US" sz="2000" baseline="-25000" dirty="0" err="1">
                <a:latin typeface="Verdana" pitchFamily="34" charset="0"/>
              </a:rPr>
              <a:t>Zi</a:t>
            </a:r>
            <a:r>
              <a:rPr lang="en-US" sz="2000" dirty="0">
                <a:latin typeface="Verdana" pitchFamily="34" charset="0"/>
              </a:rPr>
              <a:t> </a:t>
            </a:r>
            <a:endParaRPr lang="cs-CZ" sz="2000" dirty="0">
              <a:latin typeface="Verdana" pitchFamily="34" charset="0"/>
            </a:endParaRPr>
          </a:p>
          <a:p>
            <a:pPr marL="1143000" lvl="2" indent="-228600" eaLnBrk="1" hangingPunct="1">
              <a:spcBef>
                <a:spcPct val="20000"/>
              </a:spcBef>
            </a:pPr>
            <a:r>
              <a:rPr lang="cs-CZ" dirty="0">
                <a:latin typeface="Verdana" pitchFamily="34" charset="0"/>
              </a:rPr>
              <a:t>	</a:t>
            </a:r>
          </a:p>
          <a:p>
            <a:pPr marL="1143000" lvl="2" indent="-228600" eaLnBrk="1" hangingPunct="1">
              <a:spcBef>
                <a:spcPct val="20000"/>
              </a:spcBef>
            </a:pPr>
            <a:r>
              <a:rPr lang="cs-CZ" dirty="0">
                <a:latin typeface="Verdana" pitchFamily="34" charset="0"/>
              </a:rPr>
              <a:t>	</a:t>
            </a:r>
            <a:endParaRPr lang="en-US" sz="2000" dirty="0">
              <a:latin typeface="Verdana" pitchFamily="34" charset="0"/>
            </a:endParaRPr>
          </a:p>
          <a:p>
            <a:pPr marL="1143000" lvl="2" indent="-228600" eaLnBrk="1" hangingPunct="1">
              <a:spcBef>
                <a:spcPct val="20000"/>
              </a:spcBef>
              <a:buFontTx/>
              <a:buChar char="•"/>
            </a:pPr>
            <a:r>
              <a:rPr lang="cs-CZ" sz="2000" dirty="0">
                <a:latin typeface="Verdana" pitchFamily="34" charset="0"/>
              </a:rPr>
              <a:t>Střední odchylka</a:t>
            </a:r>
            <a:r>
              <a:rPr lang="en-US" sz="2000" dirty="0">
                <a:latin typeface="Verdana" pitchFamily="34" charset="0"/>
              </a:rPr>
              <a:t> </a:t>
            </a:r>
            <a:r>
              <a:rPr lang="en-US" sz="2000" dirty="0" err="1">
                <a:latin typeface="Verdana" pitchFamily="34" charset="0"/>
              </a:rPr>
              <a:t>σ</a:t>
            </a:r>
            <a:r>
              <a:rPr lang="en-US" sz="2000" baseline="-25000" dirty="0" err="1">
                <a:latin typeface="Verdana" pitchFamily="34" charset="0"/>
              </a:rPr>
              <a:t>Z</a:t>
            </a:r>
            <a:endParaRPr lang="cs-CZ" sz="2000" baseline="-25000" dirty="0">
              <a:latin typeface="Verdana" pitchFamily="34" charset="0"/>
            </a:endParaRPr>
          </a:p>
          <a:p>
            <a:pPr marL="1143000" lvl="2" indent="-228600" eaLnBrk="1" hangingPunct="1">
              <a:spcBef>
                <a:spcPct val="20000"/>
              </a:spcBef>
            </a:pPr>
            <a:r>
              <a:rPr lang="en-US" sz="2400" dirty="0">
                <a:latin typeface="Verdana" pitchFamily="34" charset="0"/>
              </a:rPr>
              <a:t> </a:t>
            </a:r>
            <a:endParaRPr lang="cs-CZ" sz="2400" dirty="0">
              <a:latin typeface="Verdana" pitchFamily="34" charset="0"/>
            </a:endParaRPr>
          </a:p>
        </p:txBody>
      </p:sp>
      <p:sp>
        <p:nvSpPr>
          <p:cNvPr id="2054" name="Rectangle 4"/>
          <p:cNvSpPr>
            <a:spLocks noGrp="1" noChangeArrowheads="1"/>
          </p:cNvSpPr>
          <p:nvPr>
            <p:ph type="title"/>
          </p:nvPr>
        </p:nvSpPr>
        <p:spPr>
          <a:xfrm>
            <a:off x="1547664" y="692696"/>
            <a:ext cx="8229600" cy="1143000"/>
          </a:xfrm>
          <a:noFill/>
        </p:spPr>
        <p:txBody>
          <a:bodyPr/>
          <a:lstStyle/>
          <a:p>
            <a:pPr eaLnBrk="1" hangingPunct="1"/>
            <a:r>
              <a:rPr lang="cs-CZ" b="1" dirty="0" smtClean="0">
                <a:solidFill>
                  <a:schemeClr val="tx1"/>
                </a:solidFill>
              </a:rPr>
              <a:t>Ověření přesnosti</a:t>
            </a:r>
            <a:endParaRPr lang="en-US" b="1" dirty="0" smtClean="0">
              <a:solidFill>
                <a:schemeClr val="tx1"/>
              </a:solidFill>
            </a:endParaRPr>
          </a:p>
        </p:txBody>
      </p:sp>
      <p:sp>
        <p:nvSpPr>
          <p:cNvPr id="2055"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600075" name="Object 11"/>
          <p:cNvGraphicFramePr>
            <a:graphicFrameLocks noChangeAspect="1"/>
          </p:cNvGraphicFramePr>
          <p:nvPr/>
        </p:nvGraphicFramePr>
        <p:xfrm>
          <a:off x="2771775" y="5567363"/>
          <a:ext cx="1439863" cy="868362"/>
        </p:xfrm>
        <a:graphic>
          <a:graphicData uri="http://schemas.openxmlformats.org/presentationml/2006/ole">
            <p:oleObj spid="_x0000_s7170" name="Rovnice" r:id="rId5" imgW="799920" imgH="482400" progId="">
              <p:embed/>
            </p:oleObj>
          </a:graphicData>
        </a:graphic>
      </p:graphicFrame>
      <p:graphicFrame>
        <p:nvGraphicFramePr>
          <p:cNvPr id="600079" name="Object 15"/>
          <p:cNvGraphicFramePr>
            <a:graphicFrameLocks noChangeAspect="1"/>
          </p:cNvGraphicFramePr>
          <p:nvPr>
            <p:ph idx="1"/>
          </p:nvPr>
        </p:nvGraphicFramePr>
        <p:xfrm>
          <a:off x="1835150" y="4508500"/>
          <a:ext cx="3352800" cy="508000"/>
        </p:xfrm>
        <a:graphic>
          <a:graphicData uri="http://schemas.openxmlformats.org/presentationml/2006/ole">
            <p:oleObj spid="_x0000_s7171" name="Rovnice" r:id="rId6" imgW="1587240" imgH="241200" progId="">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00067"/>
                                        </p:tgtEl>
                                        <p:attrNameLst>
                                          <p:attrName>style.visibility</p:attrName>
                                        </p:attrNameLst>
                                      </p:cBhvr>
                                      <p:to>
                                        <p:strVal val="visible"/>
                                      </p:to>
                                    </p:set>
                                    <p:anim calcmode="lin" valueType="num">
                                      <p:cBhvr additive="base">
                                        <p:cTn id="7" dur="1000" fill="hold"/>
                                        <p:tgtEl>
                                          <p:spTgt spid="600067"/>
                                        </p:tgtEl>
                                        <p:attrNameLst>
                                          <p:attrName>ppt_x</p:attrName>
                                        </p:attrNameLst>
                                      </p:cBhvr>
                                      <p:tavLst>
                                        <p:tav tm="0">
                                          <p:val>
                                            <p:strVal val="0-#ppt_w/2"/>
                                          </p:val>
                                        </p:tav>
                                        <p:tav tm="100000">
                                          <p:val>
                                            <p:strVal val="#ppt_x"/>
                                          </p:val>
                                        </p:tav>
                                      </p:tavLst>
                                    </p:anim>
                                    <p:anim calcmode="lin" valueType="num">
                                      <p:cBhvr additive="base">
                                        <p:cTn id="8" dur="1000" fill="hold"/>
                                        <p:tgtEl>
                                          <p:spTgt spid="60006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500"/>
                                  </p:stCondLst>
                                  <p:childTnLst>
                                    <p:set>
                                      <p:cBhvr>
                                        <p:cTn id="11" dur="1" fill="hold">
                                          <p:stCondLst>
                                            <p:cond delay="0"/>
                                          </p:stCondLst>
                                        </p:cTn>
                                        <p:tgtEl>
                                          <p:spTgt spid="600079"/>
                                        </p:tgtEl>
                                        <p:attrNameLst>
                                          <p:attrName>style.visibility</p:attrName>
                                        </p:attrNameLst>
                                      </p:cBhvr>
                                      <p:to>
                                        <p:strVal val="visible"/>
                                      </p:to>
                                    </p:set>
                                    <p:anim calcmode="lin" valueType="num">
                                      <p:cBhvr additive="base">
                                        <p:cTn id="12" dur="1000" fill="hold"/>
                                        <p:tgtEl>
                                          <p:spTgt spid="600079"/>
                                        </p:tgtEl>
                                        <p:attrNameLst>
                                          <p:attrName>ppt_x</p:attrName>
                                        </p:attrNameLst>
                                      </p:cBhvr>
                                      <p:tavLst>
                                        <p:tav tm="0">
                                          <p:val>
                                            <p:strVal val="0-#ppt_w/2"/>
                                          </p:val>
                                        </p:tav>
                                        <p:tav tm="100000">
                                          <p:val>
                                            <p:strVal val="#ppt_x"/>
                                          </p:val>
                                        </p:tav>
                                      </p:tavLst>
                                    </p:anim>
                                    <p:anim calcmode="lin" valueType="num">
                                      <p:cBhvr additive="base">
                                        <p:cTn id="13" dur="1000" fill="hold"/>
                                        <p:tgtEl>
                                          <p:spTgt spid="60007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600075"/>
                                        </p:tgtEl>
                                        <p:attrNameLst>
                                          <p:attrName>style.visibility</p:attrName>
                                        </p:attrNameLst>
                                      </p:cBhvr>
                                      <p:to>
                                        <p:strVal val="visible"/>
                                      </p:to>
                                    </p:set>
                                    <p:anim calcmode="lin" valueType="num">
                                      <p:cBhvr additive="base">
                                        <p:cTn id="16" dur="1000" fill="hold"/>
                                        <p:tgtEl>
                                          <p:spTgt spid="600075"/>
                                        </p:tgtEl>
                                        <p:attrNameLst>
                                          <p:attrName>ppt_x</p:attrName>
                                        </p:attrNameLst>
                                      </p:cBhvr>
                                      <p:tavLst>
                                        <p:tav tm="0">
                                          <p:val>
                                            <p:strVal val="0-#ppt_w/2"/>
                                          </p:val>
                                        </p:tav>
                                        <p:tav tm="100000">
                                          <p:val>
                                            <p:strVal val="#ppt_x"/>
                                          </p:val>
                                        </p:tav>
                                      </p:tavLst>
                                    </p:anim>
                                    <p:anim calcmode="lin" valueType="num">
                                      <p:cBhvr additive="base">
                                        <p:cTn id="17" dur="1000" fill="hold"/>
                                        <p:tgtEl>
                                          <p:spTgt spid="6000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067"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827088" y="274638"/>
            <a:ext cx="8137525" cy="633412"/>
          </a:xfrm>
          <a:prstGeom prst="rect">
            <a:avLst/>
          </a:prstGeom>
          <a:noFill/>
          <a:ln w="9525">
            <a:noFill/>
            <a:miter lim="800000"/>
            <a:headEnd/>
            <a:tailEnd/>
          </a:ln>
        </p:spPr>
        <p:txBody>
          <a:bodyPr anchor="ctr"/>
          <a:lstStyle/>
          <a:p>
            <a:pPr algn="ctr" eaLnBrk="1" hangingPunct="1"/>
            <a:r>
              <a:rPr lang="cs-CZ" sz="3200" b="1">
                <a:solidFill>
                  <a:schemeClr val="bg1"/>
                </a:solidFill>
                <a:latin typeface="Verdana" pitchFamily="34" charset="0"/>
              </a:rPr>
              <a:t>PanoramaGIS</a:t>
            </a:r>
            <a:r>
              <a:rPr lang="en-US" sz="3200" b="1" baseline="30000">
                <a:solidFill>
                  <a:schemeClr val="bg1"/>
                </a:solidFill>
                <a:latin typeface="Verdana" pitchFamily="34" charset="0"/>
              </a:rPr>
              <a:t>®</a:t>
            </a:r>
          </a:p>
        </p:txBody>
      </p:sp>
      <p:sp>
        <p:nvSpPr>
          <p:cNvPr id="24579" name="Rectangle 4"/>
          <p:cNvSpPr>
            <a:spLocks noChangeArrowheads="1"/>
          </p:cNvSpPr>
          <p:nvPr/>
        </p:nvSpPr>
        <p:spPr bwMode="auto">
          <a:xfrm>
            <a:off x="971550" y="2349500"/>
            <a:ext cx="7315200" cy="3517900"/>
          </a:xfrm>
          <a:prstGeom prst="rect">
            <a:avLst/>
          </a:prstGeom>
          <a:noFill/>
          <a:ln w="9525">
            <a:noFill/>
            <a:miter lim="800000"/>
            <a:headEnd/>
            <a:tailEnd/>
          </a:ln>
        </p:spPr>
        <p:txBody>
          <a:bodyPr/>
          <a:lstStyle/>
          <a:p>
            <a:pPr marL="342900" indent="-342900" eaLnBrk="1" hangingPunct="1">
              <a:spcBef>
                <a:spcPct val="20000"/>
              </a:spcBef>
              <a:buClr>
                <a:srgbClr val="FF3300"/>
              </a:buClr>
              <a:buFont typeface="Wingdings" pitchFamily="2" charset="2"/>
              <a:buNone/>
            </a:pPr>
            <a:endParaRPr lang="cs-CZ" sz="2400">
              <a:latin typeface="Verdana" pitchFamily="34" charset="0"/>
            </a:endParaRPr>
          </a:p>
          <a:p>
            <a:pPr marL="342900" indent="-342900" eaLnBrk="1" hangingPunct="1">
              <a:spcBef>
                <a:spcPct val="20000"/>
              </a:spcBef>
              <a:buClr>
                <a:srgbClr val="FF3300"/>
              </a:buClr>
              <a:buFont typeface="Wingdings" pitchFamily="2" charset="2"/>
              <a:buNone/>
            </a:pPr>
            <a:endParaRPr lang="cs-CZ" sz="2400">
              <a:latin typeface="Verdana" pitchFamily="34" charset="0"/>
            </a:endParaRPr>
          </a:p>
        </p:txBody>
      </p:sp>
      <p:pic>
        <p:nvPicPr>
          <p:cNvPr id="598024" name="Picture 8" descr="crop_00000091"/>
          <p:cNvPicPr>
            <a:picLocks noChangeAspect="1" noChangeArrowheads="1"/>
          </p:cNvPicPr>
          <p:nvPr/>
        </p:nvPicPr>
        <p:blipFill>
          <a:blip r:embed="rId3" cstate="print"/>
          <a:srcRect l="32837" t="-407" r="17883"/>
          <a:stretch>
            <a:fillRect/>
          </a:stretch>
        </p:blipFill>
        <p:spPr bwMode="auto">
          <a:xfrm>
            <a:off x="1692275" y="3548063"/>
            <a:ext cx="7451725" cy="3336925"/>
          </a:xfrm>
          <a:prstGeom prst="rect">
            <a:avLst/>
          </a:prstGeom>
          <a:noFill/>
          <a:ln w="9525">
            <a:noFill/>
            <a:miter lim="800000"/>
            <a:headEnd/>
            <a:tailEnd/>
          </a:ln>
        </p:spPr>
      </p:pic>
      <p:pic>
        <p:nvPicPr>
          <p:cNvPr id="598025" name="Picture 9" descr="00000114"/>
          <p:cNvPicPr>
            <a:picLocks noChangeAspect="1" noChangeArrowheads="1"/>
          </p:cNvPicPr>
          <p:nvPr/>
        </p:nvPicPr>
        <p:blipFill>
          <a:blip r:embed="rId4" cstate="print"/>
          <a:srcRect l="6258" t="12364" r="3674" b="21588"/>
          <a:stretch>
            <a:fillRect/>
          </a:stretch>
        </p:blipFill>
        <p:spPr bwMode="auto">
          <a:xfrm>
            <a:off x="0" y="3530600"/>
            <a:ext cx="9144000" cy="3354388"/>
          </a:xfrm>
          <a:prstGeom prst="rect">
            <a:avLst/>
          </a:prstGeom>
          <a:noFill/>
          <a:ln w="9525">
            <a:noFill/>
            <a:miter lim="800000"/>
            <a:headEnd/>
            <a:tailEnd/>
          </a:ln>
        </p:spPr>
      </p:pic>
      <p:pic>
        <p:nvPicPr>
          <p:cNvPr id="598026" name="Picture 10" descr="1"/>
          <p:cNvPicPr>
            <a:picLocks noChangeAspect="1" noChangeArrowheads="1"/>
          </p:cNvPicPr>
          <p:nvPr/>
        </p:nvPicPr>
        <p:blipFill>
          <a:blip r:embed="rId5" cstate="print"/>
          <a:srcRect/>
          <a:stretch>
            <a:fillRect/>
          </a:stretch>
        </p:blipFill>
        <p:spPr bwMode="auto">
          <a:xfrm>
            <a:off x="0" y="3527425"/>
            <a:ext cx="9144000" cy="3357563"/>
          </a:xfrm>
          <a:prstGeom prst="rect">
            <a:avLst/>
          </a:prstGeom>
          <a:noFill/>
          <a:ln w="9525">
            <a:noFill/>
            <a:miter lim="800000"/>
            <a:headEnd/>
            <a:tailEnd/>
          </a:ln>
        </p:spPr>
      </p:pic>
      <p:pic>
        <p:nvPicPr>
          <p:cNvPr id="598027" name="Picture 11" descr="2"/>
          <p:cNvPicPr>
            <a:picLocks noChangeAspect="1" noChangeArrowheads="1"/>
          </p:cNvPicPr>
          <p:nvPr/>
        </p:nvPicPr>
        <p:blipFill>
          <a:blip r:embed="rId6" cstate="print"/>
          <a:srcRect/>
          <a:stretch>
            <a:fillRect/>
          </a:stretch>
        </p:blipFill>
        <p:spPr bwMode="auto">
          <a:xfrm>
            <a:off x="0" y="3527425"/>
            <a:ext cx="9144000" cy="3357563"/>
          </a:xfrm>
          <a:prstGeom prst="rect">
            <a:avLst/>
          </a:prstGeom>
          <a:noFill/>
          <a:ln w="9525">
            <a:noFill/>
            <a:miter lim="800000"/>
            <a:headEnd/>
            <a:tailEnd/>
          </a:ln>
        </p:spPr>
      </p:pic>
      <p:pic>
        <p:nvPicPr>
          <p:cNvPr id="598028" name="Picture 12" descr="3"/>
          <p:cNvPicPr>
            <a:picLocks noChangeAspect="1" noChangeArrowheads="1"/>
          </p:cNvPicPr>
          <p:nvPr/>
        </p:nvPicPr>
        <p:blipFill>
          <a:blip r:embed="rId7" cstate="print"/>
          <a:srcRect/>
          <a:stretch>
            <a:fillRect/>
          </a:stretch>
        </p:blipFill>
        <p:spPr bwMode="auto">
          <a:xfrm>
            <a:off x="0" y="3527425"/>
            <a:ext cx="9144000" cy="3357563"/>
          </a:xfrm>
          <a:prstGeom prst="rect">
            <a:avLst/>
          </a:prstGeom>
          <a:noFill/>
          <a:ln w="9525">
            <a:noFill/>
            <a:miter lim="800000"/>
            <a:headEnd/>
            <a:tailEnd/>
          </a:ln>
        </p:spPr>
      </p:pic>
      <p:sp>
        <p:nvSpPr>
          <p:cNvPr id="610306" name="Rectangle 2"/>
          <p:cNvSpPr>
            <a:spLocks noChangeArrowheads="1"/>
          </p:cNvSpPr>
          <p:nvPr/>
        </p:nvSpPr>
        <p:spPr bwMode="auto">
          <a:xfrm>
            <a:off x="683568" y="728340"/>
            <a:ext cx="8713788" cy="1512888"/>
          </a:xfrm>
          <a:prstGeom prst="rect">
            <a:avLst/>
          </a:prstGeom>
          <a:noFill/>
          <a:ln w="9525">
            <a:noFill/>
            <a:miter lim="800000"/>
            <a:headEnd/>
            <a:tailEnd/>
          </a:ln>
        </p:spPr>
        <p:txBody>
          <a:bodyPr/>
          <a:lstStyle/>
          <a:p>
            <a:pPr marL="342900" indent="-342900" eaLnBrk="1" hangingPunct="1">
              <a:spcBef>
                <a:spcPct val="20000"/>
              </a:spcBef>
              <a:buClr>
                <a:srgbClr val="FF3300"/>
              </a:buClr>
            </a:pPr>
            <a:r>
              <a:rPr lang="cs-CZ" sz="2400" b="1" dirty="0" smtClean="0">
                <a:latin typeface="Verdana" pitchFamily="34" charset="0"/>
              </a:rPr>
              <a:t>Prof</a:t>
            </a:r>
            <a:r>
              <a:rPr lang="cs-CZ" sz="2400" b="1" dirty="0" smtClean="0">
                <a:latin typeface="Verdana" pitchFamily="34" charset="0"/>
              </a:rPr>
              <a:t>. </a:t>
            </a:r>
            <a:r>
              <a:rPr lang="cs-CZ" sz="2400" b="1" dirty="0" err="1" smtClean="0">
                <a:latin typeface="Verdana" pitchFamily="34" charset="0"/>
              </a:rPr>
              <a:t>Žárou</a:t>
            </a:r>
            <a:r>
              <a:rPr lang="cs-CZ" sz="2400" b="1" dirty="0" smtClean="0">
                <a:latin typeface="Verdana" pitchFamily="34" charset="0"/>
              </a:rPr>
              <a:t> byly vyvinuty programy na</a:t>
            </a:r>
            <a:r>
              <a:rPr lang="cs-CZ" sz="2400" dirty="0" smtClean="0">
                <a:latin typeface="Verdana" pitchFamily="34" charset="0"/>
              </a:rPr>
              <a:t>:</a:t>
            </a:r>
          </a:p>
          <a:p>
            <a:pPr marL="342900" indent="-342900" eaLnBrk="1" hangingPunct="1">
              <a:spcBef>
                <a:spcPct val="20000"/>
              </a:spcBef>
              <a:buClr>
                <a:srgbClr val="FF3300"/>
              </a:buClr>
            </a:pPr>
            <a:endParaRPr lang="en-US" sz="2400" dirty="0" smtClean="0">
              <a:latin typeface="Verdana" pitchFamily="34" charset="0"/>
            </a:endParaRPr>
          </a:p>
          <a:p>
            <a:pPr marL="742950" lvl="1" indent="-285750" eaLnBrk="1" hangingPunct="1">
              <a:spcBef>
                <a:spcPct val="20000"/>
              </a:spcBef>
              <a:buClr>
                <a:srgbClr val="000066"/>
              </a:buClr>
              <a:buFont typeface="Wingdings" pitchFamily="2" charset="2"/>
              <a:buChar char="§"/>
            </a:pPr>
            <a:r>
              <a:rPr lang="cs-CZ" sz="2200" dirty="0" smtClean="0">
                <a:latin typeface="Verdana" pitchFamily="34" charset="0"/>
              </a:rPr>
              <a:t>Automatická </a:t>
            </a:r>
            <a:r>
              <a:rPr lang="cs-CZ" sz="2200" dirty="0">
                <a:latin typeface="Verdana" pitchFamily="34" charset="0"/>
              </a:rPr>
              <a:t>detekce a rozmazávání obličejů</a:t>
            </a:r>
          </a:p>
          <a:p>
            <a:pPr marL="742950" lvl="1" indent="-285750" eaLnBrk="1" hangingPunct="1">
              <a:spcBef>
                <a:spcPct val="20000"/>
              </a:spcBef>
              <a:buClr>
                <a:srgbClr val="000066"/>
              </a:buClr>
              <a:buFont typeface="Wingdings" pitchFamily="2" charset="2"/>
              <a:buChar char="§"/>
            </a:pPr>
            <a:r>
              <a:rPr lang="cs-CZ" sz="2200" dirty="0">
                <a:latin typeface="Verdana" pitchFamily="34" charset="0"/>
              </a:rPr>
              <a:t>Automatická detekce a rozmazávání státních poznávacích značek</a:t>
            </a:r>
          </a:p>
          <a:p>
            <a:pPr marL="742950" lvl="1" indent="-285750" eaLnBrk="1" hangingPunct="1">
              <a:spcBef>
                <a:spcPct val="20000"/>
              </a:spcBef>
              <a:buClr>
                <a:srgbClr val="000066"/>
              </a:buClr>
              <a:buFont typeface="Wingdings" pitchFamily="2" charset="2"/>
              <a:buChar char="§"/>
            </a:pPr>
            <a:r>
              <a:rPr lang="cs-CZ" sz="2200" dirty="0">
                <a:latin typeface="Verdana" pitchFamily="34" charset="0"/>
              </a:rPr>
              <a:t>Automatická detekce a rozpoznávání </a:t>
            </a:r>
            <a:r>
              <a:rPr lang="cs-CZ" sz="2200" dirty="0" smtClean="0">
                <a:latin typeface="Verdana" pitchFamily="34" charset="0"/>
              </a:rPr>
              <a:t>DZ</a:t>
            </a:r>
            <a:endParaRPr lang="en-US" sz="2200" dirty="0">
              <a:latin typeface="Verdana" pitchFamily="34" charset="0"/>
            </a:endParaRPr>
          </a:p>
          <a:p>
            <a:pPr marL="742950" lvl="1" indent="-285750" eaLnBrk="1" hangingPunct="1">
              <a:spcBef>
                <a:spcPct val="20000"/>
              </a:spcBef>
              <a:buClr>
                <a:srgbClr val="000066"/>
              </a:buClr>
              <a:buFont typeface="Wingdings" pitchFamily="2" charset="2"/>
              <a:buChar char="§"/>
            </a:pPr>
            <a:endParaRPr lang="en-US" sz="2200" dirty="0">
              <a:latin typeface="Verdana" pitchFamily="34" charset="0"/>
            </a:endParaRPr>
          </a:p>
          <a:p>
            <a:pPr marL="1143000" lvl="2" indent="-228600" eaLnBrk="1" hangingPunct="1">
              <a:spcBef>
                <a:spcPct val="20000"/>
              </a:spcBef>
            </a:pPr>
            <a:r>
              <a:rPr lang="en-US" sz="2400" dirty="0">
                <a:latin typeface="Verdana" pitchFamily="34" charset="0"/>
              </a:rPr>
              <a:t> </a:t>
            </a:r>
            <a:endParaRPr lang="cs-CZ" sz="2400" dirty="0">
              <a:latin typeface="Verdana" pitchFamily="34" charset="0"/>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10306">
                                            <p:txEl>
                                              <p:pRg st="0" end="0"/>
                                            </p:txEl>
                                          </p:spTgt>
                                        </p:tgtEl>
                                        <p:attrNameLst>
                                          <p:attrName>style.visibility</p:attrName>
                                        </p:attrNameLst>
                                      </p:cBhvr>
                                      <p:to>
                                        <p:strVal val="visible"/>
                                      </p:to>
                                    </p:set>
                                    <p:anim calcmode="lin" valueType="num">
                                      <p:cBhvr additive="base">
                                        <p:cTn id="7" dur="1000" fill="hold"/>
                                        <p:tgtEl>
                                          <p:spTgt spid="610306">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61030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10306">
                                            <p:txEl>
                                              <p:pRg st="2" end="2"/>
                                            </p:txEl>
                                          </p:spTgt>
                                        </p:tgtEl>
                                        <p:attrNameLst>
                                          <p:attrName>style.visibility</p:attrName>
                                        </p:attrNameLst>
                                      </p:cBhvr>
                                      <p:to>
                                        <p:strVal val="visible"/>
                                      </p:to>
                                    </p:set>
                                    <p:anim calcmode="lin" valueType="num">
                                      <p:cBhvr additive="base">
                                        <p:cTn id="11" dur="1000" fill="hold"/>
                                        <p:tgtEl>
                                          <p:spTgt spid="610306">
                                            <p:txEl>
                                              <p:pRg st="2" end="2"/>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610306">
                                            <p:txEl>
                                              <p:pRg st="2" end="2"/>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1000"/>
                                  </p:stCondLst>
                                  <p:childTnLst>
                                    <p:set>
                                      <p:cBhvr>
                                        <p:cTn id="15" dur="1" fill="hold">
                                          <p:stCondLst>
                                            <p:cond delay="0"/>
                                          </p:stCondLst>
                                        </p:cTn>
                                        <p:tgtEl>
                                          <p:spTgt spid="598024"/>
                                        </p:tgtEl>
                                        <p:attrNameLst>
                                          <p:attrName>style.visibility</p:attrName>
                                        </p:attrNameLst>
                                      </p:cBhvr>
                                      <p:to>
                                        <p:strVal val="visible"/>
                                      </p:to>
                                    </p:set>
                                    <p:anim calcmode="lin" valueType="num">
                                      <p:cBhvr additive="base">
                                        <p:cTn id="16" dur="1000" fill="hold"/>
                                        <p:tgtEl>
                                          <p:spTgt spid="598024"/>
                                        </p:tgtEl>
                                        <p:attrNameLst>
                                          <p:attrName>ppt_x</p:attrName>
                                        </p:attrNameLst>
                                      </p:cBhvr>
                                      <p:tavLst>
                                        <p:tav tm="0">
                                          <p:val>
                                            <p:strVal val="#ppt_x"/>
                                          </p:val>
                                        </p:tav>
                                        <p:tav tm="100000">
                                          <p:val>
                                            <p:strVal val="#ppt_x"/>
                                          </p:val>
                                        </p:tav>
                                      </p:tavLst>
                                    </p:anim>
                                    <p:anim calcmode="lin" valueType="num">
                                      <p:cBhvr additive="base">
                                        <p:cTn id="17" dur="1000" fill="hold"/>
                                        <p:tgtEl>
                                          <p:spTgt spid="59802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610306">
                                            <p:txEl>
                                              <p:pRg st="3" end="3"/>
                                            </p:txEl>
                                          </p:spTgt>
                                        </p:tgtEl>
                                        <p:attrNameLst>
                                          <p:attrName>style.visibility</p:attrName>
                                        </p:attrNameLst>
                                      </p:cBhvr>
                                      <p:to>
                                        <p:strVal val="visible"/>
                                      </p:to>
                                    </p:set>
                                    <p:anim calcmode="lin" valueType="num">
                                      <p:cBhvr additive="base">
                                        <p:cTn id="22" dur="1000" fill="hold"/>
                                        <p:tgtEl>
                                          <p:spTgt spid="610306">
                                            <p:txEl>
                                              <p:pRg st="3" end="3"/>
                                            </p:txEl>
                                          </p:spTgt>
                                        </p:tgtEl>
                                        <p:attrNameLst>
                                          <p:attrName>ppt_x</p:attrName>
                                        </p:attrNameLst>
                                      </p:cBhvr>
                                      <p:tavLst>
                                        <p:tav tm="0">
                                          <p:val>
                                            <p:strVal val="0-#ppt_w/2"/>
                                          </p:val>
                                        </p:tav>
                                        <p:tav tm="100000">
                                          <p:val>
                                            <p:strVal val="#ppt_x"/>
                                          </p:val>
                                        </p:tav>
                                      </p:tavLst>
                                    </p:anim>
                                    <p:anim calcmode="lin" valueType="num">
                                      <p:cBhvr additive="base">
                                        <p:cTn id="23" dur="1000" fill="hold"/>
                                        <p:tgtEl>
                                          <p:spTgt spid="610306">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8" fill="hold" nodeType="afterEffect">
                                  <p:stCondLst>
                                    <p:cond delay="0"/>
                                  </p:stCondLst>
                                  <p:childTnLst>
                                    <p:set>
                                      <p:cBhvr>
                                        <p:cTn id="26" dur="1" fill="hold">
                                          <p:stCondLst>
                                            <p:cond delay="0"/>
                                          </p:stCondLst>
                                        </p:cTn>
                                        <p:tgtEl>
                                          <p:spTgt spid="598025"/>
                                        </p:tgtEl>
                                        <p:attrNameLst>
                                          <p:attrName>style.visibility</p:attrName>
                                        </p:attrNameLst>
                                      </p:cBhvr>
                                      <p:to>
                                        <p:strVal val="visible"/>
                                      </p:to>
                                    </p:set>
                                    <p:anim calcmode="lin" valueType="num">
                                      <p:cBhvr additive="base">
                                        <p:cTn id="27" dur="1000" fill="hold"/>
                                        <p:tgtEl>
                                          <p:spTgt spid="598025"/>
                                        </p:tgtEl>
                                        <p:attrNameLst>
                                          <p:attrName>ppt_x</p:attrName>
                                        </p:attrNameLst>
                                      </p:cBhvr>
                                      <p:tavLst>
                                        <p:tav tm="0">
                                          <p:val>
                                            <p:strVal val="0-#ppt_w/2"/>
                                          </p:val>
                                        </p:tav>
                                        <p:tav tm="100000">
                                          <p:val>
                                            <p:strVal val="#ppt_x"/>
                                          </p:val>
                                        </p:tav>
                                      </p:tavLst>
                                    </p:anim>
                                    <p:anim calcmode="lin" valueType="num">
                                      <p:cBhvr additive="base">
                                        <p:cTn id="28" dur="1000" fill="hold"/>
                                        <p:tgtEl>
                                          <p:spTgt spid="59802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610306">
                                            <p:txEl>
                                              <p:pRg st="4" end="4"/>
                                            </p:txEl>
                                          </p:spTgt>
                                        </p:tgtEl>
                                        <p:attrNameLst>
                                          <p:attrName>style.visibility</p:attrName>
                                        </p:attrNameLst>
                                      </p:cBhvr>
                                      <p:to>
                                        <p:strVal val="visible"/>
                                      </p:to>
                                    </p:set>
                                    <p:anim calcmode="lin" valueType="num">
                                      <p:cBhvr additive="base">
                                        <p:cTn id="33" dur="1000" fill="hold"/>
                                        <p:tgtEl>
                                          <p:spTgt spid="610306">
                                            <p:txEl>
                                              <p:pRg st="4" end="4"/>
                                            </p:txEl>
                                          </p:spTgt>
                                        </p:tgtEl>
                                        <p:attrNameLst>
                                          <p:attrName>ppt_x</p:attrName>
                                        </p:attrNameLst>
                                      </p:cBhvr>
                                      <p:tavLst>
                                        <p:tav tm="0">
                                          <p:val>
                                            <p:strVal val="0-#ppt_w/2"/>
                                          </p:val>
                                        </p:tav>
                                        <p:tav tm="100000">
                                          <p:val>
                                            <p:strVal val="#ppt_x"/>
                                          </p:val>
                                        </p:tav>
                                      </p:tavLst>
                                    </p:anim>
                                    <p:anim calcmode="lin" valueType="num">
                                      <p:cBhvr additive="base">
                                        <p:cTn id="34" dur="1000" fill="hold"/>
                                        <p:tgtEl>
                                          <p:spTgt spid="610306">
                                            <p:txEl>
                                              <p:pRg st="4" end="4"/>
                                            </p:txEl>
                                          </p:spTgt>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598026"/>
                                        </p:tgtEl>
                                        <p:attrNameLst>
                                          <p:attrName>style.visibility</p:attrName>
                                        </p:attrNameLst>
                                      </p:cBhvr>
                                      <p:to>
                                        <p:strVal val="visible"/>
                                      </p:to>
                                    </p:set>
                                    <p:anim calcmode="lin" valueType="num">
                                      <p:cBhvr additive="base">
                                        <p:cTn id="37" dur="1000" fill="hold"/>
                                        <p:tgtEl>
                                          <p:spTgt spid="598026"/>
                                        </p:tgtEl>
                                        <p:attrNameLst>
                                          <p:attrName>ppt_x</p:attrName>
                                        </p:attrNameLst>
                                      </p:cBhvr>
                                      <p:tavLst>
                                        <p:tav tm="0">
                                          <p:val>
                                            <p:strVal val="1+#ppt_w/2"/>
                                          </p:val>
                                        </p:tav>
                                        <p:tav tm="100000">
                                          <p:val>
                                            <p:strVal val="#ppt_x"/>
                                          </p:val>
                                        </p:tav>
                                      </p:tavLst>
                                    </p:anim>
                                    <p:anim calcmode="lin" valueType="num">
                                      <p:cBhvr additive="base">
                                        <p:cTn id="38" dur="1000" fill="hold"/>
                                        <p:tgtEl>
                                          <p:spTgt spid="59802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nodeType="clickEffect">
                                  <p:stCondLst>
                                    <p:cond delay="0"/>
                                  </p:stCondLst>
                                  <p:childTnLst>
                                    <p:set>
                                      <p:cBhvr>
                                        <p:cTn id="42" dur="1" fill="hold">
                                          <p:stCondLst>
                                            <p:cond delay="0"/>
                                          </p:stCondLst>
                                        </p:cTn>
                                        <p:tgtEl>
                                          <p:spTgt spid="598027"/>
                                        </p:tgtEl>
                                        <p:attrNameLst>
                                          <p:attrName>style.visibility</p:attrName>
                                        </p:attrNameLst>
                                      </p:cBhvr>
                                      <p:to>
                                        <p:strVal val="visible"/>
                                      </p:to>
                                    </p:set>
                                    <p:animEffect transition="in" filter="checkerboard(across)">
                                      <p:cBhvr>
                                        <p:cTn id="43" dur="1000"/>
                                        <p:tgtEl>
                                          <p:spTgt spid="598027"/>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nodeType="clickEffect">
                                  <p:stCondLst>
                                    <p:cond delay="0"/>
                                  </p:stCondLst>
                                  <p:childTnLst>
                                    <p:set>
                                      <p:cBhvr>
                                        <p:cTn id="47" dur="1" fill="hold">
                                          <p:stCondLst>
                                            <p:cond delay="0"/>
                                          </p:stCondLst>
                                        </p:cTn>
                                        <p:tgtEl>
                                          <p:spTgt spid="598028"/>
                                        </p:tgtEl>
                                        <p:attrNameLst>
                                          <p:attrName>style.visibility</p:attrName>
                                        </p:attrNameLst>
                                      </p:cBhvr>
                                      <p:to>
                                        <p:strVal val="visible"/>
                                      </p:to>
                                    </p:set>
                                    <p:animEffect transition="in" filter="checkerboard(across)">
                                      <p:cBhvr>
                                        <p:cTn id="48" dur="1000"/>
                                        <p:tgtEl>
                                          <p:spTgt spid="598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306"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sp>
        <p:nvSpPr>
          <p:cNvPr id="6" name="Obdélník 5"/>
          <p:cNvSpPr/>
          <p:nvPr/>
        </p:nvSpPr>
        <p:spPr>
          <a:xfrm>
            <a:off x="899592" y="261610"/>
            <a:ext cx="9804895" cy="523220"/>
          </a:xfrm>
          <a:prstGeom prst="rect">
            <a:avLst/>
          </a:prstGeom>
        </p:spPr>
        <p:txBody>
          <a:bodyPr wrap="square">
            <a:spAutoFit/>
          </a:bodyPr>
          <a:lstStyle/>
          <a:p>
            <a:pPr fontAlgn="t"/>
            <a:r>
              <a:rPr lang="cs-CZ" sz="2800" b="1" dirty="0" smtClean="0">
                <a:solidFill>
                  <a:srgbClr val="323232"/>
                </a:solidFill>
              </a:rPr>
              <a:t>Mapování výškopisu</a:t>
            </a:r>
          </a:p>
        </p:txBody>
      </p:sp>
      <p:sp>
        <p:nvSpPr>
          <p:cNvPr id="7" name="Obdélník 6"/>
          <p:cNvSpPr/>
          <p:nvPr/>
        </p:nvSpPr>
        <p:spPr>
          <a:xfrm>
            <a:off x="107504" y="784830"/>
            <a:ext cx="914400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pl-PL" sz="2400" b="1" dirty="0" smtClean="0"/>
              <a:t>Metody a postupy mapování výškopisu</a:t>
            </a:r>
            <a:endParaRPr lang="cs-CZ" sz="2400" b="1" dirty="0" smtClean="0"/>
          </a:p>
        </p:txBody>
      </p:sp>
      <p:sp>
        <p:nvSpPr>
          <p:cNvPr id="9" name="Obdélník 8"/>
          <p:cNvSpPr/>
          <p:nvPr/>
        </p:nvSpPr>
        <p:spPr>
          <a:xfrm>
            <a:off x="215008" y="1556792"/>
            <a:ext cx="9036496" cy="2585323"/>
          </a:xfrm>
          <a:prstGeom prst="rect">
            <a:avLst/>
          </a:prstGeom>
        </p:spPr>
        <p:txBody>
          <a:bodyPr wrap="square">
            <a:spAutoFit/>
          </a:bodyPr>
          <a:lstStyle/>
          <a:p>
            <a:pPr marL="342900" indent="-342900">
              <a:buFont typeface="+mj-lt"/>
              <a:buAutoNum type="arabicPeriod" startAt="4"/>
            </a:pPr>
            <a:r>
              <a:rPr lang="cs-CZ" b="1" dirty="0" smtClean="0"/>
              <a:t>Tvarové čáry (tzv. „měkké hrany“) </a:t>
            </a:r>
            <a:r>
              <a:rPr lang="cs-CZ" dirty="0" smtClean="0"/>
              <a:t>Jsou to prostorové křivky ohraničující vodorovnou nebo mírně skloněnou část některého terénního tvaru. Každý terénní tvar má typickou tvarovou čáru a pro vyjádření terénu vrstevnicemi je vhodné tyto čáry definovat, aby SW pro zpracování vykreslily pomocí vrstevnic správný terénní tvar </a:t>
            </a:r>
          </a:p>
          <a:p>
            <a:pPr marL="342900" indent="-342900">
              <a:buFont typeface="+mj-lt"/>
              <a:buAutoNum type="arabicPeriod" startAt="4"/>
            </a:pPr>
            <a:r>
              <a:rPr lang="cs-CZ" b="1" dirty="0" smtClean="0"/>
              <a:t>Spádnice </a:t>
            </a:r>
            <a:r>
              <a:rPr lang="cs-CZ" dirty="0" smtClean="0"/>
              <a:t>Je čára vybíhající na obě strany ze hřbetnice ve směru největšího spádu na úbočích. Je to myšlená čára probíhající ve směru největšího sklonu plochy, kolmo k vrstevnicím.</a:t>
            </a:r>
          </a:p>
          <a:p>
            <a:pPr marL="342900" indent="-342900">
              <a:buFont typeface="+mj-lt"/>
              <a:buAutoNum type="arabicPeriod" startAt="4"/>
            </a:pPr>
            <a:endParaRPr lang="cs-CZ" dirty="0" smtClean="0"/>
          </a:p>
        </p:txBody>
      </p:sp>
    </p:spTree>
    <p:extLst>
      <p:ext uri="{BB962C8B-B14F-4D97-AF65-F5344CB8AC3E}">
        <p14:creationId xmlns="" xmlns:p14="http://schemas.microsoft.com/office/powerpoint/2010/main" val="33021742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idx="4294967295"/>
          </p:nvPr>
        </p:nvSpPr>
        <p:spPr>
          <a:xfrm>
            <a:off x="2300288" y="71438"/>
            <a:ext cx="6772275" cy="609600"/>
          </a:xfrm>
        </p:spPr>
        <p:txBody>
          <a:bodyPr/>
          <a:lstStyle/>
          <a:p>
            <a:pPr algn="r"/>
            <a:r>
              <a:rPr lang="cs-CZ" sz="2400" smtClean="0">
                <a:solidFill>
                  <a:srgbClr val="FF9900"/>
                </a:solidFill>
              </a:rPr>
              <a:t>LIDAR</a:t>
            </a:r>
          </a:p>
        </p:txBody>
      </p:sp>
      <p:pic>
        <p:nvPicPr>
          <p:cNvPr id="45060" name="Picture 2" descr="\\F-2025\Marketing\_Marketing\MARKETINGOVA_KOMUNIKACE\GeodisNews\2009_1\Letecký Laserscan_Navrátil\obr1.jpg"/>
          <p:cNvPicPr>
            <a:picLocks noChangeAspect="1" noChangeArrowheads="1"/>
          </p:cNvPicPr>
          <p:nvPr/>
        </p:nvPicPr>
        <p:blipFill>
          <a:blip r:embed="rId3" cstate="print"/>
          <a:srcRect/>
          <a:stretch>
            <a:fillRect/>
          </a:stretch>
        </p:blipFill>
        <p:spPr bwMode="auto">
          <a:xfrm>
            <a:off x="214313" y="1643063"/>
            <a:ext cx="8715375" cy="5000625"/>
          </a:xfrm>
          <a:prstGeom prst="rect">
            <a:avLst/>
          </a:prstGeom>
          <a:noFill/>
          <a:ln w="9525">
            <a:noFill/>
            <a:miter lim="800000"/>
            <a:headEnd/>
            <a:tailEnd/>
          </a:ln>
        </p:spPr>
      </p:pic>
      <p:sp>
        <p:nvSpPr>
          <p:cNvPr id="45061" name="TextovéPole 5"/>
          <p:cNvSpPr txBox="1">
            <a:spLocks noChangeArrowheads="1"/>
          </p:cNvSpPr>
          <p:nvPr/>
        </p:nvSpPr>
        <p:spPr bwMode="auto">
          <a:xfrm>
            <a:off x="1331640" y="681038"/>
            <a:ext cx="4857750" cy="369332"/>
          </a:xfrm>
          <a:prstGeom prst="rect">
            <a:avLst/>
          </a:prstGeom>
          <a:noFill/>
          <a:ln w="9525">
            <a:noFill/>
            <a:miter lim="800000"/>
            <a:headEnd/>
            <a:tailEnd/>
          </a:ln>
        </p:spPr>
        <p:txBody>
          <a:bodyPr>
            <a:spAutoFit/>
          </a:bodyPr>
          <a:lstStyle/>
          <a:p>
            <a:r>
              <a:rPr lang="cs-CZ" b="1" dirty="0" smtClean="0"/>
              <a:t>Laserový skener LEICA</a:t>
            </a:r>
            <a:endParaRPr lang="cs-CZ" b="1" dirty="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idx="4294967295"/>
          </p:nvPr>
        </p:nvSpPr>
        <p:spPr>
          <a:xfrm>
            <a:off x="2300288" y="71438"/>
            <a:ext cx="6772275" cy="609600"/>
          </a:xfrm>
        </p:spPr>
        <p:txBody>
          <a:bodyPr/>
          <a:lstStyle/>
          <a:p>
            <a:pPr algn="r"/>
            <a:r>
              <a:rPr lang="cs-CZ" sz="2400" smtClean="0">
                <a:solidFill>
                  <a:srgbClr val="FF9900"/>
                </a:solidFill>
              </a:rPr>
              <a:t>DTM</a:t>
            </a:r>
          </a:p>
        </p:txBody>
      </p:sp>
      <p:pic>
        <p:nvPicPr>
          <p:cNvPr id="46084" name="Picture 2" descr="\\F-1183\Disk_E\PUBLIC\__Obrázky_z_projektů\DTM\01.jpg"/>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85750" y="1000125"/>
            <a:ext cx="4986338" cy="3040063"/>
          </a:xfrm>
          <a:prstGeom prst="rect">
            <a:avLst/>
          </a:prstGeom>
          <a:noFill/>
          <a:ln w="9525">
            <a:noFill/>
            <a:miter lim="800000"/>
            <a:headEnd/>
            <a:tailEnd/>
          </a:ln>
        </p:spPr>
      </p:pic>
      <p:pic>
        <p:nvPicPr>
          <p:cNvPr id="46085" name="Picture 3" descr="\\F-1183\Disk_E\PUBLIC\__Obrázky_z_projektů\DTM\02.jpg"/>
          <p:cNvPicPr>
            <a:picLocks noChangeAspect="1" noChangeArrowheads="1"/>
          </p:cNvPicPr>
          <p:nvPr/>
        </p:nvPicPr>
        <p:blipFill>
          <a:blip r:embed="rId4" cstate="print">
            <a:clrChange>
              <a:clrFrom>
                <a:srgbClr val="000000"/>
              </a:clrFrom>
              <a:clrTo>
                <a:srgbClr val="000000">
                  <a:alpha val="0"/>
                </a:srgbClr>
              </a:clrTo>
            </a:clrChange>
          </a:blip>
          <a:srcRect/>
          <a:stretch>
            <a:fillRect/>
          </a:stretch>
        </p:blipFill>
        <p:spPr bwMode="auto">
          <a:xfrm>
            <a:off x="3992563" y="3571875"/>
            <a:ext cx="4794250" cy="2928938"/>
          </a:xfrm>
          <a:prstGeom prst="rect">
            <a:avLst/>
          </a:prstGeom>
          <a:noFill/>
          <a:ln w="9525">
            <a:noFill/>
            <a:miter lim="800000"/>
            <a:headEnd/>
            <a:tailEnd/>
          </a:ln>
        </p:spPr>
      </p:pic>
      <p:sp>
        <p:nvSpPr>
          <p:cNvPr id="6" name="TextovéPole 5"/>
          <p:cNvSpPr txBox="1">
            <a:spLocks noChangeArrowheads="1"/>
          </p:cNvSpPr>
          <p:nvPr/>
        </p:nvSpPr>
        <p:spPr bwMode="auto">
          <a:xfrm>
            <a:off x="3929063" y="676959"/>
            <a:ext cx="4857750" cy="646331"/>
          </a:xfrm>
          <a:prstGeom prst="rect">
            <a:avLst/>
          </a:prstGeom>
          <a:noFill/>
          <a:ln w="9525">
            <a:noFill/>
            <a:miter lim="800000"/>
            <a:headEnd/>
            <a:tailEnd/>
          </a:ln>
        </p:spPr>
        <p:txBody>
          <a:bodyPr>
            <a:spAutoFit/>
          </a:bodyPr>
          <a:lstStyle/>
          <a:p>
            <a:r>
              <a:rPr lang="cs-CZ" b="1" dirty="0" smtClean="0"/>
              <a:t>Digitální výškový model dálnice D48 s hustotou 22 bodů na metr čtvereční</a:t>
            </a:r>
            <a:endParaRPr lang="cs-CZ" b="1" dirty="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type="title" idx="4294967295"/>
          </p:nvPr>
        </p:nvSpPr>
        <p:spPr>
          <a:xfrm>
            <a:off x="2300288" y="71438"/>
            <a:ext cx="6772275" cy="609600"/>
          </a:xfrm>
        </p:spPr>
        <p:txBody>
          <a:bodyPr/>
          <a:lstStyle/>
          <a:p>
            <a:pPr algn="r"/>
            <a:r>
              <a:rPr lang="cs-CZ" sz="2400" smtClean="0">
                <a:solidFill>
                  <a:srgbClr val="FF9900"/>
                </a:solidFill>
              </a:rPr>
              <a:t>LIDAR</a:t>
            </a:r>
          </a:p>
        </p:txBody>
      </p:sp>
      <p:pic>
        <p:nvPicPr>
          <p:cNvPr id="47108" name="Picture 2" descr="\\F-1183\Disk_E\PUBLIC\__Obrázky_z_projektů\Malesice\5.jpg"/>
          <p:cNvPicPr>
            <a:picLocks noChangeAspect="1" noChangeArrowheads="1"/>
          </p:cNvPicPr>
          <p:nvPr/>
        </p:nvPicPr>
        <p:blipFill>
          <a:blip r:embed="rId3" cstate="print"/>
          <a:srcRect/>
          <a:stretch>
            <a:fillRect/>
          </a:stretch>
        </p:blipFill>
        <p:spPr bwMode="auto">
          <a:xfrm>
            <a:off x="928688" y="1071563"/>
            <a:ext cx="7286625" cy="5341937"/>
          </a:xfrm>
          <a:prstGeom prst="rect">
            <a:avLst/>
          </a:prstGeom>
          <a:noFill/>
          <a:ln w="9525">
            <a:noFill/>
            <a:miter lim="800000"/>
            <a:headEnd/>
            <a:tailEnd/>
          </a:ln>
        </p:spPr>
      </p:pic>
      <p:sp>
        <p:nvSpPr>
          <p:cNvPr id="5" name="TextovéPole 5"/>
          <p:cNvSpPr txBox="1">
            <a:spLocks noChangeArrowheads="1"/>
          </p:cNvSpPr>
          <p:nvPr/>
        </p:nvSpPr>
        <p:spPr bwMode="auto">
          <a:xfrm>
            <a:off x="1331640" y="357872"/>
            <a:ext cx="4857750" cy="646331"/>
          </a:xfrm>
          <a:prstGeom prst="rect">
            <a:avLst/>
          </a:prstGeom>
          <a:noFill/>
          <a:ln w="9525">
            <a:noFill/>
            <a:miter lim="800000"/>
            <a:headEnd/>
            <a:tailEnd/>
          </a:ln>
        </p:spPr>
        <p:txBody>
          <a:bodyPr>
            <a:spAutoFit/>
          </a:bodyPr>
          <a:lstStyle/>
          <a:p>
            <a:r>
              <a:rPr lang="cs-CZ" b="1" dirty="0" smtClean="0"/>
              <a:t>Digitální model rozvodny z leteckého a pozemního laserového skenování</a:t>
            </a:r>
            <a:endParaRPr lang="cs-CZ" b="1" dirty="0"/>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idx="4294967295"/>
          </p:nvPr>
        </p:nvSpPr>
        <p:spPr>
          <a:xfrm>
            <a:off x="2300288" y="71438"/>
            <a:ext cx="6772275" cy="609600"/>
          </a:xfrm>
        </p:spPr>
        <p:txBody>
          <a:bodyPr/>
          <a:lstStyle/>
          <a:p>
            <a:pPr algn="r"/>
            <a:r>
              <a:rPr lang="cs-CZ" sz="2400" smtClean="0">
                <a:solidFill>
                  <a:srgbClr val="FF9900"/>
                </a:solidFill>
              </a:rPr>
              <a:t>DTM</a:t>
            </a:r>
          </a:p>
        </p:txBody>
      </p:sp>
      <p:pic>
        <p:nvPicPr>
          <p:cNvPr id="48132" name="Picture 2" descr="\\F-1183\Disk_E\PUBLIC\__Obrázky_z_projektů\EnviaM_0708\ScreenHunter_001.jpg"/>
          <p:cNvPicPr>
            <a:picLocks noChangeAspect="1" noChangeArrowheads="1"/>
          </p:cNvPicPr>
          <p:nvPr/>
        </p:nvPicPr>
        <p:blipFill>
          <a:blip r:embed="rId3" cstate="print"/>
          <a:srcRect/>
          <a:stretch>
            <a:fillRect/>
          </a:stretch>
        </p:blipFill>
        <p:spPr bwMode="auto">
          <a:xfrm>
            <a:off x="714375" y="1357313"/>
            <a:ext cx="7643813" cy="5016500"/>
          </a:xfrm>
          <a:prstGeom prst="rect">
            <a:avLst/>
          </a:prstGeom>
          <a:noFill/>
          <a:ln w="9525">
            <a:noFill/>
            <a:miter lim="800000"/>
            <a:headEnd/>
            <a:tailEnd/>
          </a:ln>
        </p:spPr>
      </p:pic>
      <p:sp>
        <p:nvSpPr>
          <p:cNvPr id="6" name="TextovéPole 5"/>
          <p:cNvSpPr txBox="1">
            <a:spLocks noChangeArrowheads="1"/>
          </p:cNvSpPr>
          <p:nvPr/>
        </p:nvSpPr>
        <p:spPr bwMode="auto">
          <a:xfrm>
            <a:off x="1331640" y="681038"/>
            <a:ext cx="6912768" cy="646331"/>
          </a:xfrm>
          <a:prstGeom prst="rect">
            <a:avLst/>
          </a:prstGeom>
          <a:noFill/>
          <a:ln w="9525">
            <a:noFill/>
            <a:miter lim="800000"/>
            <a:headEnd/>
            <a:tailEnd/>
          </a:ln>
        </p:spPr>
        <p:txBody>
          <a:bodyPr wrap="square">
            <a:spAutoFit/>
          </a:bodyPr>
          <a:lstStyle/>
          <a:p>
            <a:r>
              <a:rPr lang="cs-CZ" b="1" dirty="0" smtClean="0"/>
              <a:t>Klasifikované mračno bodů pořízených leteckým laserem pro definování ochranných pásem VVN</a:t>
            </a:r>
            <a:endParaRPr lang="cs-CZ" b="1" dirty="0"/>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idx="4294967295"/>
          </p:nvPr>
        </p:nvSpPr>
        <p:spPr>
          <a:xfrm>
            <a:off x="2300288" y="71438"/>
            <a:ext cx="6772275" cy="609600"/>
          </a:xfrm>
        </p:spPr>
        <p:txBody>
          <a:bodyPr/>
          <a:lstStyle/>
          <a:p>
            <a:pPr algn="r"/>
            <a:r>
              <a:rPr lang="cs-CZ" sz="2400" smtClean="0">
                <a:solidFill>
                  <a:srgbClr val="FF9900"/>
                </a:solidFill>
              </a:rPr>
              <a:t>LIDAR</a:t>
            </a:r>
          </a:p>
        </p:txBody>
      </p:sp>
      <p:pic>
        <p:nvPicPr>
          <p:cNvPr id="49156" name="Picture 2" descr="\\F-1183\Disk_E\PUBLIC\__Obrázky_z_projektů\EnviaM_0708\ScreenHunter_002.jpg"/>
          <p:cNvPicPr>
            <a:picLocks noChangeAspect="1" noChangeArrowheads="1"/>
          </p:cNvPicPr>
          <p:nvPr/>
        </p:nvPicPr>
        <p:blipFill>
          <a:blip r:embed="rId3" cstate="print"/>
          <a:srcRect/>
          <a:stretch>
            <a:fillRect/>
          </a:stretch>
        </p:blipFill>
        <p:spPr bwMode="auto">
          <a:xfrm>
            <a:off x="0" y="1928813"/>
            <a:ext cx="9102725" cy="3357562"/>
          </a:xfrm>
          <a:prstGeom prst="rect">
            <a:avLst/>
          </a:prstGeom>
          <a:noFill/>
          <a:ln w="9525">
            <a:noFill/>
            <a:miter lim="800000"/>
            <a:headEnd/>
            <a:tailEnd/>
          </a:ln>
        </p:spPr>
      </p:pic>
      <p:sp>
        <p:nvSpPr>
          <p:cNvPr id="5" name="TextovéPole 5"/>
          <p:cNvSpPr txBox="1">
            <a:spLocks noChangeArrowheads="1"/>
          </p:cNvSpPr>
          <p:nvPr/>
        </p:nvSpPr>
        <p:spPr bwMode="auto">
          <a:xfrm>
            <a:off x="1331640" y="681038"/>
            <a:ext cx="4857750" cy="369332"/>
          </a:xfrm>
          <a:prstGeom prst="rect">
            <a:avLst/>
          </a:prstGeom>
          <a:noFill/>
          <a:ln w="9525">
            <a:noFill/>
            <a:miter lim="800000"/>
            <a:headEnd/>
            <a:tailEnd/>
          </a:ln>
        </p:spPr>
        <p:txBody>
          <a:bodyPr>
            <a:spAutoFit/>
          </a:bodyPr>
          <a:lstStyle/>
          <a:p>
            <a:r>
              <a:rPr lang="cs-CZ" b="1" dirty="0" smtClean="0"/>
              <a:t>Řez mračnem bodů po ose VVN </a:t>
            </a:r>
            <a:endParaRPr lang="cs-CZ" b="1" dirty="0"/>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3158" name="Text Box 6"/>
          <p:cNvSpPr txBox="1">
            <a:spLocks noChangeArrowheads="1"/>
          </p:cNvSpPr>
          <p:nvPr/>
        </p:nvSpPr>
        <p:spPr bwMode="auto">
          <a:xfrm>
            <a:off x="1174750" y="1196975"/>
            <a:ext cx="3306763" cy="519113"/>
          </a:xfrm>
          <a:prstGeom prst="rect">
            <a:avLst/>
          </a:prstGeom>
          <a:noFill/>
          <a:ln w="9525" algn="ctr">
            <a:noFill/>
            <a:miter lim="800000"/>
            <a:headEnd/>
            <a:tailEnd/>
          </a:ln>
          <a:effectLst/>
        </p:spPr>
        <p:txBody>
          <a:bodyPr wrap="none">
            <a:spAutoFit/>
          </a:bodyPr>
          <a:lstStyle/>
          <a:p>
            <a:pPr algn="l">
              <a:defRPr/>
            </a:pPr>
            <a:r>
              <a:rPr lang="cs-CZ" sz="2800" b="1" dirty="0">
                <a:latin typeface="Arial" charset="0"/>
                <a:cs typeface="Arial" charset="0"/>
              </a:rPr>
              <a:t>Lidar – DSM / DTM</a:t>
            </a:r>
          </a:p>
        </p:txBody>
      </p:sp>
      <p:pic>
        <p:nvPicPr>
          <p:cNvPr id="50183" name="Picture 10" descr="hay_ae_litt_zoomdam_bald"/>
          <p:cNvPicPr>
            <a:picLocks noChangeAspect="1" noChangeArrowheads="1"/>
          </p:cNvPicPr>
          <p:nvPr/>
        </p:nvPicPr>
        <p:blipFill>
          <a:blip r:embed="rId3" cstate="print"/>
          <a:srcRect/>
          <a:stretch>
            <a:fillRect/>
          </a:stretch>
        </p:blipFill>
        <p:spPr bwMode="auto">
          <a:xfrm>
            <a:off x="2268538" y="2271713"/>
            <a:ext cx="6480175" cy="4586287"/>
          </a:xfrm>
          <a:prstGeom prst="rect">
            <a:avLst/>
          </a:prstGeom>
          <a:noFill/>
          <a:ln w="9525">
            <a:noFill/>
            <a:miter lim="800000"/>
            <a:headEnd/>
            <a:tailEnd/>
          </a:ln>
        </p:spPr>
      </p:pic>
      <p:pic>
        <p:nvPicPr>
          <p:cNvPr id="50184" name="Picture 9" descr="hay_ae_litt_zoomdam_refl"/>
          <p:cNvPicPr>
            <a:picLocks noChangeAspect="1" noChangeArrowheads="1"/>
          </p:cNvPicPr>
          <p:nvPr/>
        </p:nvPicPr>
        <p:blipFill>
          <a:blip r:embed="rId4" cstate="print"/>
          <a:srcRect/>
          <a:stretch>
            <a:fillRect/>
          </a:stretch>
        </p:blipFill>
        <p:spPr bwMode="auto">
          <a:xfrm>
            <a:off x="252413" y="1844675"/>
            <a:ext cx="6480175" cy="4586288"/>
          </a:xfrm>
          <a:prstGeom prst="rect">
            <a:avLst/>
          </a:prstGeom>
          <a:noFill/>
          <a:ln w="9525">
            <a:noFill/>
            <a:miter lim="800000"/>
            <a:headEnd/>
            <a:tailEnd/>
          </a:ln>
        </p:spPr>
      </p:pic>
      <p:sp>
        <p:nvSpPr>
          <p:cNvPr id="50185" name="Obdélník 8"/>
          <p:cNvSpPr>
            <a:spLocks noChangeArrowheads="1"/>
          </p:cNvSpPr>
          <p:nvPr/>
        </p:nvSpPr>
        <p:spPr bwMode="auto">
          <a:xfrm>
            <a:off x="7821613" y="142875"/>
            <a:ext cx="1125537" cy="461963"/>
          </a:xfrm>
          <a:prstGeom prst="rect">
            <a:avLst/>
          </a:prstGeom>
          <a:noFill/>
          <a:ln w="9525">
            <a:noFill/>
            <a:miter lim="800000"/>
            <a:headEnd/>
            <a:tailEnd/>
          </a:ln>
        </p:spPr>
        <p:txBody>
          <a:bodyPr wrap="none">
            <a:spAutoFit/>
          </a:bodyPr>
          <a:lstStyle/>
          <a:p>
            <a:r>
              <a:rPr lang="cs-CZ" b="1">
                <a:solidFill>
                  <a:srgbClr val="FF9900"/>
                </a:solidFill>
              </a:rPr>
              <a:t>LIDAR</a:t>
            </a:r>
            <a:endParaRPr lang="cs-CZ" b="1"/>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idx="4294967295"/>
          </p:nvPr>
        </p:nvSpPr>
        <p:spPr>
          <a:xfrm>
            <a:off x="2300288" y="71438"/>
            <a:ext cx="6772275" cy="609600"/>
          </a:xfrm>
        </p:spPr>
        <p:txBody>
          <a:bodyPr/>
          <a:lstStyle/>
          <a:p>
            <a:pPr algn="r"/>
            <a:r>
              <a:rPr lang="cs-CZ" sz="2400" smtClean="0">
                <a:solidFill>
                  <a:srgbClr val="FF9900"/>
                </a:solidFill>
              </a:rPr>
              <a:t>DTM</a:t>
            </a:r>
          </a:p>
        </p:txBody>
      </p:sp>
      <p:pic>
        <p:nvPicPr>
          <p:cNvPr id="51204" name="Picture 2" descr="cejc_anim_1"/>
          <p:cNvPicPr>
            <a:picLocks noChangeAspect="1" noChangeArrowheads="1" noCrop="1"/>
          </p:cNvPicPr>
          <p:nvPr/>
        </p:nvPicPr>
        <p:blipFill>
          <a:blip r:embed="rId3" cstate="print"/>
          <a:srcRect/>
          <a:stretch>
            <a:fillRect/>
          </a:stretch>
        </p:blipFill>
        <p:spPr bwMode="auto">
          <a:xfrm>
            <a:off x="755576" y="1052736"/>
            <a:ext cx="5537201" cy="3925888"/>
          </a:xfrm>
          <a:prstGeom prst="rect">
            <a:avLst/>
          </a:prstGeom>
          <a:noFill/>
          <a:ln w="9525">
            <a:noFill/>
            <a:miter lim="800000"/>
            <a:headEnd/>
            <a:tailEnd/>
          </a:ln>
        </p:spPr>
      </p:pic>
      <p:pic>
        <p:nvPicPr>
          <p:cNvPr id="51205" name="Picture 4" descr="cejc_anim_2"/>
          <p:cNvPicPr>
            <a:picLocks noChangeAspect="1" noChangeArrowheads="1" noCrop="1"/>
          </p:cNvPicPr>
          <p:nvPr/>
        </p:nvPicPr>
        <p:blipFill>
          <a:blip r:embed="rId4" cstate="print"/>
          <a:srcRect/>
          <a:stretch>
            <a:fillRect/>
          </a:stretch>
        </p:blipFill>
        <p:spPr bwMode="auto">
          <a:xfrm>
            <a:off x="3707904" y="2420888"/>
            <a:ext cx="5251450" cy="3714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idx="4294967295"/>
          </p:nvPr>
        </p:nvSpPr>
        <p:spPr>
          <a:xfrm>
            <a:off x="2300288" y="71438"/>
            <a:ext cx="6772275" cy="609600"/>
          </a:xfrm>
        </p:spPr>
        <p:txBody>
          <a:bodyPr/>
          <a:lstStyle/>
          <a:p>
            <a:pPr algn="r"/>
            <a:r>
              <a:rPr lang="cs-CZ" sz="2400" smtClean="0">
                <a:solidFill>
                  <a:srgbClr val="FF9900"/>
                </a:solidFill>
              </a:rPr>
              <a:t>DTM</a:t>
            </a:r>
          </a:p>
        </p:txBody>
      </p:sp>
      <p:pic>
        <p:nvPicPr>
          <p:cNvPr id="52228" name="Picture 2" descr="\\F-2025\Marketing\_Marketing\MARKETINGOVA_KOMUNIKACE\GeodisNews\2009_1\Antarktida_Meixner\pictures_antarctica\ant5\ant5_08.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0" y="857250"/>
            <a:ext cx="9144000" cy="6000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Grp="1" noChangeArrowheads="1"/>
          </p:cNvSpPr>
          <p:nvPr>
            <p:ph type="title"/>
          </p:nvPr>
        </p:nvSpPr>
        <p:spPr>
          <a:xfrm>
            <a:off x="2300288" y="71438"/>
            <a:ext cx="6772275" cy="609600"/>
          </a:xfrm>
        </p:spPr>
        <p:txBody>
          <a:bodyPr/>
          <a:lstStyle/>
          <a:p>
            <a:pPr algn="r"/>
            <a:r>
              <a:rPr lang="cs-CZ" sz="2400" smtClean="0">
                <a:solidFill>
                  <a:srgbClr val="FF6600"/>
                </a:solidFill>
              </a:rPr>
              <a:t>UŽIVATELSKÉ ÚLOHY</a:t>
            </a:r>
          </a:p>
        </p:txBody>
      </p:sp>
      <p:pic>
        <p:nvPicPr>
          <p:cNvPr id="133124" name="Picture 2" descr="\\F-2025\Marketing\_Ukazky\Modelování-3D\3D_záplavy_2002\Blansko.jpg"/>
          <p:cNvPicPr>
            <a:picLocks noChangeAspect="1" noChangeArrowheads="1"/>
          </p:cNvPicPr>
          <p:nvPr/>
        </p:nvPicPr>
        <p:blipFill>
          <a:blip r:embed="rId3" cstate="print">
            <a:lum contrast="30000"/>
          </a:blip>
          <a:srcRect/>
          <a:stretch>
            <a:fillRect/>
          </a:stretch>
        </p:blipFill>
        <p:spPr bwMode="auto">
          <a:xfrm>
            <a:off x="0" y="857250"/>
            <a:ext cx="9144000" cy="6000750"/>
          </a:xfrm>
          <a:prstGeom prst="rect">
            <a:avLst/>
          </a:prstGeom>
          <a:noFill/>
          <a:ln w="9525">
            <a:noFill/>
            <a:miter lim="800000"/>
            <a:headEnd/>
            <a:tailEnd/>
          </a:ln>
        </p:spPr>
      </p:pic>
      <p:sp>
        <p:nvSpPr>
          <p:cNvPr id="6" name="TextovéPole 5"/>
          <p:cNvSpPr txBox="1"/>
          <p:nvPr/>
        </p:nvSpPr>
        <p:spPr>
          <a:xfrm>
            <a:off x="3429000" y="857250"/>
            <a:ext cx="5715000" cy="369332"/>
          </a:xfrm>
          <a:prstGeom prst="rect">
            <a:avLst/>
          </a:prstGeom>
          <a:noFill/>
        </p:spPr>
        <p:txBody>
          <a:bodyPr>
            <a:spAutoFit/>
          </a:bodyPr>
          <a:lstStyle/>
          <a:p>
            <a:pPr>
              <a:defRPr/>
            </a:pPr>
            <a:r>
              <a:rPr lang="cs-CZ" b="1" dirty="0"/>
              <a:t>Povodně a jejich vizualizace</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7" name="Picture 2" descr="\\F-2025\Marketing\_Ukazky\Modelování-3D\3D_záplavy_2002\Holesovice2.jpg"/>
          <p:cNvPicPr>
            <a:picLocks noChangeAspect="1" noChangeArrowheads="1"/>
          </p:cNvPicPr>
          <p:nvPr/>
        </p:nvPicPr>
        <p:blipFill>
          <a:blip r:embed="rId2" cstate="print">
            <a:lum contrast="40000"/>
          </a:blip>
          <a:srcRect/>
          <a:stretch>
            <a:fillRect/>
          </a:stretch>
        </p:blipFill>
        <p:spPr bwMode="auto">
          <a:xfrm>
            <a:off x="0" y="857250"/>
            <a:ext cx="9144000" cy="6000750"/>
          </a:xfrm>
          <a:prstGeom prst="rect">
            <a:avLst/>
          </a:prstGeom>
          <a:noFill/>
          <a:ln w="9525">
            <a:noFill/>
            <a:miter lim="800000"/>
            <a:headEnd/>
            <a:tailEnd/>
          </a:ln>
        </p:spPr>
      </p:pic>
      <p:sp>
        <p:nvSpPr>
          <p:cNvPr id="5" name="Rectangle 3"/>
          <p:cNvSpPr txBox="1">
            <a:spLocks noChangeArrowheads="1"/>
          </p:cNvSpPr>
          <p:nvPr/>
        </p:nvSpPr>
        <p:spPr bwMode="auto">
          <a:xfrm>
            <a:off x="1006475" y="0"/>
            <a:ext cx="8137525" cy="633413"/>
          </a:xfrm>
          <a:prstGeom prst="rect">
            <a:avLst/>
          </a:prstGeom>
          <a:noFill/>
          <a:ln w="9525">
            <a:noFill/>
            <a:miter lim="800000"/>
            <a:headEnd/>
            <a:tailEnd/>
          </a:ln>
        </p:spPr>
        <p:txBody>
          <a:bodyPr anchor="ctr"/>
          <a:lstStyle/>
          <a:p>
            <a:pPr algn="r">
              <a:defRPr/>
            </a:pPr>
            <a:r>
              <a:rPr lang="cs-CZ" b="1" kern="0" dirty="0">
                <a:solidFill>
                  <a:srgbClr val="FF9900"/>
                </a:solidFill>
                <a:latin typeface="+mj-lt"/>
                <a:ea typeface="+mj-ea"/>
                <a:cs typeface="+mj-cs"/>
              </a:rPr>
              <a:t>TECHNICKÉ VIZUALIZACE</a:t>
            </a:r>
          </a:p>
        </p:txBody>
      </p:sp>
      <p:sp>
        <p:nvSpPr>
          <p:cNvPr id="6" name="TextovéPole 5"/>
          <p:cNvSpPr txBox="1"/>
          <p:nvPr/>
        </p:nvSpPr>
        <p:spPr>
          <a:xfrm>
            <a:off x="2051720" y="171450"/>
            <a:ext cx="4286250" cy="369332"/>
          </a:xfrm>
          <a:prstGeom prst="rect">
            <a:avLst/>
          </a:prstGeom>
          <a:noFill/>
        </p:spPr>
        <p:txBody>
          <a:bodyPr>
            <a:spAutoFit/>
          </a:bodyPr>
          <a:lstStyle/>
          <a:p>
            <a:pPr>
              <a:defRPr/>
            </a:pPr>
            <a:r>
              <a:rPr lang="cs-CZ" b="1" dirty="0"/>
              <a:t>modelování povodní</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sp>
        <p:nvSpPr>
          <p:cNvPr id="6" name="Obdélník 5"/>
          <p:cNvSpPr/>
          <p:nvPr/>
        </p:nvSpPr>
        <p:spPr>
          <a:xfrm>
            <a:off x="899592" y="261610"/>
            <a:ext cx="9804895" cy="523220"/>
          </a:xfrm>
          <a:prstGeom prst="rect">
            <a:avLst/>
          </a:prstGeom>
        </p:spPr>
        <p:txBody>
          <a:bodyPr wrap="square">
            <a:spAutoFit/>
          </a:bodyPr>
          <a:lstStyle/>
          <a:p>
            <a:pPr fontAlgn="t"/>
            <a:r>
              <a:rPr lang="cs-CZ" sz="2800" b="1" dirty="0" smtClean="0">
                <a:solidFill>
                  <a:srgbClr val="323232"/>
                </a:solidFill>
              </a:rPr>
              <a:t>Mapování výškopisu</a:t>
            </a:r>
          </a:p>
        </p:txBody>
      </p:sp>
      <p:sp>
        <p:nvSpPr>
          <p:cNvPr id="7" name="Obdélník 6"/>
          <p:cNvSpPr/>
          <p:nvPr/>
        </p:nvSpPr>
        <p:spPr>
          <a:xfrm>
            <a:off x="107504" y="784830"/>
            <a:ext cx="914400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pl-PL" sz="2400" b="1" dirty="0" smtClean="0"/>
              <a:t>Typy terénu a terénních ploch</a:t>
            </a:r>
            <a:endParaRPr lang="cs-CZ" sz="2400" b="1" dirty="0" smtClean="0"/>
          </a:p>
        </p:txBody>
      </p:sp>
      <p:sp>
        <p:nvSpPr>
          <p:cNvPr id="9" name="Obdélník 8"/>
          <p:cNvSpPr/>
          <p:nvPr/>
        </p:nvSpPr>
        <p:spPr>
          <a:xfrm>
            <a:off x="215008" y="1628800"/>
            <a:ext cx="9036496" cy="3970318"/>
          </a:xfrm>
          <a:prstGeom prst="rect">
            <a:avLst/>
          </a:prstGeom>
        </p:spPr>
        <p:txBody>
          <a:bodyPr wrap="square">
            <a:spAutoFit/>
          </a:bodyPr>
          <a:lstStyle/>
          <a:p>
            <a:pPr marL="342900" indent="-342900"/>
            <a:r>
              <a:rPr lang="cs-CZ" b="1" dirty="0" smtClean="0"/>
              <a:t>	Pravidelný jednoduchý terén </a:t>
            </a:r>
          </a:p>
          <a:p>
            <a:pPr marL="0" lvl="1"/>
            <a:r>
              <a:rPr lang="cs-CZ" dirty="0" smtClean="0"/>
              <a:t>Je terén kde na sebe plynule navazují jednotlivé dílčí plochy . Ve svazích se vyskytují plochy obdobného sklonu</a:t>
            </a:r>
          </a:p>
          <a:p>
            <a:pPr marL="0" lvl="1"/>
            <a:r>
              <a:rPr lang="cs-CZ" dirty="0" smtClean="0"/>
              <a:t>      </a:t>
            </a:r>
            <a:r>
              <a:rPr lang="cs-CZ" b="1" dirty="0" smtClean="0"/>
              <a:t>Pravidelný členitý terén</a:t>
            </a:r>
          </a:p>
          <a:p>
            <a:pPr marL="0" lvl="1"/>
            <a:r>
              <a:rPr lang="cs-CZ" dirty="0" smtClean="0"/>
              <a:t>Vybíhající terénní tvary nápadně se zvyšující systém terénních čar, zvlněné vyhlazené vrstevnice</a:t>
            </a:r>
          </a:p>
          <a:p>
            <a:pPr marL="342900" indent="-342900"/>
            <a:r>
              <a:rPr lang="cs-CZ" dirty="0" smtClean="0"/>
              <a:t>	</a:t>
            </a:r>
            <a:r>
              <a:rPr lang="cs-CZ" b="1" dirty="0" smtClean="0"/>
              <a:t>Nepravidelný jednoduchý terén</a:t>
            </a:r>
          </a:p>
          <a:p>
            <a:pPr marL="0" lvl="1"/>
            <a:r>
              <a:rPr lang="cs-CZ" dirty="0" smtClean="0"/>
              <a:t> Je charakterizován  nepravidelnými směry spádnic , rozdíly a návaznosti </a:t>
            </a:r>
            <a:r>
              <a:rPr lang="cs-CZ" dirty="0" err="1" smtClean="0"/>
              <a:t>skoněných</a:t>
            </a:r>
            <a:r>
              <a:rPr lang="cs-CZ" dirty="0" smtClean="0"/>
              <a:t> ploch je velmi výrazné, meandry řek </a:t>
            </a:r>
          </a:p>
          <a:p>
            <a:pPr marL="0" lvl="1"/>
            <a:r>
              <a:rPr lang="cs-CZ" dirty="0" smtClean="0"/>
              <a:t>      </a:t>
            </a:r>
            <a:r>
              <a:rPr lang="cs-CZ" b="1" dirty="0" smtClean="0"/>
              <a:t>Nepravidelný členitý terén</a:t>
            </a:r>
          </a:p>
          <a:p>
            <a:pPr marL="0" lvl="1"/>
            <a:r>
              <a:rPr lang="cs-CZ" dirty="0" smtClean="0"/>
              <a:t>Je velni výškově členitý terén na malém prostoru, spádnice tvoří komplikovaný systém čar odvodnění , vyskytují se prostory bezodtokových kotlin , karů vzniklých jak erozí tak horotvornou činností </a:t>
            </a:r>
          </a:p>
          <a:p>
            <a:pPr marL="342900" indent="-342900"/>
            <a:endParaRPr lang="cs-CZ" dirty="0" smtClean="0"/>
          </a:p>
        </p:txBody>
      </p:sp>
    </p:spTree>
    <p:extLst>
      <p:ext uri="{BB962C8B-B14F-4D97-AF65-F5344CB8AC3E}">
        <p14:creationId xmlns="" xmlns:p14="http://schemas.microsoft.com/office/powerpoint/2010/main" val="3302174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pic>
        <p:nvPicPr>
          <p:cNvPr id="1027" name="Picture 3" descr="C:\Vaclav\DeepBlack\Mapování\Kupa.jpg"/>
          <p:cNvPicPr>
            <a:picLocks noChangeAspect="1" noChangeArrowheads="1"/>
          </p:cNvPicPr>
          <p:nvPr/>
        </p:nvPicPr>
        <p:blipFill>
          <a:blip r:embed="rId2" cstate="print"/>
          <a:srcRect/>
          <a:stretch>
            <a:fillRect/>
          </a:stretch>
        </p:blipFill>
        <p:spPr bwMode="auto">
          <a:xfrm>
            <a:off x="1691680" y="1461557"/>
            <a:ext cx="6048672" cy="4523548"/>
          </a:xfrm>
          <a:prstGeom prst="rect">
            <a:avLst/>
          </a:prstGeom>
          <a:noFill/>
        </p:spPr>
      </p:pic>
      <p:sp>
        <p:nvSpPr>
          <p:cNvPr id="9" name="Obdélník 8"/>
          <p:cNvSpPr/>
          <p:nvPr/>
        </p:nvSpPr>
        <p:spPr>
          <a:xfrm>
            <a:off x="1259632" y="2276872"/>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Kupa</a:t>
            </a:r>
          </a:p>
        </p:txBody>
      </p:sp>
      <p:sp>
        <p:nvSpPr>
          <p:cNvPr id="10" name="Obdélník 9"/>
          <p:cNvSpPr/>
          <p:nvPr/>
        </p:nvSpPr>
        <p:spPr>
          <a:xfrm>
            <a:off x="899592" y="0"/>
            <a:ext cx="9804895" cy="523220"/>
          </a:xfrm>
          <a:prstGeom prst="rect">
            <a:avLst/>
          </a:prstGeom>
        </p:spPr>
        <p:txBody>
          <a:bodyPr wrap="square">
            <a:spAutoFit/>
          </a:bodyPr>
          <a:lstStyle/>
          <a:p>
            <a:pPr fontAlgn="t"/>
            <a:r>
              <a:rPr lang="cs-CZ" sz="2800" b="1" dirty="0" smtClean="0">
                <a:solidFill>
                  <a:srgbClr val="323232"/>
                </a:solidFill>
              </a:rPr>
              <a:t>Mapování výškopisu</a:t>
            </a:r>
          </a:p>
        </p:txBody>
      </p:sp>
      <p:sp>
        <p:nvSpPr>
          <p:cNvPr id="11" name="Obdélník 10"/>
          <p:cNvSpPr/>
          <p:nvPr/>
        </p:nvSpPr>
        <p:spPr>
          <a:xfrm>
            <a:off x="107504" y="523220"/>
            <a:ext cx="9144000" cy="830997"/>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pl-PL" sz="2400" b="1" dirty="0" smtClean="0"/>
              <a:t>Typy terénu a terénních ploch – zrychlené opakování části 3. přednášky </a:t>
            </a:r>
            <a:endParaRPr lang="cs-CZ" sz="2400" b="1" dirty="0" smtClean="0"/>
          </a:p>
        </p:txBody>
      </p:sp>
      <p:sp>
        <p:nvSpPr>
          <p:cNvPr id="7" name="Obdélník 6"/>
          <p:cNvSpPr/>
          <p:nvPr/>
        </p:nvSpPr>
        <p:spPr>
          <a:xfrm>
            <a:off x="432173" y="1354217"/>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Terénní tvary vyvýšené</a:t>
            </a:r>
          </a:p>
        </p:txBody>
      </p:sp>
    </p:spTree>
    <p:extLst>
      <p:ext uri="{BB962C8B-B14F-4D97-AF65-F5344CB8AC3E}">
        <p14:creationId xmlns="" xmlns:p14="http://schemas.microsoft.com/office/powerpoint/2010/main" val="3302174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pic>
        <p:nvPicPr>
          <p:cNvPr id="2050" name="Picture 2" descr="C:\Vaclav\DeepBlack\Mapování\Stit.jpg"/>
          <p:cNvPicPr>
            <a:picLocks noChangeAspect="1" noChangeArrowheads="1"/>
          </p:cNvPicPr>
          <p:nvPr/>
        </p:nvPicPr>
        <p:blipFill>
          <a:blip r:embed="rId2" cstate="print"/>
          <a:srcRect/>
          <a:stretch>
            <a:fillRect/>
          </a:stretch>
        </p:blipFill>
        <p:spPr bwMode="auto">
          <a:xfrm>
            <a:off x="1547664" y="1916832"/>
            <a:ext cx="6912768" cy="4122782"/>
          </a:xfrm>
          <a:prstGeom prst="rect">
            <a:avLst/>
          </a:prstGeom>
          <a:noFill/>
        </p:spPr>
      </p:pic>
      <p:sp>
        <p:nvSpPr>
          <p:cNvPr id="9" name="Obdélník 8"/>
          <p:cNvSpPr/>
          <p:nvPr/>
        </p:nvSpPr>
        <p:spPr>
          <a:xfrm>
            <a:off x="1259632" y="2276872"/>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Štít</a:t>
            </a:r>
          </a:p>
        </p:txBody>
      </p:sp>
      <p:sp>
        <p:nvSpPr>
          <p:cNvPr id="10" name="Obdélník 9"/>
          <p:cNvSpPr/>
          <p:nvPr/>
        </p:nvSpPr>
        <p:spPr>
          <a:xfrm>
            <a:off x="395536" y="1152292"/>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Terénní tvary vyvýšené</a:t>
            </a:r>
          </a:p>
        </p:txBody>
      </p:sp>
    </p:spTree>
    <p:extLst>
      <p:ext uri="{BB962C8B-B14F-4D97-AF65-F5344CB8AC3E}">
        <p14:creationId xmlns="" xmlns:p14="http://schemas.microsoft.com/office/powerpoint/2010/main" val="3302174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p>
            <a:r>
              <a:rPr lang="cs-CZ" smtClean="0"/>
              <a:t>www.hgf.vsb.cz</a:t>
            </a:r>
            <a:endParaRPr lang="cs-CZ"/>
          </a:p>
        </p:txBody>
      </p:sp>
      <p:pic>
        <p:nvPicPr>
          <p:cNvPr id="3074" name="Picture 2" descr="C:\Vaclav\DeepBlack\Mapování\SvahovaKupa.jpg"/>
          <p:cNvPicPr>
            <a:picLocks noChangeAspect="1" noChangeArrowheads="1"/>
          </p:cNvPicPr>
          <p:nvPr/>
        </p:nvPicPr>
        <p:blipFill>
          <a:blip r:embed="rId2" cstate="print"/>
          <a:srcRect/>
          <a:stretch>
            <a:fillRect/>
          </a:stretch>
        </p:blipFill>
        <p:spPr bwMode="auto">
          <a:xfrm>
            <a:off x="1590600" y="1862773"/>
            <a:ext cx="7374013" cy="4445952"/>
          </a:xfrm>
          <a:prstGeom prst="rect">
            <a:avLst/>
          </a:prstGeom>
          <a:noFill/>
        </p:spPr>
      </p:pic>
      <p:sp>
        <p:nvSpPr>
          <p:cNvPr id="9" name="Obdélník 8"/>
          <p:cNvSpPr/>
          <p:nvPr/>
        </p:nvSpPr>
        <p:spPr>
          <a:xfrm>
            <a:off x="1259632" y="2276872"/>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Svahová kupa</a:t>
            </a:r>
          </a:p>
        </p:txBody>
      </p:sp>
      <p:sp>
        <p:nvSpPr>
          <p:cNvPr id="10" name="Obdélník 9"/>
          <p:cNvSpPr/>
          <p:nvPr/>
        </p:nvSpPr>
        <p:spPr>
          <a:xfrm>
            <a:off x="432173" y="999892"/>
            <a:ext cx="8532440" cy="461665"/>
          </a:xfrm>
          <a:prstGeom prst="rect">
            <a:avLst/>
          </a:prstGeom>
        </p:spPr>
        <p:txBody>
          <a:bodyPr wrap="square">
            <a:spAutoFit/>
          </a:bodyPr>
          <a:lstStyle/>
          <a:p>
            <a:pPr lvl="0">
              <a:tabLst>
                <a:tab pos="0"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lang="cs-CZ" sz="2400" b="1" dirty="0" smtClean="0"/>
              <a:t>Terénní tvary vyvýšené</a:t>
            </a:r>
          </a:p>
        </p:txBody>
      </p:sp>
    </p:spTree>
    <p:extLst>
      <p:ext uri="{BB962C8B-B14F-4D97-AF65-F5344CB8AC3E}">
        <p14:creationId xmlns="" xmlns:p14="http://schemas.microsoft.com/office/powerpoint/2010/main" val="3302174292"/>
      </p:ext>
    </p:extLst>
  </p:cSld>
  <p:clrMapOvr>
    <a:masterClrMapping/>
  </p:clrMapOvr>
</p:sld>
</file>

<file path=ppt/theme/theme1.xml><?xml version="1.0" encoding="utf-8"?>
<a:theme xmlns:a="http://schemas.openxmlformats.org/drawingml/2006/main" name="Motiv systému Office">
  <a:themeElements>
    <a:clrScheme name="Motiv systému Offi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tiv systému Office">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tiv systému Offic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tiv systému Offic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tiv systému Offic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tiv systému Offic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tiv systému Offic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tiv systému Offic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tiv systému Offic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tiv systému Offic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tiv systému Offic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tiv systému Offic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tiv systému Offic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tiv systému Offic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2211</TotalTime>
  <Words>1564</Words>
  <Application>Microsoft Office PowerPoint</Application>
  <PresentationFormat>Předvádění na obrazovce (4:3)</PresentationFormat>
  <Paragraphs>325</Paragraphs>
  <Slides>59</Slides>
  <Notes>14</Notes>
  <HiddenSlides>0</HiddenSlides>
  <MMClips>0</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59</vt:i4>
      </vt:variant>
    </vt:vector>
  </HeadingPairs>
  <TitlesOfParts>
    <vt:vector size="61" baseType="lpstr">
      <vt:lpstr>Motiv systému Office</vt:lpstr>
      <vt:lpstr>Rovnice</vt:lpstr>
      <vt:lpstr>Snímek 1</vt:lpstr>
      <vt:lpstr>Snímek 2</vt:lpstr>
      <vt:lpstr>Snímek 3</vt:lpstr>
      <vt:lpstr>Snímek 4</vt:lpstr>
      <vt:lpstr>Snímek 5</vt:lpstr>
      <vt:lpstr>Snímek 6</vt:lpstr>
      <vt:lpstr>Snímek 7</vt:lpstr>
      <vt:lpstr>Snímek 8</vt:lpstr>
      <vt:lpstr>Snímek 9</vt:lpstr>
      <vt:lpstr>Snímek 10</vt:lpstr>
      <vt:lpstr>Snímek 11</vt:lpstr>
      <vt:lpstr>Snímek 12</vt:lpstr>
      <vt:lpstr>Snímek 13</vt:lpstr>
      <vt:lpstr>Snímek 14</vt:lpstr>
      <vt:lpstr>Snímek 15</vt:lpstr>
      <vt:lpstr>Snímek 16</vt:lpstr>
      <vt:lpstr>Snímek 17</vt:lpstr>
      <vt:lpstr>Snímek 18</vt:lpstr>
      <vt:lpstr>Snímek 19</vt:lpstr>
      <vt:lpstr>Snímek 20</vt:lpstr>
      <vt:lpstr>Snímek 21</vt:lpstr>
      <vt:lpstr>Snímek 22</vt:lpstr>
      <vt:lpstr>Snímek 23</vt:lpstr>
      <vt:lpstr>Snímek 24</vt:lpstr>
      <vt:lpstr>Snímek 25</vt:lpstr>
      <vt:lpstr>Snímek 26</vt:lpstr>
      <vt:lpstr>Snímek 27</vt:lpstr>
      <vt:lpstr>Snímek 28</vt:lpstr>
      <vt:lpstr>Snímek 29</vt:lpstr>
      <vt:lpstr>Snímek 30</vt:lpstr>
      <vt:lpstr>Snímek 31</vt:lpstr>
      <vt:lpstr>Snímek 32</vt:lpstr>
      <vt:lpstr>Snímek 33</vt:lpstr>
      <vt:lpstr>Snímek 34</vt:lpstr>
      <vt:lpstr>Snímek 35</vt:lpstr>
      <vt:lpstr>Snímek 36</vt:lpstr>
      <vt:lpstr>Snímek 37</vt:lpstr>
      <vt:lpstr>Snímek 38</vt:lpstr>
      <vt:lpstr>Snímek 39</vt:lpstr>
      <vt:lpstr>Snímek 40</vt:lpstr>
      <vt:lpstr>Snímek 41</vt:lpstr>
      <vt:lpstr>Snímek 42</vt:lpstr>
      <vt:lpstr>Snímek 43</vt:lpstr>
      <vt:lpstr>Snímek 44</vt:lpstr>
      <vt:lpstr>Snímek 45</vt:lpstr>
      <vt:lpstr>Snímek 46</vt:lpstr>
      <vt:lpstr>Geoinformační data z mobilního mapování</vt:lpstr>
      <vt:lpstr>Ověření přesnosti</vt:lpstr>
      <vt:lpstr>Snímek 49</vt:lpstr>
      <vt:lpstr>LIDAR</vt:lpstr>
      <vt:lpstr>DTM</vt:lpstr>
      <vt:lpstr>LIDAR</vt:lpstr>
      <vt:lpstr>DTM</vt:lpstr>
      <vt:lpstr>LIDAR</vt:lpstr>
      <vt:lpstr>Snímek 55</vt:lpstr>
      <vt:lpstr>DTM</vt:lpstr>
      <vt:lpstr>DTM</vt:lpstr>
      <vt:lpstr>UŽIVATELSKÉ ÚLOHY</vt:lpstr>
      <vt:lpstr>Snímek 59</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User</dc:creator>
  <cp:lastModifiedBy>Safar_V</cp:lastModifiedBy>
  <cp:revision>84</cp:revision>
  <cp:lastPrinted>2013-04-29T11:48:20Z</cp:lastPrinted>
  <dcterms:created xsi:type="dcterms:W3CDTF">2012-05-13T08:59:02Z</dcterms:created>
  <dcterms:modified xsi:type="dcterms:W3CDTF">2019-10-23T07:51:50Z</dcterms:modified>
</cp:coreProperties>
</file>