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368" r:id="rId2"/>
    <p:sldId id="369" r:id="rId3"/>
    <p:sldId id="370" r:id="rId4"/>
    <p:sldId id="371" r:id="rId5"/>
    <p:sldId id="379" r:id="rId6"/>
    <p:sldId id="380" r:id="rId7"/>
    <p:sldId id="381" r:id="rId8"/>
    <p:sldId id="382" r:id="rId9"/>
    <p:sldId id="383" r:id="rId10"/>
    <p:sldId id="385" r:id="rId11"/>
    <p:sldId id="386" r:id="rId12"/>
    <p:sldId id="387" r:id="rId13"/>
    <p:sldId id="388" r:id="rId14"/>
    <p:sldId id="389" r:id="rId15"/>
    <p:sldId id="390" r:id="rId16"/>
    <p:sldId id="392" r:id="rId17"/>
    <p:sldId id="393" r:id="rId18"/>
    <p:sldId id="394" r:id="rId19"/>
    <p:sldId id="397" r:id="rId20"/>
    <p:sldId id="398" r:id="rId21"/>
    <p:sldId id="399" r:id="rId22"/>
    <p:sldId id="400" r:id="rId23"/>
    <p:sldId id="401" r:id="rId24"/>
    <p:sldId id="402" r:id="rId25"/>
    <p:sldId id="403" r:id="rId26"/>
    <p:sldId id="404" r:id="rId27"/>
    <p:sldId id="405" r:id="rId28"/>
    <p:sldId id="422" r:id="rId29"/>
    <p:sldId id="423" r:id="rId30"/>
    <p:sldId id="424" r:id="rId31"/>
    <p:sldId id="425" r:id="rId32"/>
    <p:sldId id="426" r:id="rId33"/>
    <p:sldId id="427" r:id="rId34"/>
    <p:sldId id="428" r:id="rId35"/>
    <p:sldId id="429" r:id="rId36"/>
    <p:sldId id="430" r:id="rId37"/>
    <p:sldId id="303" r:id="rId38"/>
    <p:sldId id="304" r:id="rId39"/>
    <p:sldId id="305" r:id="rId40"/>
  </p:sldIdLst>
  <p:sldSz cx="9144000" cy="6858000" type="screen4x3"/>
  <p:notesSz cx="7102475" cy="10234613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65D"/>
    <a:srgbClr val="CC6600"/>
    <a:srgbClr val="3CB299"/>
    <a:srgbClr val="B2B2B2"/>
    <a:srgbClr val="969696"/>
    <a:srgbClr val="3C3C3C"/>
    <a:srgbClr val="DFAF31"/>
    <a:srgbClr val="5F5F5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9" autoAdjust="0"/>
    <p:restoredTop sz="94660"/>
  </p:normalViewPr>
  <p:slideViewPr>
    <p:cSldViewPr snapToObjects="1">
      <p:cViewPr>
        <p:scale>
          <a:sx n="66" d="100"/>
          <a:sy n="66" d="100"/>
        </p:scale>
        <p:origin x="-2934" y="-10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7739" cy="511731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4023093" y="0"/>
            <a:ext cx="3077739" cy="511731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r">
              <a:defRPr sz="1200"/>
            </a:lvl1pPr>
          </a:lstStyle>
          <a:p>
            <a:fld id="{DF8B2AF1-313E-4000-B78D-4893E7C662F1}" type="datetimeFigureOut">
              <a:rPr lang="cs-CZ" smtClean="0"/>
              <a:pPr/>
              <a:t>10.10.2019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1" y="9721106"/>
            <a:ext cx="3077739" cy="511731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4023093" y="9721106"/>
            <a:ext cx="3077739" cy="511731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r">
              <a:defRPr sz="1200"/>
            </a:lvl1pPr>
          </a:lstStyle>
          <a:p>
            <a:fld id="{3F110C91-B027-405E-BDE1-80A6601DBC41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4619766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77739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3093" y="0"/>
            <a:ext cx="3077739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/>
          </a:p>
        </p:txBody>
      </p:sp>
      <p:sp>
        <p:nvSpPr>
          <p:cNvPr id="624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624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248" y="4861441"/>
            <a:ext cx="5681980" cy="460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624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1106"/>
            <a:ext cx="3077739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9" tIns="47380" rIns="94759" bIns="4738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624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3093" y="9721106"/>
            <a:ext cx="3077739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9" tIns="47380" rIns="94759" bIns="4738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52AEB9C-707C-41CF-B03F-A05A3C1C14DF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0155775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 txBox="1">
            <a:spLocks noGrp="1" noChangeArrowheads="1"/>
          </p:cNvSpPr>
          <p:nvPr/>
        </p:nvSpPr>
        <p:spPr bwMode="auto">
          <a:xfrm>
            <a:off x="4023092" y="9721106"/>
            <a:ext cx="3077739" cy="5117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9066" tIns="49533" rIns="99066" bIns="49533" anchor="b"/>
          <a:lstStyle/>
          <a:p>
            <a:pPr algn="r">
              <a:spcBef>
                <a:spcPct val="0"/>
              </a:spcBef>
              <a:defRPr/>
            </a:pPr>
            <a:fld id="{21E642E8-DC13-4186-9667-0AAA05686959}" type="slidenum">
              <a:rPr lang="cs-CZ" sz="1300"/>
              <a:pPr algn="r">
                <a:spcBef>
                  <a:spcPct val="0"/>
                </a:spcBef>
                <a:defRPr/>
              </a:pPr>
              <a:t>1</a:t>
            </a:fld>
            <a:endParaRPr lang="cs-CZ" sz="1300" dirty="0"/>
          </a:p>
        </p:txBody>
      </p:sp>
      <p:sp>
        <p:nvSpPr>
          <p:cNvPr id="20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997" y="4861441"/>
            <a:ext cx="5208482" cy="4605576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68F89D-3D09-4892-8053-ACA706CAE4D0}" type="slidenum">
              <a:rPr lang="cs-CZ" smtClean="0">
                <a:latin typeface="Arial" pitchFamily="34" charset="0"/>
              </a:rPr>
              <a:pPr>
                <a:defRPr/>
              </a:pPr>
              <a:t>24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216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997" y="4861441"/>
            <a:ext cx="5208482" cy="4605576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E8B74D-F1FB-4CE6-B069-8E9DEDB70AEC}" type="slidenum">
              <a:rPr lang="cs-CZ" smtClean="0">
                <a:latin typeface="Arial" pitchFamily="34" charset="0"/>
              </a:rPr>
              <a:pPr>
                <a:defRPr/>
              </a:pPr>
              <a:t>25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217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997" y="4861441"/>
            <a:ext cx="5208482" cy="4605576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18E02D-3068-4449-80A0-89A040E4BCE5}" type="slidenum">
              <a:rPr lang="cs-CZ" smtClean="0">
                <a:latin typeface="Arial" pitchFamily="34" charset="0"/>
              </a:rPr>
              <a:pPr>
                <a:defRPr/>
              </a:pPr>
              <a:t>26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218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997" y="4861441"/>
            <a:ext cx="5208482" cy="4605576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4962E9-2730-45A4-A704-20A5BE849BC4}" type="slidenum">
              <a:rPr lang="cs-CZ" smtClean="0">
                <a:latin typeface="Arial" pitchFamily="34" charset="0"/>
              </a:rPr>
              <a:pPr>
                <a:defRPr/>
              </a:pPr>
              <a:t>27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219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997" y="4861441"/>
            <a:ext cx="5208482" cy="4605576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4505CC-7326-4E4C-B7E3-F361C1B91341}" type="slidenum">
              <a:rPr lang="cs-CZ" smtClean="0">
                <a:latin typeface="Arial" pitchFamily="34" charset="0"/>
              </a:rPr>
              <a:pPr>
                <a:defRPr/>
              </a:pPr>
              <a:t>29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220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997" y="4861441"/>
            <a:ext cx="5208482" cy="4605576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363C30-F81F-438F-87FE-642FA87F1506}" type="slidenum">
              <a:rPr lang="cs-CZ" smtClean="0">
                <a:latin typeface="Arial" pitchFamily="34" charset="0"/>
              </a:rPr>
              <a:pPr>
                <a:defRPr/>
              </a:pPr>
              <a:t>30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22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997" y="4861441"/>
            <a:ext cx="5208482" cy="4605576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7C4C3D-0D1E-4A25-9F9D-B5249CB216A6}" type="slidenum">
              <a:rPr lang="cs-CZ" smtClean="0">
                <a:latin typeface="Arial" pitchFamily="34" charset="0"/>
              </a:rPr>
              <a:pPr>
                <a:defRPr/>
              </a:pPr>
              <a:t>31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222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997" y="4861441"/>
            <a:ext cx="5208482" cy="4605576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E8859A-1D45-4003-83FF-6F0EE6BE5F34}" type="slidenum">
              <a:rPr lang="cs-CZ" smtClean="0">
                <a:latin typeface="Arial" pitchFamily="34" charset="0"/>
              </a:rPr>
              <a:pPr>
                <a:defRPr/>
              </a:pPr>
              <a:t>32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223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997" y="4861441"/>
            <a:ext cx="5208482" cy="4605576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A5774A5-195F-4B9E-BCD2-8544B5C3B4C8}" type="slidenum">
              <a:rPr lang="cs-CZ" smtClean="0">
                <a:latin typeface="Arial" pitchFamily="34" charset="0"/>
              </a:rPr>
              <a:pPr>
                <a:defRPr/>
              </a:pPr>
              <a:t>33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224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997" y="4861441"/>
            <a:ext cx="5208482" cy="4605576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 txBox="1">
            <a:spLocks noGrp="1" noChangeArrowheads="1"/>
          </p:cNvSpPr>
          <p:nvPr/>
        </p:nvSpPr>
        <p:spPr bwMode="auto">
          <a:xfrm>
            <a:off x="4023092" y="9721106"/>
            <a:ext cx="3077739" cy="5117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9066" tIns="49533" rIns="99066" bIns="49533" anchor="b"/>
          <a:lstStyle/>
          <a:p>
            <a:pPr algn="r">
              <a:spcBef>
                <a:spcPct val="0"/>
              </a:spcBef>
              <a:defRPr/>
            </a:pPr>
            <a:fld id="{9D341190-62C3-4784-BAA4-3371A1FDD153}" type="slidenum">
              <a:rPr lang="cs-CZ" sz="1300"/>
              <a:pPr algn="r">
                <a:spcBef>
                  <a:spcPct val="0"/>
                </a:spcBef>
                <a:defRPr/>
              </a:pPr>
              <a:t>5</a:t>
            </a:fld>
            <a:endParaRPr lang="cs-CZ" sz="1300" dirty="0"/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997" y="4861441"/>
            <a:ext cx="5208482" cy="4605576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E831B2-6ADC-4939-9074-F50FE9288F86}" type="slidenum">
              <a:rPr lang="cs-CZ" smtClean="0">
                <a:latin typeface="Arial" pitchFamily="34" charset="0"/>
              </a:rPr>
              <a:pPr>
                <a:defRPr/>
              </a:pPr>
              <a:t>6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997" y="4861441"/>
            <a:ext cx="5208482" cy="4605576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D5F639-E90F-41E8-AF88-FBAEEB2CD870}" type="slidenum">
              <a:rPr lang="cs-CZ" smtClean="0">
                <a:latin typeface="Arial" pitchFamily="34" charset="0"/>
              </a:rPr>
              <a:pPr>
                <a:defRPr/>
              </a:pPr>
              <a:t>10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209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75A7A4-A656-4CFF-802F-24AD44FF3B50}" type="slidenum">
              <a:rPr lang="cs-CZ" smtClean="0">
                <a:latin typeface="Arial" pitchFamily="34" charset="0"/>
              </a:rPr>
              <a:pPr>
                <a:defRPr/>
              </a:pPr>
              <a:t>11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210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997" y="4861441"/>
            <a:ext cx="5208482" cy="4605576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28E19E-20E5-424F-B3B4-72FA8BAD6FB3}" type="slidenum">
              <a:rPr lang="cs-CZ" smtClean="0">
                <a:latin typeface="Arial" pitchFamily="34" charset="0"/>
              </a:rPr>
              <a:pPr>
                <a:defRPr/>
              </a:pPr>
              <a:t>12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211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997" y="4861441"/>
            <a:ext cx="5208482" cy="4605576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309A70-8548-4CCA-8F81-FF9F67492617}" type="slidenum">
              <a:rPr lang="cs-CZ" smtClean="0">
                <a:latin typeface="Arial" pitchFamily="34" charset="0"/>
              </a:rPr>
              <a:pPr>
                <a:defRPr/>
              </a:pPr>
              <a:t>13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212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997" y="4861441"/>
            <a:ext cx="5208482" cy="4605576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424B23-AA30-429B-97FA-D0CFCBDD9217}" type="slidenum">
              <a:rPr lang="cs-CZ" smtClean="0">
                <a:latin typeface="Arial" pitchFamily="34" charset="0"/>
              </a:rPr>
              <a:pPr>
                <a:defRPr/>
              </a:pPr>
              <a:t>14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214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997" y="4861441"/>
            <a:ext cx="5208482" cy="4605576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FBE13B-DD32-49BC-BEF0-1B9352677F71}" type="slidenum">
              <a:rPr lang="cs-CZ" smtClean="0">
                <a:latin typeface="Arial" pitchFamily="34" charset="0"/>
              </a:rPr>
              <a:pPr>
                <a:defRPr/>
              </a:pPr>
              <a:t>23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215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997" y="4861441"/>
            <a:ext cx="5208482" cy="4605576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0" name="Picture 18" descr="sec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4438" y="1641475"/>
            <a:ext cx="5895975" cy="2349500"/>
          </a:xfrm>
        </p:spPr>
        <p:txBody>
          <a:bodyPr/>
          <a:lstStyle>
            <a:lvl1pPr>
              <a:defRPr sz="1800">
                <a:solidFill>
                  <a:srgbClr val="DFAF31"/>
                </a:solidFill>
              </a:defRPr>
            </a:lvl1pPr>
          </a:lstStyle>
          <a:p>
            <a:pPr lvl="0"/>
            <a:r>
              <a:rPr lang="cs-CZ" noProof="0" smtClean="0"/>
              <a:t>Klepnutím lze upravit styl předlohy nadpisů.</a:t>
            </a:r>
          </a:p>
        </p:txBody>
      </p:sp>
      <p:sp>
        <p:nvSpPr>
          <p:cNvPr id="3096" name="Rectangle 2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0" y="0"/>
            <a:ext cx="1328738" cy="1495425"/>
          </a:xfrm>
        </p:spPr>
        <p:txBody>
          <a:bodyPr/>
          <a:lstStyle>
            <a:lvl1pPr marL="0" indent="0" algn="r">
              <a:buFont typeface="Arial" charset="0"/>
              <a:buNone/>
              <a:defRPr sz="16500" baseline="22000">
                <a:solidFill>
                  <a:srgbClr val="969696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cs-CZ" noProof="0" smtClean="0"/>
              <a:t>Klepnutím lze upravit styl předlohy podnadpisů.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www.hgf.vsb.cz</a:t>
            </a:r>
          </a:p>
        </p:txBody>
      </p:sp>
    </p:spTree>
    <p:extLst>
      <p:ext uri="{BB962C8B-B14F-4D97-AF65-F5344CB8AC3E}">
        <p14:creationId xmlns:p14="http://schemas.microsoft.com/office/powerpoint/2010/main" xmlns="" val="3236327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86563" y="457200"/>
            <a:ext cx="2178050" cy="5668963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250825" y="457200"/>
            <a:ext cx="6383338" cy="5668963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www.hgf.vsb.cz</a:t>
            </a:r>
          </a:p>
        </p:txBody>
      </p:sp>
    </p:spTree>
    <p:extLst>
      <p:ext uri="{BB962C8B-B14F-4D97-AF65-F5344CB8AC3E}">
        <p14:creationId xmlns:p14="http://schemas.microsoft.com/office/powerpoint/2010/main" xmlns="" val="9645494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507413" cy="58515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</p:cSld>
  <p:clrMapOvr>
    <a:masterClrMapping/>
  </p:clrMapOvr>
  <p:transition>
    <p:check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www.hgf.vsb.cz</a:t>
            </a:r>
          </a:p>
        </p:txBody>
      </p:sp>
    </p:spTree>
    <p:extLst>
      <p:ext uri="{BB962C8B-B14F-4D97-AF65-F5344CB8AC3E}">
        <p14:creationId xmlns:p14="http://schemas.microsoft.com/office/powerpoint/2010/main" xmlns="" val="447391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www.hgf.vsb.cz</a:t>
            </a:r>
          </a:p>
        </p:txBody>
      </p:sp>
    </p:spTree>
    <p:extLst>
      <p:ext uri="{BB962C8B-B14F-4D97-AF65-F5344CB8AC3E}">
        <p14:creationId xmlns:p14="http://schemas.microsoft.com/office/powerpoint/2010/main" xmlns="" val="3091575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50825" y="1196975"/>
            <a:ext cx="4279900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83125" y="1196975"/>
            <a:ext cx="4281488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www.hgf.vsb.cz</a:t>
            </a:r>
          </a:p>
        </p:txBody>
      </p:sp>
    </p:spTree>
    <p:extLst>
      <p:ext uri="{BB962C8B-B14F-4D97-AF65-F5344CB8AC3E}">
        <p14:creationId xmlns:p14="http://schemas.microsoft.com/office/powerpoint/2010/main" xmlns="" val="1732292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www.hgf.vsb.cz</a:t>
            </a:r>
          </a:p>
        </p:txBody>
      </p:sp>
    </p:spTree>
    <p:extLst>
      <p:ext uri="{BB962C8B-B14F-4D97-AF65-F5344CB8AC3E}">
        <p14:creationId xmlns:p14="http://schemas.microsoft.com/office/powerpoint/2010/main" xmlns="" val="2661089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www.hgf.vsb.cz</a:t>
            </a:r>
          </a:p>
        </p:txBody>
      </p:sp>
    </p:spTree>
    <p:extLst>
      <p:ext uri="{BB962C8B-B14F-4D97-AF65-F5344CB8AC3E}">
        <p14:creationId xmlns:p14="http://schemas.microsoft.com/office/powerpoint/2010/main" xmlns="" val="1812978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www.hgf.vsb.cz</a:t>
            </a:r>
          </a:p>
        </p:txBody>
      </p:sp>
    </p:spTree>
    <p:extLst>
      <p:ext uri="{BB962C8B-B14F-4D97-AF65-F5344CB8AC3E}">
        <p14:creationId xmlns:p14="http://schemas.microsoft.com/office/powerpoint/2010/main" xmlns="" val="1170387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www.hgf.vsb.cz</a:t>
            </a:r>
          </a:p>
        </p:txBody>
      </p:sp>
    </p:spTree>
    <p:extLst>
      <p:ext uri="{BB962C8B-B14F-4D97-AF65-F5344CB8AC3E}">
        <p14:creationId xmlns:p14="http://schemas.microsoft.com/office/powerpoint/2010/main" xmlns="" val="2078123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www.hgf.vsb.cz</a:t>
            </a:r>
          </a:p>
        </p:txBody>
      </p:sp>
    </p:spTree>
    <p:extLst>
      <p:ext uri="{BB962C8B-B14F-4D97-AF65-F5344CB8AC3E}">
        <p14:creationId xmlns:p14="http://schemas.microsoft.com/office/powerpoint/2010/main" xmlns="" val="4045186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orner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36775" cy="136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46138" y="457200"/>
            <a:ext cx="81184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196975"/>
            <a:ext cx="8713788" cy="492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69013" y="63087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969696"/>
                </a:solidFill>
                <a:latin typeface="Arial Narrow" pitchFamily="34" charset="0"/>
              </a:defRPr>
            </a:lvl1pPr>
          </a:lstStyle>
          <a:p>
            <a:r>
              <a:rPr lang="cs-CZ"/>
              <a:t>www.hgf.vsb.cz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800">
          <a:solidFill>
            <a:srgbClr val="00765D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>
          <a:solidFill>
            <a:srgbClr val="00765D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800">
          <a:solidFill>
            <a:srgbClr val="00765D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800">
          <a:solidFill>
            <a:srgbClr val="00765D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800">
          <a:solidFill>
            <a:srgbClr val="00765D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765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765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765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765D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DFAF31"/>
        </a:buClr>
        <a:buSzPct val="80000"/>
        <a:buFont typeface="Arial" charset="0"/>
        <a:buChar char="■"/>
        <a:defRPr sz="2200">
          <a:solidFill>
            <a:srgbClr val="5F5F5F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DFAF31"/>
        </a:buClr>
        <a:buSzPct val="80000"/>
        <a:buFont typeface="Arial" charset="0"/>
        <a:buChar char="■"/>
        <a:defRPr sz="2200">
          <a:solidFill>
            <a:srgbClr val="5F5F5F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DFAF31"/>
        </a:buClr>
        <a:buSzPct val="80000"/>
        <a:buFont typeface="Arial" charset="0"/>
        <a:buChar char="■"/>
        <a:defRPr sz="2000">
          <a:solidFill>
            <a:srgbClr val="5F5F5F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DFAF31"/>
        </a:buClr>
        <a:buSzPct val="80000"/>
        <a:buFont typeface="Arial" charset="0"/>
        <a:buChar char="■"/>
        <a:defRPr sz="2000">
          <a:solidFill>
            <a:srgbClr val="5F5F5F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DFAF31"/>
        </a:buClr>
        <a:buSzPct val="80000"/>
        <a:buFont typeface="Arial" charset="0"/>
        <a:buChar char="■"/>
        <a:defRPr sz="2000">
          <a:solidFill>
            <a:srgbClr val="5F5F5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DFAF31"/>
        </a:buClr>
        <a:buSzPct val="80000"/>
        <a:buFont typeface="Arial" charset="0"/>
        <a:buChar char="■"/>
        <a:defRPr sz="2000">
          <a:solidFill>
            <a:srgbClr val="5F5F5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DFAF31"/>
        </a:buClr>
        <a:buSzPct val="80000"/>
        <a:buFont typeface="Arial" charset="0"/>
        <a:buChar char="■"/>
        <a:defRPr sz="2000">
          <a:solidFill>
            <a:srgbClr val="5F5F5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DFAF31"/>
        </a:buClr>
        <a:buSzPct val="80000"/>
        <a:buFont typeface="Arial" charset="0"/>
        <a:buChar char="■"/>
        <a:defRPr sz="2000">
          <a:solidFill>
            <a:srgbClr val="5F5F5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DFAF31"/>
        </a:buClr>
        <a:buSzPct val="80000"/>
        <a:buFont typeface="Arial" charset="0"/>
        <a:buChar char="■"/>
        <a:defRPr sz="2000">
          <a:solidFill>
            <a:srgbClr val="5F5F5F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300288" y="71438"/>
            <a:ext cx="6772275" cy="609600"/>
          </a:xfrm>
        </p:spPr>
        <p:txBody>
          <a:bodyPr/>
          <a:lstStyle/>
          <a:p>
            <a:pPr algn="r"/>
            <a:r>
              <a:rPr lang="cs-CZ" sz="2400" smtClean="0">
                <a:solidFill>
                  <a:srgbClr val="FF9900"/>
                </a:solidFill>
              </a:rPr>
              <a:t>ORTHOCITY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071563" y="2857500"/>
            <a:ext cx="67722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spcBef>
                <a:spcPct val="0"/>
              </a:spcBef>
              <a:defRPr/>
            </a:pPr>
            <a:r>
              <a:rPr lang="cs-CZ" sz="4000" b="1" kern="0" dirty="0">
                <a:solidFill>
                  <a:srgbClr val="FF6600"/>
                </a:solidFill>
                <a:latin typeface="+mj-lt"/>
                <a:ea typeface="+mj-ea"/>
                <a:cs typeface="+mj-cs"/>
              </a:rPr>
              <a:t>ORTOFOTOMAPA</a:t>
            </a:r>
          </a:p>
          <a:p>
            <a:pPr eaLnBrk="0" hangingPunct="0">
              <a:spcBef>
                <a:spcPct val="0"/>
              </a:spcBef>
              <a:defRPr/>
            </a:pPr>
            <a:r>
              <a:rPr lang="cs-CZ" sz="4000" b="1" kern="0" dirty="0">
                <a:solidFill>
                  <a:srgbClr val="FF6600"/>
                </a:solidFill>
                <a:latin typeface="+mj-lt"/>
                <a:ea typeface="+mj-ea"/>
                <a:cs typeface="+mj-cs"/>
              </a:rPr>
              <a:t> MĚST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7" name="Picture 2" descr="D:\.Ukazky\.ukazky_obrazky\vizualizace\obrazky_pro_ppt\PixoView\UherskeHradiste\5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857250"/>
            <a:ext cx="9001125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006475" y="0"/>
            <a:ext cx="8137525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>
              <a:spcBef>
                <a:spcPct val="20000"/>
              </a:spcBef>
              <a:buClr>
                <a:srgbClr val="FF3300"/>
              </a:buClr>
              <a:defRPr/>
            </a:pPr>
            <a:r>
              <a:rPr lang="cs-CZ" b="1" kern="0" dirty="0">
                <a:solidFill>
                  <a:srgbClr val="FF9900"/>
                </a:solidFill>
                <a:latin typeface="+mn-lt"/>
                <a:cs typeface="+mn-cs"/>
              </a:rPr>
              <a:t>PIXOVIEW a katastrální mapa</a:t>
            </a:r>
          </a:p>
          <a:p>
            <a:pPr marL="342900" indent="-342900" algn="r">
              <a:spcBef>
                <a:spcPct val="20000"/>
              </a:spcBef>
              <a:buClr>
                <a:srgbClr val="FF3300"/>
              </a:buClr>
              <a:defRPr/>
            </a:pPr>
            <a:endParaRPr lang="cs-CZ" b="1" kern="0" dirty="0">
              <a:solidFill>
                <a:srgbClr val="FF99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2"/>
          <p:cNvSpPr>
            <a:spLocks noGrp="1" noChangeArrowheads="1"/>
          </p:cNvSpPr>
          <p:nvPr>
            <p:ph type="title"/>
          </p:nvPr>
        </p:nvSpPr>
        <p:spPr>
          <a:xfrm>
            <a:off x="2300288" y="71438"/>
            <a:ext cx="6772275" cy="609600"/>
          </a:xfrm>
        </p:spPr>
        <p:txBody>
          <a:bodyPr/>
          <a:lstStyle/>
          <a:p>
            <a:pPr algn="r"/>
            <a:r>
              <a:rPr lang="cs-CZ" sz="2400" smtClean="0">
                <a:solidFill>
                  <a:srgbClr val="FF9900"/>
                </a:solidFill>
              </a:rPr>
              <a:t>UŽIVATELSKÉ ÚLOHY</a:t>
            </a:r>
          </a:p>
        </p:txBody>
      </p:sp>
      <p:pic>
        <p:nvPicPr>
          <p:cNvPr id="94212" name="Picture 2" descr="C:\   dnes\001006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3571875" y="857250"/>
            <a:ext cx="5572125" cy="830263"/>
          </a:xfrm>
          <a:prstGeom prst="rect">
            <a:avLst/>
          </a:prstGeom>
          <a:solidFill>
            <a:schemeClr val="accent6">
              <a:lumMod val="50000"/>
              <a:alpha val="82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b="1" dirty="0">
                <a:solidFill>
                  <a:srgbClr val="FF9900"/>
                </a:solidFill>
              </a:rPr>
              <a:t>evidence značených parkovacích míst MIKULOV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Rectangle 2"/>
          <p:cNvSpPr>
            <a:spLocks noGrp="1" noChangeArrowheads="1"/>
          </p:cNvSpPr>
          <p:nvPr>
            <p:ph type="title"/>
          </p:nvPr>
        </p:nvSpPr>
        <p:spPr>
          <a:xfrm>
            <a:off x="2300288" y="71438"/>
            <a:ext cx="6772275" cy="609600"/>
          </a:xfrm>
        </p:spPr>
        <p:txBody>
          <a:bodyPr/>
          <a:lstStyle/>
          <a:p>
            <a:pPr algn="r"/>
            <a:r>
              <a:rPr lang="cs-CZ" sz="2400" smtClean="0">
                <a:solidFill>
                  <a:srgbClr val="FF9900"/>
                </a:solidFill>
              </a:rPr>
              <a:t>UŽIVATELSKÉ ÚLOHY</a:t>
            </a:r>
          </a:p>
        </p:txBody>
      </p:sp>
      <p:pic>
        <p:nvPicPr>
          <p:cNvPr id="95236" name="Picture 2" descr="C:\   dnes\001011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5000625" y="857250"/>
            <a:ext cx="4143375" cy="830263"/>
          </a:xfrm>
          <a:prstGeom prst="rect">
            <a:avLst/>
          </a:prstGeom>
          <a:solidFill>
            <a:schemeClr val="accent6">
              <a:lumMod val="50000"/>
              <a:alpha val="82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b="1" dirty="0">
                <a:solidFill>
                  <a:srgbClr val="FF9900"/>
                </a:solidFill>
              </a:rPr>
              <a:t>pasport veřejného osvětlení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Rectangle 2"/>
          <p:cNvSpPr>
            <a:spLocks noGrp="1" noChangeArrowheads="1"/>
          </p:cNvSpPr>
          <p:nvPr>
            <p:ph type="title"/>
          </p:nvPr>
        </p:nvSpPr>
        <p:spPr>
          <a:xfrm>
            <a:off x="2300288" y="71438"/>
            <a:ext cx="6772275" cy="609600"/>
          </a:xfrm>
        </p:spPr>
        <p:txBody>
          <a:bodyPr/>
          <a:lstStyle/>
          <a:p>
            <a:pPr algn="r"/>
            <a:r>
              <a:rPr lang="cs-CZ" sz="2400" smtClean="0">
                <a:solidFill>
                  <a:srgbClr val="FF9900"/>
                </a:solidFill>
              </a:rPr>
              <a:t>UŽIVATELSKÉ ÚLOHY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000625" y="857250"/>
            <a:ext cx="4143375" cy="830263"/>
          </a:xfrm>
          <a:prstGeom prst="rect">
            <a:avLst/>
          </a:prstGeom>
          <a:solidFill>
            <a:schemeClr val="accent6">
              <a:lumMod val="50000"/>
              <a:alpha val="82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b="1" dirty="0">
                <a:solidFill>
                  <a:srgbClr val="FF9900"/>
                </a:solidFill>
              </a:rPr>
              <a:t>evidence památných stromů</a:t>
            </a:r>
          </a:p>
        </p:txBody>
      </p:sp>
      <p:pic>
        <p:nvPicPr>
          <p:cNvPr id="96261" name="Picture 2" descr="C:\   dnes\001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57250"/>
            <a:ext cx="4968875" cy="475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2" name="Picture 3" descr="C:\   dnes\0010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76738" y="2405063"/>
            <a:ext cx="4767262" cy="445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2"/>
          <p:cNvSpPr>
            <a:spLocks noGrp="1" noChangeArrowheads="1"/>
          </p:cNvSpPr>
          <p:nvPr>
            <p:ph type="title"/>
          </p:nvPr>
        </p:nvSpPr>
        <p:spPr>
          <a:xfrm>
            <a:off x="2300288" y="71438"/>
            <a:ext cx="6772275" cy="609600"/>
          </a:xfrm>
        </p:spPr>
        <p:txBody>
          <a:bodyPr/>
          <a:lstStyle/>
          <a:p>
            <a:pPr algn="r"/>
            <a:r>
              <a:rPr lang="cs-CZ" sz="2400" smtClean="0">
                <a:solidFill>
                  <a:srgbClr val="FF9900"/>
                </a:solidFill>
              </a:rPr>
              <a:t>UŽIVATELSKÉ ÚLOHY</a:t>
            </a:r>
          </a:p>
        </p:txBody>
      </p:sp>
      <p:pic>
        <p:nvPicPr>
          <p:cNvPr id="97284" name="Picture 2" descr="C:\   dnes\001007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928688" y="857250"/>
            <a:ext cx="8215312" cy="857250"/>
          </a:xfrm>
          <a:prstGeom prst="rect">
            <a:avLst/>
          </a:prstGeom>
          <a:solidFill>
            <a:schemeClr val="accent6">
              <a:lumMod val="50000"/>
              <a:alpha val="82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b="1" dirty="0">
                <a:solidFill>
                  <a:srgbClr val="FF9900"/>
                </a:solidFill>
              </a:rPr>
              <a:t>evidence památek (stav budov, souvislosti s okolím…) Jihomoravský kraj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7" name="Picture 4" descr="spilberk_vect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3933825"/>
            <a:ext cx="3940175" cy="241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8" name="Picture 5" descr="9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1844675"/>
            <a:ext cx="1195387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9" name="Picture 6" descr="2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3357563"/>
            <a:ext cx="3786187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0" name="Picture 7" descr="23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4438" y="2062163"/>
            <a:ext cx="428625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1" name="Picture 8" descr="41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3" y="5157788"/>
            <a:ext cx="3209925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12" name="Line 9"/>
          <p:cNvSpPr>
            <a:spLocks noChangeShapeType="1"/>
          </p:cNvSpPr>
          <p:nvPr/>
        </p:nvSpPr>
        <p:spPr bwMode="auto">
          <a:xfrm flipH="1">
            <a:off x="3132138" y="2925763"/>
            <a:ext cx="287337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98313" name="Line 10"/>
          <p:cNvSpPr>
            <a:spLocks noChangeShapeType="1"/>
          </p:cNvSpPr>
          <p:nvPr/>
        </p:nvSpPr>
        <p:spPr bwMode="auto">
          <a:xfrm flipH="1">
            <a:off x="3924300" y="3862388"/>
            <a:ext cx="86360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98314" name="Line 11"/>
          <p:cNvSpPr>
            <a:spLocks noChangeShapeType="1"/>
          </p:cNvSpPr>
          <p:nvPr/>
        </p:nvSpPr>
        <p:spPr bwMode="auto">
          <a:xfrm flipH="1" flipV="1">
            <a:off x="3276600" y="5878513"/>
            <a:ext cx="1008063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98315" name="Line 12"/>
          <p:cNvSpPr>
            <a:spLocks noChangeShapeType="1"/>
          </p:cNvSpPr>
          <p:nvPr/>
        </p:nvSpPr>
        <p:spPr bwMode="auto">
          <a:xfrm>
            <a:off x="1403350" y="3573463"/>
            <a:ext cx="360363" cy="865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98316" name="Rectangle 3"/>
          <p:cNvSpPr txBox="1">
            <a:spLocks noChangeArrowheads="1"/>
          </p:cNvSpPr>
          <p:nvPr/>
        </p:nvSpPr>
        <p:spPr bwMode="auto">
          <a:xfrm>
            <a:off x="2771775" y="0"/>
            <a:ext cx="6192838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>
              <a:spcBef>
                <a:spcPct val="20000"/>
              </a:spcBef>
              <a:buClr>
                <a:srgbClr val="FF3300"/>
              </a:buClr>
            </a:pPr>
            <a:r>
              <a:rPr lang="cs-CZ" sz="2800" b="1">
                <a:solidFill>
                  <a:srgbClr val="FF6600"/>
                </a:solidFill>
                <a:latin typeface="Verdana" pitchFamily="34" charset="0"/>
              </a:rPr>
              <a:t>TEXTUROVÁNÍ OBJEKTŮ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1" descr="C:\.Prezentace\obrazky\pozadi_pro_pp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813" y="-17463"/>
            <a:ext cx="9167813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5" name="Picture 19" descr="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2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0532" name="Picture 20" descr="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0534" name="Picture 22" descr="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0533" name="Picture 21" descr="obr_00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0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0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0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0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0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0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0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0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0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006475" y="0"/>
            <a:ext cx="8137525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cs-CZ" b="1" kern="0" dirty="0">
                <a:solidFill>
                  <a:srgbClr val="FF9900"/>
                </a:solidFill>
                <a:latin typeface="+mj-lt"/>
                <a:ea typeface="+mj-ea"/>
                <a:cs typeface="+mj-cs"/>
              </a:rPr>
              <a:t>PIXOVIEW</a:t>
            </a:r>
          </a:p>
        </p:txBody>
      </p:sp>
      <p:sp>
        <p:nvSpPr>
          <p:cNvPr id="101380" name="TextovéPole 7"/>
          <p:cNvSpPr txBox="1">
            <a:spLocks noChangeArrowheads="1"/>
          </p:cNvSpPr>
          <p:nvPr/>
        </p:nvSpPr>
        <p:spPr bwMode="auto">
          <a:xfrm>
            <a:off x="3143250" y="2857500"/>
            <a:ext cx="26431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3200" b="1">
                <a:solidFill>
                  <a:srgbClr val="000066"/>
                </a:solidFill>
              </a:rPr>
              <a:t>UKÁZKA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3" name="Rectangle 2"/>
          <p:cNvSpPr txBox="1">
            <a:spLocks noChangeArrowheads="1"/>
          </p:cNvSpPr>
          <p:nvPr/>
        </p:nvSpPr>
        <p:spPr bwMode="auto">
          <a:xfrm>
            <a:off x="1071563" y="2857500"/>
            <a:ext cx="67722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spcBef>
                <a:spcPct val="0"/>
              </a:spcBef>
            </a:pPr>
            <a:r>
              <a:rPr lang="cs-CZ" sz="4000" b="1" dirty="0">
                <a:solidFill>
                  <a:srgbClr val="FF0000"/>
                </a:solidFill>
              </a:rPr>
              <a:t>KRAJINA 53</a:t>
            </a:r>
          </a:p>
          <a:p>
            <a:pPr eaLnBrk="0" hangingPunct="0">
              <a:spcBef>
                <a:spcPct val="0"/>
              </a:spcBef>
            </a:pPr>
            <a:r>
              <a:rPr lang="cs-CZ" sz="2800" b="1" dirty="0">
                <a:solidFill>
                  <a:srgbClr val="FF0000"/>
                </a:solidFill>
              </a:rPr>
              <a:t>HISTORICKÁ ORTOFOTOMAPA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velka_cena_195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4467" name="Picture 3" descr="velka_cena_2006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6" name="Rectangle 3"/>
          <p:cNvSpPr>
            <a:spLocks noGrp="1" noChangeArrowheads="1"/>
          </p:cNvSpPr>
          <p:nvPr>
            <p:ph type="title"/>
          </p:nvPr>
        </p:nvSpPr>
        <p:spPr>
          <a:xfrm>
            <a:off x="857250" y="0"/>
            <a:ext cx="8137525" cy="633413"/>
          </a:xfrm>
        </p:spPr>
        <p:txBody>
          <a:bodyPr/>
          <a:lstStyle/>
          <a:p>
            <a:pPr algn="r" eaLnBrk="1" hangingPunct="1"/>
            <a:r>
              <a:rPr lang="cs-CZ" sz="2800" smtClean="0">
                <a:solidFill>
                  <a:srgbClr val="FF9900"/>
                </a:solidFill>
              </a:rPr>
              <a:t>	historická ortofotomapa</a:t>
            </a:r>
            <a:br>
              <a:rPr lang="cs-CZ" sz="2800" smtClean="0">
                <a:solidFill>
                  <a:srgbClr val="FF9900"/>
                </a:solidFill>
              </a:rPr>
            </a:br>
            <a:r>
              <a:rPr lang="cs-CZ" sz="2000" i="1" smtClean="0">
                <a:solidFill>
                  <a:srgbClr val="FF6600"/>
                </a:solidFill>
              </a:rPr>
              <a:t>velká cena Brno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2000"/>
                                        <p:tgtEl>
                                          <p:spTgt spid="574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Text Box 45"/>
          <p:cNvSpPr txBox="1">
            <a:spLocks noChangeArrowheads="1"/>
          </p:cNvSpPr>
          <p:nvPr/>
        </p:nvSpPr>
        <p:spPr bwMode="auto">
          <a:xfrm>
            <a:off x="2500313" y="142875"/>
            <a:ext cx="66436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cs-CZ" b="1" dirty="0">
                <a:solidFill>
                  <a:srgbClr val="FF9900"/>
                </a:solidFill>
                <a:latin typeface="+mj-lt"/>
              </a:rPr>
              <a:t>VYSOKÉ ROZLIŠENÍ</a:t>
            </a:r>
          </a:p>
        </p:txBody>
      </p:sp>
      <p:sp>
        <p:nvSpPr>
          <p:cNvPr id="76806" name="TextovéPole 14"/>
          <p:cNvSpPr txBox="1">
            <a:spLocks noChangeArrowheads="1"/>
          </p:cNvSpPr>
          <p:nvPr/>
        </p:nvSpPr>
        <p:spPr bwMode="auto">
          <a:xfrm>
            <a:off x="611560" y="1124744"/>
            <a:ext cx="8215313" cy="486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0"/>
              </a:spcBef>
            </a:pPr>
            <a:r>
              <a:rPr lang="cs-CZ" sz="2000" b="1" dirty="0">
                <a:solidFill>
                  <a:srgbClr val="003366"/>
                </a:solidFill>
                <a:latin typeface="Calibri" pitchFamily="34" charset="0"/>
              </a:rPr>
              <a:t>Parametry</a:t>
            </a:r>
          </a:p>
          <a:p>
            <a:pPr algn="l">
              <a:spcBef>
                <a:spcPct val="0"/>
              </a:spcBef>
              <a:buSzPct val="100000"/>
              <a:buFont typeface="Wingdings" pitchFamily="2" charset="2"/>
              <a:buChar char="Ø"/>
            </a:pPr>
            <a:r>
              <a:rPr lang="cs-CZ" sz="1800" dirty="0">
                <a:solidFill>
                  <a:srgbClr val="003366"/>
                </a:solidFill>
              </a:rPr>
              <a:t>  snímkování kamerou </a:t>
            </a:r>
            <a:r>
              <a:rPr lang="cs-CZ" sz="1800" dirty="0" err="1">
                <a:solidFill>
                  <a:srgbClr val="003366"/>
                </a:solidFill>
              </a:rPr>
              <a:t>UltraCamX</a:t>
            </a:r>
            <a:r>
              <a:rPr lang="cs-CZ" sz="1800" dirty="0">
                <a:solidFill>
                  <a:srgbClr val="003366"/>
                </a:solidFill>
              </a:rPr>
              <a:t> </a:t>
            </a:r>
          </a:p>
          <a:p>
            <a:pPr algn="l">
              <a:spcBef>
                <a:spcPct val="0"/>
              </a:spcBef>
              <a:buSzPct val="100000"/>
              <a:buFont typeface="Wingdings" pitchFamily="2" charset="2"/>
              <a:buChar char="Ø"/>
            </a:pPr>
            <a:r>
              <a:rPr lang="cs-CZ" sz="1800" dirty="0">
                <a:solidFill>
                  <a:srgbClr val="003366"/>
                </a:solidFill>
              </a:rPr>
              <a:t>  reálné rozlišení 5 -10 cm/px</a:t>
            </a:r>
          </a:p>
          <a:p>
            <a:pPr algn="l">
              <a:spcBef>
                <a:spcPct val="0"/>
              </a:spcBef>
              <a:buSzPct val="100000"/>
              <a:buFont typeface="Wingdings" pitchFamily="2" charset="2"/>
              <a:buChar char="Ø"/>
            </a:pPr>
            <a:r>
              <a:rPr lang="cs-CZ" sz="1800" dirty="0">
                <a:solidFill>
                  <a:srgbClr val="003366"/>
                </a:solidFill>
              </a:rPr>
              <a:t>  měřítko snímkování: 1:8000, (ekvivalent měřítka 1:5000 u klasických  	analogových kamer)</a:t>
            </a:r>
          </a:p>
          <a:p>
            <a:pPr algn="l">
              <a:spcBef>
                <a:spcPct val="0"/>
              </a:spcBef>
              <a:buSzPct val="100000"/>
              <a:buFont typeface="Wingdings" pitchFamily="2" charset="2"/>
              <a:buChar char="Ø"/>
            </a:pPr>
            <a:r>
              <a:rPr lang="cs-CZ" sz="1800" dirty="0">
                <a:solidFill>
                  <a:srgbClr val="003366"/>
                </a:solidFill>
              </a:rPr>
              <a:t>  polohová přesnost odpovídá 3 třídě přesnosti zaměření geodetickými 	metodami</a:t>
            </a:r>
          </a:p>
          <a:p>
            <a:pPr algn="l">
              <a:spcBef>
                <a:spcPct val="0"/>
              </a:spcBef>
              <a:buFont typeface="Arial" pitchFamily="34" charset="0"/>
              <a:buChar char="•"/>
            </a:pPr>
            <a:endParaRPr lang="cs-CZ" sz="1800" dirty="0">
              <a:solidFill>
                <a:srgbClr val="003366"/>
              </a:solidFill>
            </a:endParaRPr>
          </a:p>
          <a:p>
            <a:pPr algn="l">
              <a:spcBef>
                <a:spcPct val="0"/>
              </a:spcBef>
            </a:pPr>
            <a:r>
              <a:rPr lang="cs-CZ" sz="2000" b="1" dirty="0">
                <a:solidFill>
                  <a:srgbClr val="003366"/>
                </a:solidFill>
                <a:latin typeface="Calibri" pitchFamily="34" charset="0"/>
              </a:rPr>
              <a:t>Využití</a:t>
            </a:r>
          </a:p>
          <a:p>
            <a:pPr algn="l">
              <a:spcBef>
                <a:spcPct val="0"/>
              </a:spcBef>
              <a:buFont typeface="Wingdings" pitchFamily="2" charset="2"/>
              <a:buChar char="Ø"/>
            </a:pPr>
            <a:r>
              <a:rPr lang="cs-CZ" sz="1800" dirty="0">
                <a:solidFill>
                  <a:srgbClr val="003366"/>
                </a:solidFill>
              </a:rPr>
              <a:t>   každodenní využití v geografických informačních systémech </a:t>
            </a:r>
          </a:p>
          <a:p>
            <a:pPr algn="l">
              <a:spcBef>
                <a:spcPct val="0"/>
              </a:spcBef>
              <a:buFont typeface="Wingdings" pitchFamily="2" charset="2"/>
              <a:buChar char="Ø"/>
            </a:pPr>
            <a:r>
              <a:rPr lang="cs-CZ" sz="1800" dirty="0">
                <a:solidFill>
                  <a:srgbClr val="003366"/>
                </a:solidFill>
              </a:rPr>
              <a:t>   zjišťování aktuálního stavu - doměření nepřístupných míst (vnitrobloky,           	zahrady apod.)</a:t>
            </a:r>
          </a:p>
          <a:p>
            <a:pPr algn="l">
              <a:spcBef>
                <a:spcPct val="0"/>
              </a:spcBef>
              <a:buFont typeface="Wingdings" pitchFamily="2" charset="2"/>
              <a:buChar char="Ø"/>
            </a:pPr>
            <a:r>
              <a:rPr lang="cs-CZ" sz="1800" dirty="0">
                <a:solidFill>
                  <a:srgbClr val="003366"/>
                </a:solidFill>
              </a:rPr>
              <a:t>   podklad pro mapování technických map měst </a:t>
            </a:r>
          </a:p>
          <a:p>
            <a:pPr algn="l">
              <a:spcBef>
                <a:spcPct val="0"/>
              </a:spcBef>
              <a:buFont typeface="Wingdings" pitchFamily="2" charset="2"/>
              <a:buChar char="Ø"/>
            </a:pPr>
            <a:r>
              <a:rPr lang="cs-CZ" sz="1800" dirty="0">
                <a:solidFill>
                  <a:srgbClr val="003366"/>
                </a:solidFill>
              </a:rPr>
              <a:t>   plánování a tvorba pasportů zeleně, komunikací, dopravních značek apod. </a:t>
            </a:r>
          </a:p>
          <a:p>
            <a:pPr algn="l">
              <a:spcBef>
                <a:spcPct val="0"/>
              </a:spcBef>
              <a:buFont typeface="Wingdings" pitchFamily="2" charset="2"/>
              <a:buChar char="Ø"/>
            </a:pPr>
            <a:r>
              <a:rPr lang="cs-CZ" sz="1800" dirty="0">
                <a:solidFill>
                  <a:srgbClr val="003366"/>
                </a:solidFill>
              </a:rPr>
              <a:t>   tvorba digitálního modelu terénu</a:t>
            </a:r>
          </a:p>
          <a:p>
            <a:pPr algn="l">
              <a:spcBef>
                <a:spcPct val="0"/>
              </a:spcBef>
              <a:buFont typeface="Wingdings" pitchFamily="2" charset="2"/>
              <a:buChar char="Ø"/>
            </a:pPr>
            <a:r>
              <a:rPr lang="cs-CZ" sz="1800" dirty="0">
                <a:solidFill>
                  <a:srgbClr val="003366"/>
                </a:solidFill>
              </a:rPr>
              <a:t>   reálný podklad pro vizualizace a 3D modelování objektů</a:t>
            </a:r>
          </a:p>
          <a:p>
            <a:pPr algn="l">
              <a:spcBef>
                <a:spcPct val="0"/>
              </a:spcBef>
              <a:buFont typeface="Arial" pitchFamily="34" charset="0"/>
              <a:buChar char="•"/>
            </a:pPr>
            <a:endParaRPr lang="cs-CZ" sz="1800" dirty="0">
              <a:solidFill>
                <a:srgbClr val="003366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3"/>
          <p:cNvSpPr>
            <a:spLocks noGrp="1" noChangeArrowheads="1"/>
          </p:cNvSpPr>
          <p:nvPr>
            <p:ph type="title"/>
          </p:nvPr>
        </p:nvSpPr>
        <p:spPr>
          <a:xfrm>
            <a:off x="1006475" y="0"/>
            <a:ext cx="8137525" cy="633413"/>
          </a:xfrm>
        </p:spPr>
        <p:txBody>
          <a:bodyPr/>
          <a:lstStyle/>
          <a:p>
            <a:pPr algn="r" eaLnBrk="1" hangingPunct="1"/>
            <a:r>
              <a:rPr lang="cs-CZ" sz="2800" smtClean="0">
                <a:solidFill>
                  <a:srgbClr val="FF9900"/>
                </a:solidFill>
              </a:rPr>
              <a:t>	historická ortofotomapa</a:t>
            </a:r>
            <a:endParaRPr lang="cs-CZ" sz="2400" smtClean="0">
              <a:solidFill>
                <a:srgbClr val="FF9900"/>
              </a:solidFill>
            </a:endParaRPr>
          </a:p>
        </p:txBody>
      </p:sp>
      <p:pic>
        <p:nvPicPr>
          <p:cNvPr id="106499" name="Picture 3" descr="D:\.Ukazky_z_notebooku\Ortofoto\historicke otofoto\vysocina\dukovany_19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2" name="Picture 4" descr="D:\.Ukazky_z_notebooku\Ortofoto\historicke otofoto\vysocina\dukovany_2004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006475" y="214313"/>
            <a:ext cx="8137525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cs-CZ" sz="2800" b="1" kern="0" dirty="0">
                <a:solidFill>
                  <a:srgbClr val="FF9900"/>
                </a:solidFill>
                <a:latin typeface="+mj-lt"/>
                <a:ea typeface="+mj-ea"/>
                <a:cs typeface="+mj-cs"/>
              </a:rPr>
              <a:t>	historická </a:t>
            </a:r>
            <a:r>
              <a:rPr lang="cs-CZ" sz="2800" b="1" kern="0" dirty="0" err="1">
                <a:solidFill>
                  <a:srgbClr val="FF9900"/>
                </a:solidFill>
                <a:latin typeface="+mj-lt"/>
                <a:ea typeface="+mj-ea"/>
                <a:cs typeface="+mj-cs"/>
              </a:rPr>
              <a:t>ortofotomapa</a:t>
            </a:r>
            <a:endParaRPr lang="cs-CZ" sz="2800" b="1" kern="0" dirty="0">
              <a:solidFill>
                <a:srgbClr val="FF9900"/>
              </a:solidFill>
              <a:latin typeface="+mj-lt"/>
              <a:ea typeface="+mj-ea"/>
              <a:cs typeface="+mj-cs"/>
            </a:endParaRPr>
          </a:p>
          <a:p>
            <a:pPr algn="r">
              <a:defRPr/>
            </a:pPr>
            <a:r>
              <a:rPr lang="cs-CZ" sz="2000" b="1" i="1" kern="0" dirty="0">
                <a:solidFill>
                  <a:srgbClr val="FF6600"/>
                </a:solidFill>
                <a:latin typeface="+mj-lt"/>
                <a:ea typeface="+mj-ea"/>
                <a:cs typeface="+mj-cs"/>
              </a:rPr>
              <a:t>jaderná elektrárna Dukovany</a:t>
            </a: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3000"/>
                                        <p:tgtEl>
                                          <p:spTgt spid="145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3"/>
          <p:cNvSpPr>
            <a:spLocks noGrp="1" noChangeArrowheads="1"/>
          </p:cNvSpPr>
          <p:nvPr>
            <p:ph type="title"/>
          </p:nvPr>
        </p:nvSpPr>
        <p:spPr>
          <a:xfrm>
            <a:off x="1006475" y="0"/>
            <a:ext cx="8137525" cy="633413"/>
          </a:xfrm>
        </p:spPr>
        <p:txBody>
          <a:bodyPr/>
          <a:lstStyle/>
          <a:p>
            <a:pPr algn="r" eaLnBrk="1" hangingPunct="1"/>
            <a:r>
              <a:rPr lang="cs-CZ" sz="2800" smtClean="0">
                <a:solidFill>
                  <a:srgbClr val="FF9900"/>
                </a:solidFill>
              </a:rPr>
              <a:t>	historická ortofotomapa</a:t>
            </a:r>
            <a:endParaRPr lang="cs-CZ" sz="2400" smtClean="0">
              <a:solidFill>
                <a:srgbClr val="FF9900"/>
              </a:solidFill>
            </a:endParaRPr>
          </a:p>
        </p:txBody>
      </p:sp>
      <p:pic>
        <p:nvPicPr>
          <p:cNvPr id="107523" name="Picture 2" descr="D:\.Ukazky_z_notebooku\Ortofoto\historicke otofoto\vysocina\namest_nad_oslavou_19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5" name="Picture 3" descr="D:\.Ukazky_z_notebooku\Ortofoto\historicke otofoto\vysocina\namest_nad_oslavou_2004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785813" y="142875"/>
            <a:ext cx="8137525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cs-CZ" sz="2800" b="1" kern="0" dirty="0">
                <a:solidFill>
                  <a:srgbClr val="FF9900"/>
                </a:solidFill>
                <a:latin typeface="+mj-lt"/>
                <a:ea typeface="+mj-ea"/>
                <a:cs typeface="+mj-cs"/>
              </a:rPr>
              <a:t>	historická </a:t>
            </a:r>
            <a:r>
              <a:rPr lang="cs-CZ" sz="2800" b="1" kern="0" dirty="0" err="1">
                <a:solidFill>
                  <a:srgbClr val="FF9900"/>
                </a:solidFill>
                <a:latin typeface="+mj-lt"/>
                <a:ea typeface="+mj-ea"/>
                <a:cs typeface="+mj-cs"/>
              </a:rPr>
              <a:t>ortofotomapa</a:t>
            </a:r>
            <a:endParaRPr lang="cs-CZ" sz="2800" b="1" kern="0" dirty="0">
              <a:solidFill>
                <a:srgbClr val="FF9900"/>
              </a:solidFill>
              <a:latin typeface="+mj-lt"/>
              <a:ea typeface="+mj-ea"/>
              <a:cs typeface="+mj-cs"/>
            </a:endParaRPr>
          </a:p>
          <a:p>
            <a:pPr algn="r">
              <a:defRPr/>
            </a:pPr>
            <a:r>
              <a:rPr lang="cs-CZ" sz="2000" b="1" i="1" kern="0" dirty="0">
                <a:solidFill>
                  <a:srgbClr val="FF9900"/>
                </a:solidFill>
                <a:latin typeface="+mj-lt"/>
                <a:ea typeface="+mj-ea"/>
                <a:cs typeface="+mj-cs"/>
              </a:rPr>
              <a:t>výstavba vodního díla</a:t>
            </a:r>
          </a:p>
          <a:p>
            <a:pPr algn="r">
              <a:defRPr/>
            </a:pPr>
            <a:r>
              <a:rPr lang="cs-CZ" sz="2000" b="1" i="1" kern="0" dirty="0">
                <a:solidFill>
                  <a:srgbClr val="FF6600"/>
                </a:solidFill>
                <a:latin typeface="+mj-lt"/>
                <a:ea typeface="+mj-ea"/>
                <a:cs typeface="+mj-cs"/>
              </a:rPr>
              <a:t>Náměšť nad Oslavou</a:t>
            </a: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3000"/>
                                        <p:tgtEl>
                                          <p:spTgt spid="146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Rectangle 2"/>
          <p:cNvSpPr txBox="1">
            <a:spLocks noChangeArrowheads="1"/>
          </p:cNvSpPr>
          <p:nvPr/>
        </p:nvSpPr>
        <p:spPr bwMode="auto">
          <a:xfrm>
            <a:off x="1071563" y="2857500"/>
            <a:ext cx="67722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spcBef>
                <a:spcPct val="0"/>
              </a:spcBef>
            </a:pPr>
            <a:r>
              <a:rPr lang="cs-CZ" sz="4000" b="1">
                <a:solidFill>
                  <a:srgbClr val="FF6600"/>
                </a:solidFill>
              </a:rPr>
              <a:t>ÚČELOVÁ KATASTRÁLNÍ MAPA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Rectangle 2"/>
          <p:cNvSpPr>
            <a:spLocks noGrp="1" noChangeArrowheads="1"/>
          </p:cNvSpPr>
          <p:nvPr>
            <p:ph type="title"/>
          </p:nvPr>
        </p:nvSpPr>
        <p:spPr>
          <a:xfrm>
            <a:off x="2300288" y="71438"/>
            <a:ext cx="6772275" cy="609600"/>
          </a:xfrm>
        </p:spPr>
        <p:txBody>
          <a:bodyPr/>
          <a:lstStyle/>
          <a:p>
            <a:pPr algn="r"/>
            <a:r>
              <a:rPr lang="cs-CZ" sz="2400" dirty="0" smtClean="0">
                <a:solidFill>
                  <a:srgbClr val="FF6600"/>
                </a:solidFill>
              </a:rPr>
              <a:t>ÚČELOVÁ KATASTRÁLNÍ MAPA</a:t>
            </a:r>
          </a:p>
        </p:txBody>
      </p:sp>
      <p:pic>
        <p:nvPicPr>
          <p:cNvPr id="5" name="Picture 16" descr="prehled_JMK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5" name="Rectangle 2"/>
          <p:cNvSpPr>
            <a:spLocks noGrp="1" noChangeArrowheads="1"/>
          </p:cNvSpPr>
          <p:nvPr>
            <p:ph type="title"/>
          </p:nvPr>
        </p:nvSpPr>
        <p:spPr>
          <a:xfrm>
            <a:off x="2300288" y="71438"/>
            <a:ext cx="6772275" cy="609600"/>
          </a:xfrm>
        </p:spPr>
        <p:txBody>
          <a:bodyPr/>
          <a:lstStyle/>
          <a:p>
            <a:pPr algn="r"/>
            <a:r>
              <a:rPr lang="cs-CZ" sz="2400" smtClean="0">
                <a:solidFill>
                  <a:srgbClr val="FF6600"/>
                </a:solidFill>
              </a:rPr>
              <a:t>ÚČELOVÁ KATASTRÁLNÍ MAPA</a:t>
            </a:r>
          </a:p>
        </p:txBody>
      </p:sp>
      <p:pic>
        <p:nvPicPr>
          <p:cNvPr id="4" name="Picture 17" descr="prehled_JMK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9" name="Rectangle 2"/>
          <p:cNvSpPr>
            <a:spLocks noGrp="1" noChangeArrowheads="1"/>
          </p:cNvSpPr>
          <p:nvPr>
            <p:ph type="title"/>
          </p:nvPr>
        </p:nvSpPr>
        <p:spPr>
          <a:xfrm>
            <a:off x="2300288" y="71438"/>
            <a:ext cx="6772275" cy="609600"/>
          </a:xfrm>
        </p:spPr>
        <p:txBody>
          <a:bodyPr/>
          <a:lstStyle/>
          <a:p>
            <a:pPr algn="r"/>
            <a:r>
              <a:rPr lang="cs-CZ" sz="2400" smtClean="0">
                <a:solidFill>
                  <a:srgbClr val="FF6600"/>
                </a:solidFill>
              </a:rPr>
              <a:t>ÚKM– </a:t>
            </a:r>
            <a:r>
              <a:rPr lang="cs-CZ" sz="2000" smtClean="0">
                <a:solidFill>
                  <a:srgbClr val="FF6600"/>
                </a:solidFill>
              </a:rPr>
              <a:t>BLOKOVÁ MAPA</a:t>
            </a:r>
          </a:p>
        </p:txBody>
      </p:sp>
      <p:pic>
        <p:nvPicPr>
          <p:cNvPr id="111620" name="Picture 5" descr="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38" y="857250"/>
            <a:ext cx="6215062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1" name="Text Box 7"/>
          <p:cNvSpPr txBox="1">
            <a:spLocks noChangeArrowheads="1"/>
          </p:cNvSpPr>
          <p:nvPr/>
        </p:nvSpPr>
        <p:spPr bwMode="auto">
          <a:xfrm>
            <a:off x="0" y="1268413"/>
            <a:ext cx="28575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/>
              <a:t>Bloková mapa si bez jakýchkoli generalizací „překvapivě“ zachovává čitelnost a „kartografický vzhled“ ještě v měřítku </a:t>
            </a:r>
            <a:br>
              <a:rPr lang="cs-CZ" b="1"/>
            </a:br>
            <a:r>
              <a:rPr lang="cs-CZ" b="1"/>
              <a:t>1 : 100 000.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Rectangle 2"/>
          <p:cNvSpPr>
            <a:spLocks noGrp="1" noChangeArrowheads="1"/>
          </p:cNvSpPr>
          <p:nvPr>
            <p:ph type="title"/>
          </p:nvPr>
        </p:nvSpPr>
        <p:spPr>
          <a:xfrm>
            <a:off x="2300288" y="71438"/>
            <a:ext cx="6772275" cy="609600"/>
          </a:xfrm>
        </p:spPr>
        <p:txBody>
          <a:bodyPr/>
          <a:lstStyle/>
          <a:p>
            <a:pPr algn="r"/>
            <a:r>
              <a:rPr lang="cs-CZ" sz="2400" smtClean="0">
                <a:solidFill>
                  <a:srgbClr val="FF6600"/>
                </a:solidFill>
              </a:rPr>
              <a:t>ÚKM</a:t>
            </a:r>
          </a:p>
        </p:txBody>
      </p:sp>
      <p:sp>
        <p:nvSpPr>
          <p:cNvPr id="112644" name="TextovéPole 9"/>
          <p:cNvSpPr txBox="1">
            <a:spLocks noChangeArrowheads="1"/>
          </p:cNvSpPr>
          <p:nvPr/>
        </p:nvSpPr>
        <p:spPr bwMode="auto">
          <a:xfrm>
            <a:off x="928688" y="1357313"/>
            <a:ext cx="6929437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cs-CZ" b="1">
              <a:solidFill>
                <a:srgbClr val="003366"/>
              </a:solidFill>
            </a:endParaRPr>
          </a:p>
          <a:p>
            <a:pPr lvl="1" eaLnBrk="0" hangingPunct="0">
              <a:buFontTx/>
              <a:buBlip>
                <a:blip r:embed="rId3"/>
              </a:buBlip>
            </a:pPr>
            <a:r>
              <a:rPr lang="cs-CZ" b="1">
                <a:solidFill>
                  <a:srgbClr val="003366"/>
                </a:solidFill>
              </a:rPr>
              <a:t> VÝŠKOVÁ ZONACE</a:t>
            </a:r>
          </a:p>
          <a:p>
            <a:pPr lvl="1" eaLnBrk="0" hangingPunct="0">
              <a:buFontTx/>
              <a:buBlip>
                <a:blip r:embed="rId3"/>
              </a:buBlip>
            </a:pPr>
            <a:r>
              <a:rPr lang="cs-CZ" b="1">
                <a:solidFill>
                  <a:srgbClr val="003366"/>
                </a:solidFill>
              </a:rPr>
              <a:t> ANALÝZA VIDITELNOSTI </a:t>
            </a:r>
          </a:p>
          <a:p>
            <a:pPr lvl="1" eaLnBrk="0" hangingPunct="0">
              <a:buFontTx/>
              <a:buBlip>
                <a:blip r:embed="rId3"/>
              </a:buBlip>
            </a:pPr>
            <a:r>
              <a:rPr lang="cs-CZ" b="1">
                <a:solidFill>
                  <a:srgbClr val="003366"/>
                </a:solidFill>
              </a:rPr>
              <a:t> </a:t>
            </a:r>
          </a:p>
          <a:p>
            <a:pPr lvl="1" eaLnBrk="0" hangingPunct="0">
              <a:buFontTx/>
              <a:buBlip>
                <a:blip r:embed="rId3"/>
              </a:buBlip>
            </a:pPr>
            <a:r>
              <a:rPr lang="cs-CZ" b="1">
                <a:solidFill>
                  <a:srgbClr val="003366"/>
                </a:solidFill>
              </a:rPr>
              <a:t> PASPORTY ZELENĚ …</a:t>
            </a:r>
          </a:p>
          <a:p>
            <a:pPr lvl="1" eaLnBrk="0" hangingPunct="0"/>
            <a:endParaRPr lang="cs-CZ" b="1">
              <a:solidFill>
                <a:srgbClr val="003366"/>
              </a:solidFill>
            </a:endParaRPr>
          </a:p>
          <a:p>
            <a:pPr lvl="1" eaLnBrk="0" hangingPunct="0"/>
            <a:endParaRPr lang="cs-CZ" b="1">
              <a:solidFill>
                <a:srgbClr val="003366"/>
              </a:solidFill>
            </a:endParaRPr>
          </a:p>
        </p:txBody>
      </p:sp>
      <p:pic>
        <p:nvPicPr>
          <p:cNvPr id="112645" name="Picture 4" descr="nemocnice_U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01688"/>
            <a:ext cx="9144000" cy="605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7" name="Rectangle 2"/>
          <p:cNvSpPr>
            <a:spLocks noGrp="1" noChangeArrowheads="1"/>
          </p:cNvSpPr>
          <p:nvPr>
            <p:ph type="title"/>
          </p:nvPr>
        </p:nvSpPr>
        <p:spPr>
          <a:xfrm>
            <a:off x="2300288" y="71438"/>
            <a:ext cx="6772275" cy="609600"/>
          </a:xfrm>
        </p:spPr>
        <p:txBody>
          <a:bodyPr/>
          <a:lstStyle/>
          <a:p>
            <a:pPr algn="r"/>
            <a:r>
              <a:rPr lang="cs-CZ" sz="2400" smtClean="0">
                <a:solidFill>
                  <a:srgbClr val="FF6600"/>
                </a:solidFill>
              </a:rPr>
              <a:t>ÚKM</a:t>
            </a:r>
          </a:p>
        </p:txBody>
      </p:sp>
      <p:pic>
        <p:nvPicPr>
          <p:cNvPr id="113668" name="Picture 4" descr="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204913"/>
            <a:ext cx="3565525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9" name="Picture 5" descr="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3" y="1181100"/>
            <a:ext cx="3714750" cy="26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0" name="Picture 7" descr="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56150" y="3933825"/>
            <a:ext cx="3744913" cy="270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71" name="Text Box 8"/>
          <p:cNvSpPr txBox="1">
            <a:spLocks noChangeArrowheads="1"/>
          </p:cNvSpPr>
          <p:nvPr/>
        </p:nvSpPr>
        <p:spPr bwMode="auto">
          <a:xfrm>
            <a:off x="468313" y="776288"/>
            <a:ext cx="7416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000" b="1">
                <a:solidFill>
                  <a:srgbClr val="000066"/>
                </a:solidFill>
              </a:rPr>
              <a:t>Porovnání skutečného stavu v území se stavem v KN</a:t>
            </a:r>
          </a:p>
        </p:txBody>
      </p:sp>
      <p:sp>
        <p:nvSpPr>
          <p:cNvPr id="113672" name="Text Box 10"/>
          <p:cNvSpPr txBox="1">
            <a:spLocks noChangeArrowheads="1"/>
          </p:cNvSpPr>
          <p:nvPr/>
        </p:nvSpPr>
        <p:spPr bwMode="auto">
          <a:xfrm>
            <a:off x="323850" y="3914775"/>
            <a:ext cx="4176713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800"/>
              <a:t>Porovnání skutečného stavu v území se stavem vedeným v KN je nesmírně důležité pro kvalitní zpracování územně plánovací dokumentace. Toto porovnání by se mohlo stát podkladem, na základě kterého by ve spolupráci s katastrálními úřady mohlo dojít k sesouladění stavu KN a skutečného stavu.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3" name="Rectangle 2"/>
          <p:cNvSpPr txBox="1">
            <a:spLocks noChangeArrowheads="1"/>
          </p:cNvSpPr>
          <p:nvPr/>
        </p:nvSpPr>
        <p:spPr bwMode="auto">
          <a:xfrm>
            <a:off x="1071563" y="2857500"/>
            <a:ext cx="67722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spcBef>
                <a:spcPct val="0"/>
              </a:spcBef>
            </a:pPr>
            <a:r>
              <a:rPr lang="cs-CZ" sz="4000" b="1">
                <a:solidFill>
                  <a:srgbClr val="FF6600"/>
                </a:solidFill>
              </a:rPr>
              <a:t>3D VIZUALIZACE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7" name="Rectangle 2"/>
          <p:cNvSpPr>
            <a:spLocks noGrp="1" noChangeArrowheads="1"/>
          </p:cNvSpPr>
          <p:nvPr>
            <p:ph type="title"/>
          </p:nvPr>
        </p:nvSpPr>
        <p:spPr>
          <a:xfrm>
            <a:off x="2300288" y="71438"/>
            <a:ext cx="6772275" cy="609600"/>
          </a:xfrm>
        </p:spPr>
        <p:txBody>
          <a:bodyPr/>
          <a:lstStyle/>
          <a:p>
            <a:pPr algn="r"/>
            <a:r>
              <a:rPr lang="cs-CZ" sz="2400" smtClean="0">
                <a:solidFill>
                  <a:srgbClr val="FF6600"/>
                </a:solidFill>
              </a:rPr>
              <a:t>UŽIVATELSKÉ ÚLOHY</a:t>
            </a:r>
          </a:p>
        </p:txBody>
      </p:sp>
      <p:pic>
        <p:nvPicPr>
          <p:cNvPr id="129028" name="Picture 2" descr="D:\.Ukazky_z_notebooku\jak naplanovat reku jinde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3429000" y="857250"/>
            <a:ext cx="5715000" cy="830263"/>
          </a:xfrm>
          <a:prstGeom prst="rect">
            <a:avLst/>
          </a:prstGeom>
          <a:solidFill>
            <a:schemeClr val="accent6">
              <a:lumMod val="50000"/>
              <a:alpha val="82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b="1" dirty="0" err="1">
                <a:solidFill>
                  <a:srgbClr val="FF9900"/>
                </a:solidFill>
              </a:rPr>
              <a:t>zkapacitnění</a:t>
            </a:r>
            <a:r>
              <a:rPr lang="cs-CZ" b="1" dirty="0">
                <a:solidFill>
                  <a:srgbClr val="FF9900"/>
                </a:solidFill>
              </a:rPr>
              <a:t> koryta řeky Moravy v Olomouci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Nadpis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77827" name="Podnadpis 2"/>
          <p:cNvSpPr>
            <a:spLocks noGrp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marL="0" indent="0" algn="ctr" eaLnBrk="1" hangingPunct="1">
              <a:buFont typeface="Wingdings" pitchFamily="2" charset="2"/>
              <a:buNone/>
            </a:pPr>
            <a:endParaRPr lang="cs-CZ" smtClean="0">
              <a:solidFill>
                <a:srgbClr val="898989"/>
              </a:solidFill>
            </a:endParaRPr>
          </a:p>
        </p:txBody>
      </p:sp>
      <p:pic>
        <p:nvPicPr>
          <p:cNvPr id="12" name="Obrázek 11" descr="OFM Chomutov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Obrázek 12" descr="OFM+UKM Chomutov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Obrázek 13" descr="UKM Chomutov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45"/>
          <p:cNvSpPr txBox="1">
            <a:spLocks noChangeArrowheads="1"/>
          </p:cNvSpPr>
          <p:nvPr/>
        </p:nvSpPr>
        <p:spPr bwMode="auto">
          <a:xfrm>
            <a:off x="2500313" y="142875"/>
            <a:ext cx="66436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cs-CZ" b="1" dirty="0">
                <a:solidFill>
                  <a:srgbClr val="FF9900"/>
                </a:solidFill>
                <a:latin typeface="+mj-lt"/>
              </a:rPr>
              <a:t>FOTOGRAMMETRICKÉ VYHODNOCENÍ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1" name="Rectangle 2"/>
          <p:cNvSpPr>
            <a:spLocks noGrp="1" noChangeArrowheads="1"/>
          </p:cNvSpPr>
          <p:nvPr>
            <p:ph type="title"/>
          </p:nvPr>
        </p:nvSpPr>
        <p:spPr>
          <a:xfrm>
            <a:off x="2300288" y="71438"/>
            <a:ext cx="6772275" cy="609600"/>
          </a:xfrm>
        </p:spPr>
        <p:txBody>
          <a:bodyPr/>
          <a:lstStyle/>
          <a:p>
            <a:pPr algn="r"/>
            <a:r>
              <a:rPr lang="cs-CZ" sz="2400" smtClean="0">
                <a:solidFill>
                  <a:srgbClr val="FF6600"/>
                </a:solidFill>
              </a:rPr>
              <a:t>UŽIVATELSKÉ ÚLOHY</a:t>
            </a:r>
          </a:p>
        </p:txBody>
      </p:sp>
      <p:pic>
        <p:nvPicPr>
          <p:cNvPr id="130052" name="Picture 2" descr="D:\.Ukazky_z_notebooku\jak naplanovat reku jinde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3429000" y="857250"/>
            <a:ext cx="5715000" cy="830263"/>
          </a:xfrm>
          <a:prstGeom prst="rect">
            <a:avLst/>
          </a:prstGeom>
          <a:solidFill>
            <a:schemeClr val="accent6">
              <a:lumMod val="50000"/>
              <a:alpha val="82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b="1" dirty="0" err="1">
                <a:solidFill>
                  <a:srgbClr val="FF9900"/>
                </a:solidFill>
              </a:rPr>
              <a:t>zkapacitnění</a:t>
            </a:r>
            <a:r>
              <a:rPr lang="cs-CZ" b="1" dirty="0">
                <a:solidFill>
                  <a:srgbClr val="FF9900"/>
                </a:solidFill>
              </a:rPr>
              <a:t> koryta řeky Moravy v Olomouci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300288" y="71438"/>
            <a:ext cx="6772275" cy="609600"/>
          </a:xfrm>
        </p:spPr>
        <p:txBody>
          <a:bodyPr/>
          <a:lstStyle/>
          <a:p>
            <a:pPr algn="r"/>
            <a:r>
              <a:rPr lang="cs-CZ" sz="2400" smtClean="0">
                <a:solidFill>
                  <a:srgbClr val="FF6600"/>
                </a:solidFill>
              </a:rPr>
              <a:t>UŽIVATELSKÉ ÚLOHY</a:t>
            </a:r>
          </a:p>
        </p:txBody>
      </p:sp>
      <p:pic>
        <p:nvPicPr>
          <p:cNvPr id="131076" name="Picture 2" descr="D:\.Ukazky_z_notebooku\jak naplanovat reku jinde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3429000" y="857250"/>
            <a:ext cx="5715000" cy="830263"/>
          </a:xfrm>
          <a:prstGeom prst="rect">
            <a:avLst/>
          </a:prstGeom>
          <a:solidFill>
            <a:schemeClr val="accent6">
              <a:lumMod val="50000"/>
              <a:alpha val="82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b="1" dirty="0" err="1">
                <a:solidFill>
                  <a:srgbClr val="FF9900"/>
                </a:solidFill>
              </a:rPr>
              <a:t>zkapacitnění</a:t>
            </a:r>
            <a:r>
              <a:rPr lang="cs-CZ" b="1" dirty="0">
                <a:solidFill>
                  <a:srgbClr val="FF9900"/>
                </a:solidFill>
              </a:rPr>
              <a:t> koryta řeky Moravy v Olomouci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9" name="Rectangle 2"/>
          <p:cNvSpPr>
            <a:spLocks noGrp="1" noChangeArrowheads="1"/>
          </p:cNvSpPr>
          <p:nvPr>
            <p:ph type="title"/>
          </p:nvPr>
        </p:nvSpPr>
        <p:spPr>
          <a:xfrm>
            <a:off x="2300288" y="71438"/>
            <a:ext cx="6772275" cy="609600"/>
          </a:xfrm>
        </p:spPr>
        <p:txBody>
          <a:bodyPr/>
          <a:lstStyle/>
          <a:p>
            <a:pPr algn="r"/>
            <a:r>
              <a:rPr lang="cs-CZ" sz="2400" smtClean="0">
                <a:solidFill>
                  <a:srgbClr val="FF6600"/>
                </a:solidFill>
              </a:rPr>
              <a:t>UŽIVATELSKÉ ÚLOHY</a:t>
            </a:r>
          </a:p>
        </p:txBody>
      </p:sp>
      <p:pic>
        <p:nvPicPr>
          <p:cNvPr id="132100" name="Picture 2" descr="D:\.Ukazky_z_notebooku\Obrazky\Orto\4_terezin_17_8_2002_1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3429000" y="857250"/>
            <a:ext cx="5715000" cy="461963"/>
          </a:xfrm>
          <a:prstGeom prst="rect">
            <a:avLst/>
          </a:prstGeom>
          <a:solidFill>
            <a:schemeClr val="accent6">
              <a:lumMod val="50000"/>
              <a:alpha val="82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b="1" dirty="0">
                <a:solidFill>
                  <a:srgbClr val="FF9900"/>
                </a:solidFill>
              </a:rPr>
              <a:t>Snímkování povodní 17.8.2002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3" name="Rectangle 2"/>
          <p:cNvSpPr>
            <a:spLocks noGrp="1" noChangeArrowheads="1"/>
          </p:cNvSpPr>
          <p:nvPr>
            <p:ph type="title"/>
          </p:nvPr>
        </p:nvSpPr>
        <p:spPr>
          <a:xfrm>
            <a:off x="2300288" y="71438"/>
            <a:ext cx="6772275" cy="609600"/>
          </a:xfrm>
        </p:spPr>
        <p:txBody>
          <a:bodyPr/>
          <a:lstStyle/>
          <a:p>
            <a:pPr algn="r"/>
            <a:r>
              <a:rPr lang="cs-CZ" sz="2400" smtClean="0">
                <a:solidFill>
                  <a:srgbClr val="FF6600"/>
                </a:solidFill>
              </a:rPr>
              <a:t>UŽIVATELSKÉ ÚLOHY</a:t>
            </a:r>
          </a:p>
        </p:txBody>
      </p:sp>
      <p:pic>
        <p:nvPicPr>
          <p:cNvPr id="133124" name="Picture 2" descr="\\F-2025\Marketing\_Ukazky\Modelování-3D\3D_záplavy_2002\Blansko.jpg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3429000" y="857250"/>
            <a:ext cx="5715000" cy="461963"/>
          </a:xfrm>
          <a:prstGeom prst="rect">
            <a:avLst/>
          </a:prstGeom>
          <a:solidFill>
            <a:schemeClr val="accent6">
              <a:lumMod val="50000"/>
              <a:alpha val="82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b="1" dirty="0">
                <a:solidFill>
                  <a:srgbClr val="FF9900"/>
                </a:solidFill>
              </a:rPr>
              <a:t>Povodně a jejich vizualizace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7" name="Picture 2" descr="\\F-2025\Marketing\_Ukazky\Modelování-3D\3D_záplavy_2002\Holesovice2.jpg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006475" y="0"/>
            <a:ext cx="8137525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cs-CZ" b="1" kern="0" dirty="0">
                <a:solidFill>
                  <a:srgbClr val="FF9900"/>
                </a:solidFill>
                <a:latin typeface="+mj-lt"/>
                <a:ea typeface="+mj-ea"/>
                <a:cs typeface="+mj-cs"/>
              </a:rPr>
              <a:t>TECHNICKÉ VIZUALIZACE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857750" y="857250"/>
            <a:ext cx="4286250" cy="461963"/>
          </a:xfrm>
          <a:prstGeom prst="rect">
            <a:avLst/>
          </a:prstGeom>
          <a:solidFill>
            <a:schemeClr val="accent6">
              <a:lumMod val="50000"/>
              <a:alpha val="82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b="1" dirty="0">
                <a:solidFill>
                  <a:srgbClr val="FF9900"/>
                </a:solidFill>
              </a:rPr>
              <a:t>modelování povodní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1" name="Obrázek 4" descr="navrh_R43.jp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006475" y="0"/>
            <a:ext cx="8137525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cs-CZ" b="1" kern="0" dirty="0">
                <a:solidFill>
                  <a:srgbClr val="FF9900"/>
                </a:solidFill>
                <a:latin typeface="+mj-lt"/>
                <a:ea typeface="+mj-ea"/>
                <a:cs typeface="+mj-cs"/>
              </a:rPr>
              <a:t>TECHNICKÉ VIZUALIZACE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214563" y="857250"/>
            <a:ext cx="6929437" cy="830263"/>
          </a:xfrm>
          <a:prstGeom prst="rect">
            <a:avLst/>
          </a:prstGeom>
          <a:solidFill>
            <a:schemeClr val="accent6">
              <a:lumMod val="50000"/>
              <a:alpha val="82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b="1" dirty="0">
                <a:solidFill>
                  <a:srgbClr val="FF9900"/>
                </a:solidFill>
              </a:rPr>
              <a:t>plánování dopravních cest – vliv na životní prostředí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006475" y="0"/>
            <a:ext cx="8137525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cs-CZ" b="1" kern="0" dirty="0">
                <a:solidFill>
                  <a:srgbClr val="FF9900"/>
                </a:solidFill>
                <a:latin typeface="+mj-lt"/>
                <a:ea typeface="+mj-ea"/>
                <a:cs typeface="+mj-cs"/>
              </a:rPr>
              <a:t>TECHNICKÉ VIZUALIZACE</a:t>
            </a:r>
          </a:p>
        </p:txBody>
      </p:sp>
      <p:pic>
        <p:nvPicPr>
          <p:cNvPr id="136196" name="Picture 4" descr="\\F-2020\Disk_E\_zakazky_GeoShow\_GeoShow3D_hotove_projekty\7672_Dalnice_Azerbajdzan\Screen_BETAMONT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25" y="4500563"/>
            <a:ext cx="3143250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7" name="Picture 2" descr="\\F-2020\Disk_E\_zakazky_GeoShow\_GeoShow3D_hotove_projekty\7672_Dalnice_Azerbajdzan\SCREENS\portalykomplet_N1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57250"/>
            <a:ext cx="6251575" cy="390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8" name="Picture 3" descr="\\F-2020\Disk_E\_zakazky_GeoShow\_GeoShow3D_hotove_projekty\7672_Dalnice_Azerbajdzan\SCREENS\portalykomplet_N3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05425" y="2844800"/>
            <a:ext cx="3838575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5072063" y="857250"/>
            <a:ext cx="4071937" cy="857250"/>
          </a:xfrm>
          <a:prstGeom prst="rect">
            <a:avLst/>
          </a:prstGeom>
          <a:solidFill>
            <a:schemeClr val="accent6">
              <a:lumMod val="50000"/>
              <a:alpha val="82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b="1" dirty="0">
                <a:solidFill>
                  <a:srgbClr val="FF9900"/>
                </a:solidFill>
              </a:rPr>
              <a:t>vizualizace dopravních cest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www.hgf.vsb.cz</a:t>
            </a:r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395536" y="476672"/>
            <a:ext cx="98048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cs-CZ" sz="2800" b="1" dirty="0" smtClean="0">
                <a:solidFill>
                  <a:srgbClr val="222222"/>
                </a:solidFill>
                <a:ea typeface="Times New Roman" pitchFamily="18" charset="0"/>
                <a:cs typeface="Courier New" pitchFamily="49" charset="0"/>
              </a:rPr>
              <a:t>Metody a postupy mapování polohopisu</a:t>
            </a:r>
            <a:endParaRPr lang="cs-CZ" sz="2800" b="1" dirty="0" smtClean="0">
              <a:solidFill>
                <a:srgbClr val="323232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432173" y="1430779"/>
            <a:ext cx="853244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b="1" dirty="0" smtClean="0"/>
          </a:p>
          <a:p>
            <a:pPr marL="457200" lvl="0" indent="-45720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000" b="1" dirty="0" smtClean="0">
                <a:solidFill>
                  <a:srgbClr val="222222"/>
                </a:solidFill>
                <a:ea typeface="Times New Roman" pitchFamily="18" charset="0"/>
                <a:cs typeface="Courier New" pitchFamily="49" charset="0"/>
              </a:rPr>
              <a:t>Geodetické metody měření při mapování map středních měřítek</a:t>
            </a:r>
          </a:p>
          <a:p>
            <a:pPr marL="457200" lvl="0" indent="-457200">
              <a:buFont typeface="+mj-lt"/>
              <a:buAutoNum type="arabicPeriod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dirty="0" smtClean="0"/>
          </a:p>
          <a:p>
            <a:pPr lvl="0" algn="just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dirty="0" smtClean="0"/>
              <a:t>Pro mapování map středních měřítek se používají geodetické měření pro vytvoření kostry geometrie mapování, zhušťování sítě bodových polí, ke kontrolním měřením pro kontrolu polohopisné přesnosti mapování jinými metodami a pro doměřování prvků mapování při použití bezkontaktních metod mapování (fotogrammetrických , laserově skenovacích, mobilního snímkování a laserového skenování a dalších metod)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30217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www.hgf.vsb.cz</a:t>
            </a:r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395536" y="476672"/>
            <a:ext cx="98048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cs-CZ" sz="2800" b="1" dirty="0" smtClean="0">
                <a:solidFill>
                  <a:srgbClr val="222222"/>
                </a:solidFill>
                <a:ea typeface="Times New Roman" pitchFamily="18" charset="0"/>
                <a:cs typeface="Courier New" pitchFamily="49" charset="0"/>
              </a:rPr>
              <a:t>Metody a postupy mapování polohopisu</a:t>
            </a:r>
            <a:endParaRPr lang="cs-CZ" sz="2800" b="1" dirty="0" smtClean="0">
              <a:solidFill>
                <a:srgbClr val="323232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52786" y="1430779"/>
            <a:ext cx="8711827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b="1" dirty="0" smtClean="0"/>
          </a:p>
          <a:p>
            <a:pPr marL="457200" lvl="0" indent="-45720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000" b="1" dirty="0" smtClean="0">
                <a:solidFill>
                  <a:srgbClr val="222222"/>
                </a:solidFill>
                <a:ea typeface="Times New Roman" pitchFamily="18" charset="0"/>
                <a:cs typeface="Courier New" pitchFamily="49" charset="0"/>
              </a:rPr>
              <a:t>Fotogrammetrické metody měření při mapování map středních měřítek</a:t>
            </a:r>
          </a:p>
          <a:p>
            <a:pPr marL="457200" lvl="0" indent="-457200">
              <a:buFont typeface="+mj-lt"/>
              <a:buAutoNum type="arabicPeriod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dirty="0" smtClean="0"/>
          </a:p>
          <a:p>
            <a:pPr marL="457200" lvl="0" indent="-457200" algn="just">
              <a:buFont typeface="+mj-lt"/>
              <a:buAutoNum type="arabicPeriod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dirty="0" smtClean="0"/>
              <a:t>Fotogrammetrie je základní a hlavní mapovací metodou mapování světa – 80% mapové tvorby světa v měřítkách 1:2 000, 1:5 000, 1:10 000 a 1:25 000 je vytvořeno fotogrammetrickou cestou</a:t>
            </a:r>
          </a:p>
          <a:p>
            <a:pPr marL="457200" lvl="0" indent="-457200">
              <a:buFont typeface="+mj-lt"/>
              <a:buAutoNum type="arabicPeriod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dirty="0" smtClean="0"/>
          </a:p>
          <a:p>
            <a:pPr marL="457200" lvl="0" indent="-457200">
              <a:buFont typeface="+mj-lt"/>
              <a:buAutoNum type="arabicPeriod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dirty="0" smtClean="0"/>
              <a:t>Fotogrammetrické mapování je nejefektivnější a nejrychlejší postup mapování</a:t>
            </a:r>
          </a:p>
          <a:p>
            <a:pPr marL="457200" lvl="0" indent="-457200">
              <a:buFont typeface="+mj-lt"/>
              <a:buAutoNum type="arabicPeriod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dirty="0" smtClean="0"/>
          </a:p>
          <a:p>
            <a:pPr marL="457200" lvl="0" indent="-457200">
              <a:buFont typeface="+mj-lt"/>
              <a:buAutoNum type="arabicPeriod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dirty="0" smtClean="0"/>
              <a:t>Fotogrammetrie je i základním mapovacím postupem pro celonárodní </a:t>
            </a:r>
            <a:r>
              <a:rPr lang="cs-CZ" dirty="0" err="1" smtClean="0"/>
              <a:t>geodatabázi</a:t>
            </a:r>
            <a:r>
              <a:rPr lang="cs-CZ" dirty="0" smtClean="0"/>
              <a:t> ZABAGED </a:t>
            </a:r>
          </a:p>
          <a:p>
            <a:pPr marL="457200" lvl="0" indent="-457200">
              <a:buFont typeface="+mj-lt"/>
              <a:buAutoNum type="arabicPeriod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dirty="0" smtClean="0"/>
          </a:p>
          <a:p>
            <a:pPr marL="457200" lvl="0" indent="-457200">
              <a:buFont typeface="+mj-lt"/>
              <a:buAutoNum type="arabicPeriod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dirty="0" smtClean="0"/>
              <a:t>Fotogrammetrie je agregující metodou mapování</a:t>
            </a:r>
          </a:p>
          <a:p>
            <a:pPr marL="457200" lvl="0" indent="-457200">
              <a:buFont typeface="+mj-lt"/>
              <a:buAutoNum type="arabicPeriod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xmlns="" val="330217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www.hgf.vsb.cz</a:t>
            </a:r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395536" y="476672"/>
            <a:ext cx="98048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cs-CZ" sz="2800" b="1" dirty="0" smtClean="0">
                <a:solidFill>
                  <a:srgbClr val="222222"/>
                </a:solidFill>
                <a:ea typeface="Times New Roman" pitchFamily="18" charset="0"/>
                <a:cs typeface="Courier New" pitchFamily="49" charset="0"/>
              </a:rPr>
              <a:t>Metody a postupy mapování polohopisu</a:t>
            </a:r>
            <a:endParaRPr lang="cs-CZ" sz="2800" b="1" dirty="0" smtClean="0">
              <a:solidFill>
                <a:srgbClr val="323232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52786" y="1430779"/>
            <a:ext cx="871182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b="1" dirty="0" smtClean="0"/>
          </a:p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000" b="1" dirty="0" smtClean="0">
                <a:solidFill>
                  <a:srgbClr val="222222"/>
                </a:solidFill>
                <a:ea typeface="Times New Roman" pitchFamily="18" charset="0"/>
                <a:cs typeface="Courier New" pitchFamily="49" charset="0"/>
              </a:rPr>
              <a:t>Laserově skenovací metody měření při mapování map středních měřítek</a:t>
            </a:r>
          </a:p>
          <a:p>
            <a:pPr marL="457200" lvl="0" indent="-457200">
              <a:buFont typeface="+mj-lt"/>
              <a:buAutoNum type="arabicPeriod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dirty="0" smtClean="0"/>
          </a:p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dirty="0" smtClean="0"/>
              <a:t>Běžně používaná metoda mapování především pro mapování městské zástavby v kombinaci s metodami fotogrammetrickými.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30217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Nadpis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78851" name="Podnadpis 2"/>
          <p:cNvSpPr>
            <a:spLocks noGrp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marL="0" indent="0" algn="ctr" eaLnBrk="1" hangingPunct="1">
              <a:buFont typeface="Wingdings" pitchFamily="2" charset="2"/>
              <a:buNone/>
            </a:pPr>
            <a:endParaRPr lang="cs-CZ" smtClean="0">
              <a:solidFill>
                <a:srgbClr val="898989"/>
              </a:solidFill>
            </a:endParaRPr>
          </a:p>
        </p:txBody>
      </p:sp>
      <p:sp>
        <p:nvSpPr>
          <p:cNvPr id="9" name="Text Box 45"/>
          <p:cNvSpPr txBox="1">
            <a:spLocks noChangeArrowheads="1"/>
          </p:cNvSpPr>
          <p:nvPr/>
        </p:nvSpPr>
        <p:spPr bwMode="auto">
          <a:xfrm>
            <a:off x="2500313" y="142875"/>
            <a:ext cx="66436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cs-CZ" b="1" dirty="0">
                <a:solidFill>
                  <a:srgbClr val="FF9900"/>
                </a:solidFill>
                <a:latin typeface="+mj-lt"/>
              </a:rPr>
              <a:t>ORTOFOTOMAPA</a:t>
            </a:r>
          </a:p>
        </p:txBody>
      </p:sp>
      <p:pic>
        <p:nvPicPr>
          <p:cNvPr id="78854" name="Obrázek 5" descr="0100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300288" y="71438"/>
            <a:ext cx="6772275" cy="609600"/>
          </a:xfrm>
        </p:spPr>
        <p:txBody>
          <a:bodyPr/>
          <a:lstStyle/>
          <a:p>
            <a:pPr algn="r"/>
            <a:r>
              <a:rPr lang="cs-CZ" sz="2400" smtClean="0">
                <a:solidFill>
                  <a:srgbClr val="FF9900"/>
                </a:solidFill>
              </a:rPr>
              <a:t>PIXOVIEW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071563" y="2857500"/>
            <a:ext cx="67722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spcBef>
                <a:spcPct val="0"/>
              </a:spcBef>
              <a:defRPr/>
            </a:pPr>
            <a:r>
              <a:rPr lang="cs-CZ" sz="4000" b="1" kern="0" dirty="0">
                <a:solidFill>
                  <a:srgbClr val="FF6600"/>
                </a:solidFill>
                <a:latin typeface="+mj-lt"/>
                <a:ea typeface="+mj-ea"/>
                <a:cs typeface="+mj-cs"/>
              </a:rPr>
              <a:t>PIXOVIEW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7" name="Picture 8" descr="C:\!_obrazky\01001.jpg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0" y="1714500"/>
            <a:ext cx="9144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8" name="Text Box 5"/>
          <p:cNvSpPr txBox="1">
            <a:spLocks noChangeArrowheads="1"/>
          </p:cNvSpPr>
          <p:nvPr/>
        </p:nvSpPr>
        <p:spPr bwMode="auto">
          <a:xfrm>
            <a:off x="0" y="1419225"/>
            <a:ext cx="9144000" cy="579438"/>
          </a:xfrm>
          <a:prstGeom prst="rect">
            <a:avLst/>
          </a:prstGeom>
          <a:solidFill>
            <a:srgbClr val="000066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cs-CZ" sz="3200" b="1" dirty="0">
                <a:solidFill>
                  <a:schemeClr val="bg1"/>
                </a:solidFill>
              </a:rPr>
              <a:t>PIXOVIEW  </a:t>
            </a:r>
            <a:r>
              <a:rPr lang="cs-CZ" b="1" dirty="0">
                <a:solidFill>
                  <a:schemeClr val="bg1"/>
                </a:solidFill>
                <a:latin typeface="Times New Roman" pitchFamily="18" charset="0"/>
              </a:rPr>
              <a:t>… </a:t>
            </a:r>
            <a:r>
              <a:rPr lang="cs-CZ" sz="2000" b="1" dirty="0">
                <a:solidFill>
                  <a:schemeClr val="bg1"/>
                </a:solidFill>
              </a:rPr>
              <a:t>aneb BUDOVY ZE VŠECH STRAN</a:t>
            </a:r>
            <a:r>
              <a:rPr lang="cs-CZ" sz="32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88069" name="Text Box 6"/>
          <p:cNvSpPr txBox="1">
            <a:spLocks noChangeArrowheads="1"/>
          </p:cNvSpPr>
          <p:nvPr/>
        </p:nvSpPr>
        <p:spPr bwMode="auto">
          <a:xfrm>
            <a:off x="0" y="5373688"/>
            <a:ext cx="9144000" cy="396875"/>
          </a:xfrm>
          <a:prstGeom prst="rect">
            <a:avLst/>
          </a:prstGeom>
          <a:solidFill>
            <a:srgbClr val="000066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cs-CZ" sz="2000" b="1">
                <a:solidFill>
                  <a:schemeClr val="bg1"/>
                </a:solidFill>
              </a:rPr>
              <a:t>         v i d ě t  	                         m ě ř i t                               p l á n o v a t </a:t>
            </a:r>
          </a:p>
        </p:txBody>
      </p:sp>
      <p:sp>
        <p:nvSpPr>
          <p:cNvPr id="46086" name="Rectangle 3"/>
          <p:cNvSpPr txBox="1">
            <a:spLocks noChangeArrowheads="1"/>
          </p:cNvSpPr>
          <p:nvPr/>
        </p:nvSpPr>
        <p:spPr bwMode="auto">
          <a:xfrm>
            <a:off x="6588125" y="0"/>
            <a:ext cx="2376488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>
              <a:spcBef>
                <a:spcPct val="20000"/>
              </a:spcBef>
              <a:buClr>
                <a:srgbClr val="FF3300"/>
              </a:buClr>
              <a:defRPr/>
            </a:pPr>
            <a:r>
              <a:rPr lang="cs-CZ" sz="2800" b="1" dirty="0">
                <a:solidFill>
                  <a:srgbClr val="FF9900"/>
                </a:solidFill>
                <a:latin typeface="+mj-lt"/>
              </a:rPr>
              <a:t>PIXOVIEW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1" name="Picture 4" descr="C:\!_obrazky\01002.jpg"/>
          <p:cNvPicPr>
            <a:picLocks noChangeAspect="1" noChangeArrowheads="1"/>
          </p:cNvPicPr>
          <p:nvPr/>
        </p:nvPicPr>
        <p:blipFill>
          <a:blip r:embed="rId2" cstate="print">
            <a:lum bright="-20000" contrast="-10000"/>
          </a:blip>
          <a:srcRect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3" descr="C:\!_obrazky\01004.jpg"/>
          <p:cNvPicPr>
            <a:picLocks noChangeAspect="1" noChangeArrowheads="1"/>
          </p:cNvPicPr>
          <p:nvPr/>
        </p:nvPicPr>
        <p:blipFill>
          <a:blip r:embed="rId2" cstate="print">
            <a:lum bright="-20000"/>
          </a:blip>
          <a:srcRect/>
          <a:stretch>
            <a:fillRect/>
          </a:stretch>
        </p:blipFill>
        <p:spPr bwMode="auto">
          <a:xfrm>
            <a:off x="1000125" y="857250"/>
            <a:ext cx="6786563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9" name="Picture 3" descr="C:\.Prezentace\   ..podklady\pixoview\screen_03.jpg"/>
          <p:cNvPicPr>
            <a:picLocks noChangeAspect="1" noChangeArrowheads="1"/>
          </p:cNvPicPr>
          <p:nvPr/>
        </p:nvPicPr>
        <p:blipFill>
          <a:blip r:embed="rId2" cstate="print">
            <a:lum bright="-20000"/>
          </a:blip>
          <a:srcRect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Motiv systém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tiv systému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tiv systém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ystému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ystému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ystému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ystému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ystému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ystému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2819</TotalTime>
  <Words>431</Words>
  <Application>Microsoft Office PowerPoint</Application>
  <PresentationFormat>Předvádění na obrazovce (4:3)</PresentationFormat>
  <Paragraphs>119</Paragraphs>
  <Slides>39</Slides>
  <Notes>18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0" baseType="lpstr">
      <vt:lpstr>Motiv systému Office</vt:lpstr>
      <vt:lpstr>ORTHOCITY</vt:lpstr>
      <vt:lpstr>Snímek 2</vt:lpstr>
      <vt:lpstr>Snímek 3</vt:lpstr>
      <vt:lpstr>Snímek 4</vt:lpstr>
      <vt:lpstr>PIXOVIEW</vt:lpstr>
      <vt:lpstr>Snímek 6</vt:lpstr>
      <vt:lpstr>Snímek 7</vt:lpstr>
      <vt:lpstr>Snímek 8</vt:lpstr>
      <vt:lpstr>Snímek 9</vt:lpstr>
      <vt:lpstr>Snímek 10</vt:lpstr>
      <vt:lpstr>UŽIVATELSKÉ ÚLOHY</vt:lpstr>
      <vt:lpstr>UŽIVATELSKÉ ÚLOHY</vt:lpstr>
      <vt:lpstr>UŽIVATELSKÉ ÚLOHY</vt:lpstr>
      <vt:lpstr>UŽIVATELSKÉ ÚLOHY</vt:lpstr>
      <vt:lpstr>Snímek 15</vt:lpstr>
      <vt:lpstr>Snímek 16</vt:lpstr>
      <vt:lpstr>Snímek 17</vt:lpstr>
      <vt:lpstr>Snímek 18</vt:lpstr>
      <vt:lpstr> historická ortofotomapa velká cena Brno</vt:lpstr>
      <vt:lpstr> historická ortofotomapa</vt:lpstr>
      <vt:lpstr> historická ortofotomapa</vt:lpstr>
      <vt:lpstr>Snímek 22</vt:lpstr>
      <vt:lpstr>ÚČELOVÁ KATASTRÁLNÍ MAPA</vt:lpstr>
      <vt:lpstr>ÚČELOVÁ KATASTRÁLNÍ MAPA</vt:lpstr>
      <vt:lpstr>ÚKM– BLOKOVÁ MAPA</vt:lpstr>
      <vt:lpstr>ÚKM</vt:lpstr>
      <vt:lpstr>ÚKM</vt:lpstr>
      <vt:lpstr>Snímek 28</vt:lpstr>
      <vt:lpstr>UŽIVATELSKÉ ÚLOHY</vt:lpstr>
      <vt:lpstr>UŽIVATELSKÉ ÚLOHY</vt:lpstr>
      <vt:lpstr>UŽIVATELSKÉ ÚLOHY</vt:lpstr>
      <vt:lpstr>UŽIVATELSKÉ ÚLOHY</vt:lpstr>
      <vt:lpstr>UŽIVATELSKÉ ÚLOHY</vt:lpstr>
      <vt:lpstr>Snímek 34</vt:lpstr>
      <vt:lpstr>Snímek 35</vt:lpstr>
      <vt:lpstr>Snímek 36</vt:lpstr>
      <vt:lpstr>Snímek 37</vt:lpstr>
      <vt:lpstr>Snímek 38</vt:lpstr>
      <vt:lpstr>Snímek 39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User</dc:creator>
  <cp:lastModifiedBy>Rostislav</cp:lastModifiedBy>
  <cp:revision>91</cp:revision>
  <cp:lastPrinted>2013-04-29T11:48:20Z</cp:lastPrinted>
  <dcterms:created xsi:type="dcterms:W3CDTF">2012-05-13T08:59:02Z</dcterms:created>
  <dcterms:modified xsi:type="dcterms:W3CDTF">2019-10-10T06:21:35Z</dcterms:modified>
</cp:coreProperties>
</file>