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ms-office.legacyDiagramTex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Default Extension="vml" ContentType="application/vnd.openxmlformats-officedocument.vmlDrawing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embeddings/oleObject1.bin" ContentType="application/vnd.openxmlformats-officedocument.oleObject"/>
  <Override PartName="/ppt/legacyDocTextInfo.bin" ContentType="application/vnd.ms-office.legacyDocTextInfo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handoutMasterIdLst>
    <p:handoutMasterId r:id="rId58"/>
  </p:handoutMasterIdLst>
  <p:sldIdLst>
    <p:sldId id="257" r:id="rId2"/>
    <p:sldId id="296" r:id="rId3"/>
    <p:sldId id="297" r:id="rId4"/>
    <p:sldId id="298" r:id="rId5"/>
    <p:sldId id="299" r:id="rId6"/>
    <p:sldId id="301" r:id="rId7"/>
    <p:sldId id="302" r:id="rId8"/>
    <p:sldId id="308" r:id="rId9"/>
    <p:sldId id="309" r:id="rId10"/>
    <p:sldId id="310" r:id="rId11"/>
    <p:sldId id="311" r:id="rId12"/>
    <p:sldId id="312" r:id="rId13"/>
    <p:sldId id="313" r:id="rId14"/>
    <p:sldId id="314" r:id="rId15"/>
    <p:sldId id="315" r:id="rId16"/>
    <p:sldId id="316" r:id="rId17"/>
    <p:sldId id="317" r:id="rId18"/>
    <p:sldId id="318" r:id="rId19"/>
    <p:sldId id="319" r:id="rId20"/>
    <p:sldId id="320" r:id="rId21"/>
    <p:sldId id="321" r:id="rId22"/>
    <p:sldId id="322" r:id="rId23"/>
    <p:sldId id="323" r:id="rId24"/>
    <p:sldId id="324" r:id="rId25"/>
    <p:sldId id="325" r:id="rId26"/>
    <p:sldId id="326" r:id="rId27"/>
    <p:sldId id="327" r:id="rId28"/>
    <p:sldId id="328" r:id="rId29"/>
    <p:sldId id="329" r:id="rId30"/>
    <p:sldId id="330" r:id="rId31"/>
    <p:sldId id="331" r:id="rId32"/>
    <p:sldId id="344" r:id="rId33"/>
    <p:sldId id="345" r:id="rId34"/>
    <p:sldId id="346" r:id="rId35"/>
    <p:sldId id="347" r:id="rId36"/>
    <p:sldId id="348" r:id="rId37"/>
    <p:sldId id="349" r:id="rId38"/>
    <p:sldId id="350" r:id="rId39"/>
    <p:sldId id="351" r:id="rId40"/>
    <p:sldId id="352" r:id="rId41"/>
    <p:sldId id="353" r:id="rId42"/>
    <p:sldId id="354" r:id="rId43"/>
    <p:sldId id="355" r:id="rId44"/>
    <p:sldId id="356" r:id="rId45"/>
    <p:sldId id="357" r:id="rId46"/>
    <p:sldId id="358" r:id="rId47"/>
    <p:sldId id="359" r:id="rId48"/>
    <p:sldId id="360" r:id="rId49"/>
    <p:sldId id="361" r:id="rId50"/>
    <p:sldId id="362" r:id="rId51"/>
    <p:sldId id="363" r:id="rId52"/>
    <p:sldId id="364" r:id="rId53"/>
    <p:sldId id="365" r:id="rId54"/>
    <p:sldId id="366" r:id="rId55"/>
    <p:sldId id="367" r:id="rId56"/>
  </p:sldIdLst>
  <p:sldSz cx="9144000" cy="6858000" type="screen4x3"/>
  <p:notesSz cx="7102475" cy="10234613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ser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65D"/>
    <a:srgbClr val="CC6600"/>
    <a:srgbClr val="3CB299"/>
    <a:srgbClr val="B2B2B2"/>
    <a:srgbClr val="969696"/>
    <a:srgbClr val="3C3C3C"/>
    <a:srgbClr val="DFAF31"/>
    <a:srgbClr val="5F5F5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9" autoAdjust="0"/>
    <p:restoredTop sz="94660"/>
  </p:normalViewPr>
  <p:slideViewPr>
    <p:cSldViewPr snapToObjects="1">
      <p:cViewPr>
        <p:scale>
          <a:sx n="66" d="100"/>
          <a:sy n="66" d="100"/>
        </p:scale>
        <p:origin x="-2934" y="-10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microsoft.com/office/2006/relationships/legacyDocTextInfo" Target="legacyDocTextInfo.bin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commentAuthors" Target="commentAuthors.xml"/></Relationships>
</file>

<file path=ppt/drawings/_rels/vmlDrawing1.vml.rels><?xml version="1.0" encoding="UTF-8" standalone="yes"?>
<Relationships xmlns="http://schemas.openxmlformats.org/package/2006/relationships"><Relationship Id="rId3" Type="http://schemas.microsoft.com/office/2006/relationships/legacyDiagramText" Target="legacyDiagramText3.bin"/><Relationship Id="rId2" Type="http://schemas.microsoft.com/office/2006/relationships/legacyDiagramText" Target="legacyDiagramText2.bin"/><Relationship Id="rId1" Type="http://schemas.microsoft.com/office/2006/relationships/legacyDiagramText" Target="legacyDiagramText1.bin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7739" cy="511731"/>
          </a:xfrm>
          <a:prstGeom prst="rect">
            <a:avLst/>
          </a:prstGeom>
        </p:spPr>
        <p:txBody>
          <a:bodyPr vert="horz" lIns="94759" tIns="47380" rIns="94759" bIns="4738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4023093" y="0"/>
            <a:ext cx="3077739" cy="511731"/>
          </a:xfrm>
          <a:prstGeom prst="rect">
            <a:avLst/>
          </a:prstGeom>
        </p:spPr>
        <p:txBody>
          <a:bodyPr vert="horz" lIns="94759" tIns="47380" rIns="94759" bIns="47380" rtlCol="0"/>
          <a:lstStyle>
            <a:lvl1pPr algn="r">
              <a:defRPr sz="1200"/>
            </a:lvl1pPr>
          </a:lstStyle>
          <a:p>
            <a:fld id="{DF8B2AF1-313E-4000-B78D-4893E7C662F1}" type="datetimeFigureOut">
              <a:rPr lang="cs-CZ" smtClean="0"/>
              <a:pPr/>
              <a:t>10.10.2019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1" y="9721106"/>
            <a:ext cx="3077739" cy="511731"/>
          </a:xfrm>
          <a:prstGeom prst="rect">
            <a:avLst/>
          </a:prstGeom>
        </p:spPr>
        <p:txBody>
          <a:bodyPr vert="horz" lIns="94759" tIns="47380" rIns="94759" bIns="4738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4023093" y="9721106"/>
            <a:ext cx="3077739" cy="511731"/>
          </a:xfrm>
          <a:prstGeom prst="rect">
            <a:avLst/>
          </a:prstGeom>
        </p:spPr>
        <p:txBody>
          <a:bodyPr vert="horz" lIns="94759" tIns="47380" rIns="94759" bIns="47380" rtlCol="0" anchor="b"/>
          <a:lstStyle>
            <a:lvl1pPr algn="r">
              <a:defRPr sz="1200"/>
            </a:lvl1pPr>
          </a:lstStyle>
          <a:p>
            <a:fld id="{3F110C91-B027-405E-BDE1-80A6601DBC41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4619766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77739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59" tIns="47380" rIns="94759" bIns="4738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/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3093" y="0"/>
            <a:ext cx="3077739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59" tIns="47380" rIns="94759" bIns="4738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/>
          </a:p>
        </p:txBody>
      </p:sp>
      <p:sp>
        <p:nvSpPr>
          <p:cNvPr id="624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6763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624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10248" y="4861441"/>
            <a:ext cx="5681980" cy="4605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59" tIns="47380" rIns="94759" bIns="473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624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721106"/>
            <a:ext cx="3077739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59" tIns="47380" rIns="94759" bIns="4738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/>
          </a:p>
        </p:txBody>
      </p:sp>
      <p:sp>
        <p:nvSpPr>
          <p:cNvPr id="624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3093" y="9721106"/>
            <a:ext cx="3077739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59" tIns="47380" rIns="94759" bIns="4738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52AEB9C-707C-41CF-B03F-A05A3C1C14DF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401557753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641FD85-CC94-4F48-9A9D-C2EFFF99E226}" type="slidenum">
              <a:rPr lang="cs-CZ" smtClean="0">
                <a:latin typeface="Arial" pitchFamily="34" charset="0"/>
              </a:rPr>
              <a:pPr>
                <a:defRPr/>
              </a:pPr>
              <a:t>9</a:t>
            </a:fld>
            <a:endParaRPr lang="cs-CZ" smtClean="0">
              <a:latin typeface="Arial" pitchFamily="34" charset="0"/>
            </a:endParaRPr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997" y="4861441"/>
            <a:ext cx="5208482" cy="4605576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2E6F86-7458-44CB-81A6-A64BD79BE088}" type="slidenum">
              <a:rPr lang="cs-CZ" smtClean="0">
                <a:latin typeface="Arial" pitchFamily="34" charset="0"/>
              </a:rPr>
              <a:pPr>
                <a:defRPr/>
              </a:pPr>
              <a:t>18</a:t>
            </a:fld>
            <a:endParaRPr lang="cs-CZ" smtClean="0">
              <a:latin typeface="Arial" pitchFamily="34" charset="0"/>
            </a:endParaRPr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997" y="4861441"/>
            <a:ext cx="5208482" cy="4605576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D74AFF-F265-419C-A03C-B439D910A9E1}" type="slidenum">
              <a:rPr lang="cs-CZ" smtClean="0">
                <a:latin typeface="Arial" pitchFamily="34" charset="0"/>
              </a:rPr>
              <a:pPr>
                <a:defRPr/>
              </a:pPr>
              <a:t>19</a:t>
            </a:fld>
            <a:endParaRPr lang="cs-CZ" smtClean="0">
              <a:latin typeface="Arial" pitchFamily="34" charset="0"/>
            </a:endParaRPr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997" y="4861441"/>
            <a:ext cx="5208482" cy="4605576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33BCF63-82DA-4EFA-8A8D-E56BACB39721}" type="slidenum">
              <a:rPr lang="cs-CZ" smtClean="0">
                <a:latin typeface="Arial" pitchFamily="34" charset="0"/>
              </a:rPr>
              <a:pPr>
                <a:defRPr/>
              </a:pPr>
              <a:t>20</a:t>
            </a:fld>
            <a:endParaRPr lang="cs-CZ" smtClean="0">
              <a:latin typeface="Arial" pitchFamily="34" charset="0"/>
            </a:endParaRPr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997" y="4861441"/>
            <a:ext cx="5208482" cy="4605576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5A76D1E-0B9A-4DB5-88B5-839B37427E52}" type="slidenum">
              <a:rPr lang="cs-CZ" smtClean="0">
                <a:latin typeface="Arial" pitchFamily="34" charset="0"/>
              </a:rPr>
              <a:pPr>
                <a:defRPr/>
              </a:pPr>
              <a:t>21</a:t>
            </a:fld>
            <a:endParaRPr lang="cs-CZ" smtClean="0">
              <a:latin typeface="Arial" pitchFamily="34" charset="0"/>
            </a:endParaRPr>
          </a:p>
        </p:txBody>
      </p:sp>
      <p:sp>
        <p:nvSpPr>
          <p:cNvPr id="159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997" y="4861441"/>
            <a:ext cx="5208482" cy="4605576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8838782-C893-4F55-A041-5A5D13378B7D}" type="slidenum">
              <a:rPr lang="cs-CZ" smtClean="0">
                <a:latin typeface="Arial" pitchFamily="34" charset="0"/>
              </a:rPr>
              <a:pPr>
                <a:defRPr/>
              </a:pPr>
              <a:t>22</a:t>
            </a:fld>
            <a:endParaRPr lang="cs-CZ" smtClean="0">
              <a:latin typeface="Arial" pitchFamily="34" charset="0"/>
            </a:endParaRPr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997" y="4861441"/>
            <a:ext cx="5208482" cy="4605576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D891AAC-B355-49D7-A2A7-CA27CC5A47AD}" type="slidenum">
              <a:rPr lang="cs-CZ" smtClean="0">
                <a:latin typeface="Arial" pitchFamily="34" charset="0"/>
              </a:rPr>
              <a:pPr>
                <a:defRPr/>
              </a:pPr>
              <a:t>23</a:t>
            </a:fld>
            <a:endParaRPr lang="cs-CZ" smtClean="0">
              <a:latin typeface="Arial" pitchFamily="34" charset="0"/>
            </a:endParaRPr>
          </a:p>
        </p:txBody>
      </p:sp>
      <p:sp>
        <p:nvSpPr>
          <p:cNvPr id="16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997" y="4861441"/>
            <a:ext cx="5208482" cy="4605576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F46FA5D-E040-4015-B876-B8C3C2FAF664}" type="slidenum">
              <a:rPr lang="cs-CZ" smtClean="0">
                <a:latin typeface="Arial" pitchFamily="34" charset="0"/>
              </a:rPr>
              <a:pPr>
                <a:defRPr/>
              </a:pPr>
              <a:t>24</a:t>
            </a:fld>
            <a:endParaRPr lang="cs-CZ" smtClean="0">
              <a:latin typeface="Arial" pitchFamily="34" charset="0"/>
            </a:endParaRPr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997" y="4861441"/>
            <a:ext cx="5208482" cy="4605576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AE1DCE9-D70B-4274-AC7A-67F86EE41454}" type="slidenum">
              <a:rPr lang="cs-CZ" smtClean="0">
                <a:latin typeface="Arial" pitchFamily="34" charset="0"/>
              </a:rPr>
              <a:pPr>
                <a:defRPr/>
              </a:pPr>
              <a:t>25</a:t>
            </a:fld>
            <a:endParaRPr lang="cs-CZ" smtClean="0">
              <a:latin typeface="Arial" pitchFamily="34" charset="0"/>
            </a:endParaRPr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997" y="4861441"/>
            <a:ext cx="5208482" cy="4605576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986C3EA-C768-4580-ABC2-BEFB40FA4AE2}" type="slidenum">
              <a:rPr lang="cs-CZ" smtClean="0">
                <a:latin typeface="Arial" pitchFamily="34" charset="0"/>
              </a:rPr>
              <a:pPr>
                <a:defRPr/>
              </a:pPr>
              <a:t>26</a:t>
            </a:fld>
            <a:endParaRPr lang="cs-CZ" smtClean="0">
              <a:latin typeface="Arial" pitchFamily="34" charset="0"/>
            </a:endParaRPr>
          </a:p>
        </p:txBody>
      </p:sp>
      <p:sp>
        <p:nvSpPr>
          <p:cNvPr id="164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997" y="4861441"/>
            <a:ext cx="5208482" cy="4605576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4FD03D8-F377-4145-BB58-320CCBF51016}" type="slidenum">
              <a:rPr lang="cs-CZ" smtClean="0">
                <a:latin typeface="Arial" pitchFamily="34" charset="0"/>
              </a:rPr>
              <a:pPr>
                <a:defRPr/>
              </a:pPr>
              <a:t>27</a:t>
            </a:fld>
            <a:endParaRPr lang="cs-CZ" smtClean="0">
              <a:latin typeface="Arial" pitchFamily="34" charset="0"/>
            </a:endParaRPr>
          </a:p>
        </p:txBody>
      </p:sp>
      <p:sp>
        <p:nvSpPr>
          <p:cNvPr id="165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997" y="4861441"/>
            <a:ext cx="5208482" cy="4605576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DB16291-5A44-4EBB-8B62-68F95E87A965}" type="slidenum">
              <a:rPr lang="cs-CZ" smtClean="0">
                <a:latin typeface="Arial" pitchFamily="34" charset="0"/>
              </a:rPr>
              <a:pPr>
                <a:defRPr/>
              </a:pPr>
              <a:t>10</a:t>
            </a:fld>
            <a:endParaRPr lang="cs-CZ" smtClean="0">
              <a:latin typeface="Arial" pitchFamily="34" charset="0"/>
            </a:endParaRPr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997" y="4861441"/>
            <a:ext cx="5208482" cy="4605576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A11E125-9B72-4372-94DA-F0F897782DE3}" type="slidenum">
              <a:rPr lang="cs-CZ" smtClean="0">
                <a:latin typeface="Arial" pitchFamily="34" charset="0"/>
              </a:rPr>
              <a:pPr>
                <a:defRPr/>
              </a:pPr>
              <a:t>28</a:t>
            </a:fld>
            <a:endParaRPr lang="cs-CZ" smtClean="0">
              <a:latin typeface="Arial" pitchFamily="34" charset="0"/>
            </a:endParaRPr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997" y="4861441"/>
            <a:ext cx="5208482" cy="4605576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D90DACA-EC14-4FE7-9C9D-BDA283D2DCD6}" type="slidenum">
              <a:rPr lang="cs-CZ" smtClean="0">
                <a:latin typeface="Arial" pitchFamily="34" charset="0"/>
              </a:rPr>
              <a:pPr>
                <a:defRPr/>
              </a:pPr>
              <a:t>29</a:t>
            </a:fld>
            <a:endParaRPr lang="cs-CZ" smtClean="0">
              <a:latin typeface="Arial" pitchFamily="34" charset="0"/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997" y="4861441"/>
            <a:ext cx="5208482" cy="4605576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CB1B611-059C-49C7-A2B7-42145E566129}" type="slidenum">
              <a:rPr lang="cs-CZ" smtClean="0">
                <a:latin typeface="Arial" pitchFamily="34" charset="0"/>
              </a:rPr>
              <a:pPr>
                <a:defRPr/>
              </a:pPr>
              <a:t>30</a:t>
            </a:fld>
            <a:endParaRPr lang="cs-CZ" smtClean="0">
              <a:latin typeface="Arial" pitchFamily="34" charset="0"/>
            </a:endParaRPr>
          </a:p>
        </p:txBody>
      </p:sp>
      <p:sp>
        <p:nvSpPr>
          <p:cNvPr id="168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997" y="4861441"/>
            <a:ext cx="5208482" cy="4605576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395D2E-550E-4F56-B6B3-DF92425FE5A5}" type="slidenum">
              <a:rPr lang="cs-CZ" smtClean="0">
                <a:latin typeface="Arial" pitchFamily="34" charset="0"/>
              </a:rPr>
              <a:pPr>
                <a:defRPr/>
              </a:pPr>
              <a:t>31</a:t>
            </a:fld>
            <a:endParaRPr lang="cs-CZ" smtClean="0">
              <a:latin typeface="Arial" pitchFamily="34" charset="0"/>
            </a:endParaRPr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997" y="4861441"/>
            <a:ext cx="5208482" cy="4605576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8ACE3E4-043B-4076-B1AC-6BB656EC2792}" type="slidenum">
              <a:rPr lang="cs-CZ" smtClean="0">
                <a:latin typeface="Arial" pitchFamily="34" charset="0"/>
              </a:rPr>
              <a:pPr>
                <a:defRPr/>
              </a:pPr>
              <a:t>32</a:t>
            </a:fld>
            <a:endParaRPr lang="cs-CZ" smtClean="0">
              <a:latin typeface="Arial" pitchFamily="34" charset="0"/>
            </a:endParaRPr>
          </a:p>
        </p:txBody>
      </p:sp>
      <p:sp>
        <p:nvSpPr>
          <p:cNvPr id="183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997" y="4861441"/>
            <a:ext cx="5208482" cy="4605576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 txBox="1">
            <a:spLocks noGrp="1" noChangeArrowheads="1"/>
          </p:cNvSpPr>
          <p:nvPr/>
        </p:nvSpPr>
        <p:spPr bwMode="auto">
          <a:xfrm>
            <a:off x="4023092" y="9721106"/>
            <a:ext cx="3077739" cy="51173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9066" tIns="49533" rIns="99066" bIns="49533" anchor="b"/>
          <a:lstStyle/>
          <a:p>
            <a:pPr algn="r">
              <a:spcBef>
                <a:spcPct val="0"/>
              </a:spcBef>
              <a:defRPr/>
            </a:pPr>
            <a:fld id="{FB8FE1FD-D148-4FF2-95FA-AA2DD3F65870}" type="slidenum">
              <a:rPr lang="cs-CZ" sz="1300">
                <a:latin typeface="+mn-lt"/>
              </a:rPr>
              <a:pPr algn="r">
                <a:spcBef>
                  <a:spcPct val="0"/>
                </a:spcBef>
                <a:defRPr/>
              </a:pPr>
              <a:t>33</a:t>
            </a:fld>
            <a:endParaRPr lang="cs-CZ" sz="1300" dirty="0">
              <a:latin typeface="+mn-lt"/>
            </a:endParaRPr>
          </a:p>
        </p:txBody>
      </p:sp>
      <p:sp>
        <p:nvSpPr>
          <p:cNvPr id="184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997" y="4861441"/>
            <a:ext cx="5208482" cy="4605576"/>
          </a:xfrm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9148E5C-3BAF-4989-9B54-875E4A55EB43}" type="slidenum">
              <a:rPr lang="cs-CZ" smtClean="0">
                <a:latin typeface="Arial" pitchFamily="34" charset="0"/>
              </a:rPr>
              <a:pPr>
                <a:defRPr/>
              </a:pPr>
              <a:t>34</a:t>
            </a:fld>
            <a:endParaRPr lang="cs-CZ" smtClean="0">
              <a:latin typeface="Arial" pitchFamily="34" charset="0"/>
            </a:endParaRPr>
          </a:p>
        </p:txBody>
      </p:sp>
      <p:sp>
        <p:nvSpPr>
          <p:cNvPr id="185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997" y="4861441"/>
            <a:ext cx="5208482" cy="4605576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30D598-D4F0-4014-B5C2-78635B80081B}" type="slidenum">
              <a:rPr lang="cs-CZ" smtClean="0">
                <a:latin typeface="Arial" pitchFamily="34" charset="0"/>
              </a:rPr>
              <a:pPr>
                <a:defRPr/>
              </a:pPr>
              <a:t>35</a:t>
            </a:fld>
            <a:endParaRPr lang="cs-CZ" smtClean="0">
              <a:latin typeface="Arial" pitchFamily="34" charset="0"/>
            </a:endParaRPr>
          </a:p>
        </p:txBody>
      </p:sp>
      <p:sp>
        <p:nvSpPr>
          <p:cNvPr id="186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997" y="4861441"/>
            <a:ext cx="5208482" cy="4605576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6D0C92-BB9F-40F0-8C8F-93D97E8160E4}" type="slidenum">
              <a:rPr lang="cs-CZ" smtClean="0">
                <a:latin typeface="Arial" pitchFamily="34" charset="0"/>
              </a:rPr>
              <a:pPr>
                <a:defRPr/>
              </a:pPr>
              <a:t>36</a:t>
            </a:fld>
            <a:endParaRPr lang="cs-CZ" smtClean="0">
              <a:latin typeface="Arial" pitchFamily="34" charset="0"/>
            </a:endParaRPr>
          </a:p>
        </p:txBody>
      </p:sp>
      <p:sp>
        <p:nvSpPr>
          <p:cNvPr id="187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3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997" y="4861441"/>
            <a:ext cx="5208482" cy="4605576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3D6C630-BCF3-4893-A348-315181028934}" type="slidenum">
              <a:rPr lang="cs-CZ" smtClean="0">
                <a:latin typeface="Arial" pitchFamily="34" charset="0"/>
              </a:rPr>
              <a:pPr>
                <a:defRPr/>
              </a:pPr>
              <a:t>37</a:t>
            </a:fld>
            <a:endParaRPr lang="cs-CZ" smtClean="0">
              <a:latin typeface="Arial" pitchFamily="34" charset="0"/>
            </a:endParaRPr>
          </a:p>
        </p:txBody>
      </p:sp>
      <p:sp>
        <p:nvSpPr>
          <p:cNvPr id="188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4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997" y="4861441"/>
            <a:ext cx="5208482" cy="4605576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C4920AB-C2EB-4368-88D1-DC5345FA7001}" type="slidenum">
              <a:rPr lang="cs-CZ" smtClean="0">
                <a:latin typeface="Arial" pitchFamily="34" charset="0"/>
              </a:rPr>
              <a:pPr>
                <a:defRPr/>
              </a:pPr>
              <a:t>11</a:t>
            </a:fld>
            <a:endParaRPr lang="cs-CZ" smtClean="0">
              <a:latin typeface="Arial" pitchFamily="34" charset="0"/>
            </a:endParaRPr>
          </a:p>
        </p:txBody>
      </p:sp>
      <p:sp>
        <p:nvSpPr>
          <p:cNvPr id="149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997" y="4861441"/>
            <a:ext cx="5208482" cy="4605576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44993FC-0C30-456D-9658-EC3EE24DCD14}" type="slidenum">
              <a:rPr lang="cs-CZ" smtClean="0">
                <a:latin typeface="Arial" pitchFamily="34" charset="0"/>
              </a:rPr>
              <a:pPr>
                <a:defRPr/>
              </a:pPr>
              <a:t>38</a:t>
            </a:fld>
            <a:endParaRPr lang="cs-CZ" smtClean="0">
              <a:latin typeface="Arial" pitchFamily="34" charset="0"/>
            </a:endParaRPr>
          </a:p>
        </p:txBody>
      </p:sp>
      <p:sp>
        <p:nvSpPr>
          <p:cNvPr id="189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997" y="4861441"/>
            <a:ext cx="5208482" cy="4605576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395148-42F3-4C95-8A80-88E23CE58A18}" type="slidenum">
              <a:rPr lang="cs-CZ" smtClean="0">
                <a:latin typeface="Arial" pitchFamily="34" charset="0"/>
              </a:rPr>
              <a:pPr>
                <a:defRPr/>
              </a:pPr>
              <a:t>39</a:t>
            </a:fld>
            <a:endParaRPr lang="cs-CZ" smtClean="0">
              <a:latin typeface="Arial" pitchFamily="34" charset="0"/>
            </a:endParaRPr>
          </a:p>
        </p:txBody>
      </p:sp>
      <p:sp>
        <p:nvSpPr>
          <p:cNvPr id="190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997" y="4861441"/>
            <a:ext cx="5208482" cy="4605576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94E954-0885-465A-B668-F461CE20A045}" type="slidenum">
              <a:rPr lang="cs-CZ" smtClean="0">
                <a:latin typeface="Arial" pitchFamily="34" charset="0"/>
              </a:rPr>
              <a:pPr>
                <a:defRPr/>
              </a:pPr>
              <a:t>40</a:t>
            </a:fld>
            <a:endParaRPr lang="cs-CZ" smtClean="0">
              <a:latin typeface="Arial" pitchFamily="34" charset="0"/>
            </a:endParaRPr>
          </a:p>
        </p:txBody>
      </p:sp>
      <p:sp>
        <p:nvSpPr>
          <p:cNvPr id="191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997" y="4861441"/>
            <a:ext cx="5208482" cy="4605576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DC74C9F-179B-40A4-BC12-9F9ACEB2CBDD}" type="slidenum">
              <a:rPr lang="cs-CZ" smtClean="0">
                <a:latin typeface="Arial" pitchFamily="34" charset="0"/>
              </a:rPr>
              <a:pPr>
                <a:defRPr/>
              </a:pPr>
              <a:t>41</a:t>
            </a:fld>
            <a:endParaRPr lang="cs-CZ" smtClean="0">
              <a:latin typeface="Arial" pitchFamily="34" charset="0"/>
            </a:endParaRPr>
          </a:p>
        </p:txBody>
      </p:sp>
      <p:sp>
        <p:nvSpPr>
          <p:cNvPr id="192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997" y="4861441"/>
            <a:ext cx="5208482" cy="4605576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C98B1E8-F337-4AF8-9FC4-3757D5C545A1}" type="slidenum">
              <a:rPr lang="cs-CZ" smtClean="0">
                <a:latin typeface="Arial" pitchFamily="34" charset="0"/>
              </a:rPr>
              <a:pPr>
                <a:defRPr/>
              </a:pPr>
              <a:t>42</a:t>
            </a:fld>
            <a:endParaRPr lang="cs-CZ" smtClean="0">
              <a:latin typeface="Arial" pitchFamily="34" charset="0"/>
            </a:endParaRPr>
          </a:p>
        </p:txBody>
      </p:sp>
      <p:sp>
        <p:nvSpPr>
          <p:cNvPr id="193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997" y="4861441"/>
            <a:ext cx="5208482" cy="4605576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6FE19A2-1F47-40CF-A5F8-E0C5E0C3FA79}" type="slidenum">
              <a:rPr lang="cs-CZ" smtClean="0">
                <a:latin typeface="Arial" pitchFamily="34" charset="0"/>
              </a:rPr>
              <a:pPr>
                <a:defRPr/>
              </a:pPr>
              <a:t>43</a:t>
            </a:fld>
            <a:endParaRPr lang="cs-CZ" smtClean="0">
              <a:latin typeface="Arial" pitchFamily="34" charset="0"/>
            </a:endParaRPr>
          </a:p>
        </p:txBody>
      </p:sp>
      <p:sp>
        <p:nvSpPr>
          <p:cNvPr id="194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997" y="4861441"/>
            <a:ext cx="5208482" cy="4605576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016383C-686D-4BBF-A8E6-12E80E664717}" type="slidenum">
              <a:rPr lang="cs-CZ" smtClean="0">
                <a:latin typeface="Arial" pitchFamily="34" charset="0"/>
              </a:rPr>
              <a:pPr>
                <a:defRPr/>
              </a:pPr>
              <a:t>46</a:t>
            </a:fld>
            <a:endParaRPr lang="cs-CZ" smtClean="0">
              <a:latin typeface="Arial" pitchFamily="34" charset="0"/>
            </a:endParaRPr>
          </a:p>
        </p:txBody>
      </p:sp>
      <p:sp>
        <p:nvSpPr>
          <p:cNvPr id="195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5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997" y="4861441"/>
            <a:ext cx="5208482" cy="4605576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 txBox="1">
            <a:spLocks noGrp="1" noChangeArrowheads="1"/>
          </p:cNvSpPr>
          <p:nvPr/>
        </p:nvSpPr>
        <p:spPr bwMode="auto">
          <a:xfrm>
            <a:off x="4023092" y="9721106"/>
            <a:ext cx="3077739" cy="51173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9066" tIns="49533" rIns="99066" bIns="49533" anchor="b"/>
          <a:lstStyle/>
          <a:p>
            <a:pPr algn="r">
              <a:spcBef>
                <a:spcPct val="0"/>
              </a:spcBef>
              <a:defRPr/>
            </a:pPr>
            <a:fld id="{19769033-CBBE-40D9-8595-07838AB3ED6A}" type="slidenum">
              <a:rPr lang="cs-CZ" sz="1300"/>
              <a:pPr algn="r">
                <a:spcBef>
                  <a:spcPct val="0"/>
                </a:spcBef>
                <a:defRPr/>
              </a:pPr>
              <a:t>47</a:t>
            </a:fld>
            <a:endParaRPr lang="cs-CZ" sz="1300" dirty="0"/>
          </a:p>
        </p:txBody>
      </p:sp>
      <p:sp>
        <p:nvSpPr>
          <p:cNvPr id="196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997" y="4861441"/>
            <a:ext cx="5208482" cy="4605576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 txBox="1">
            <a:spLocks noGrp="1" noChangeArrowheads="1"/>
          </p:cNvSpPr>
          <p:nvPr/>
        </p:nvSpPr>
        <p:spPr bwMode="auto">
          <a:xfrm>
            <a:off x="4023092" y="9721106"/>
            <a:ext cx="3077739" cy="51173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9066" tIns="49533" rIns="99066" bIns="49533" anchor="b"/>
          <a:lstStyle/>
          <a:p>
            <a:pPr algn="r">
              <a:spcBef>
                <a:spcPct val="0"/>
              </a:spcBef>
              <a:defRPr/>
            </a:pPr>
            <a:fld id="{271E300D-4F71-44AE-BE70-120A879041A4}" type="slidenum">
              <a:rPr lang="cs-CZ" sz="1300"/>
              <a:pPr algn="r">
                <a:spcBef>
                  <a:spcPct val="0"/>
                </a:spcBef>
                <a:defRPr/>
              </a:pPr>
              <a:t>48</a:t>
            </a:fld>
            <a:endParaRPr lang="cs-CZ" sz="1300" dirty="0"/>
          </a:p>
        </p:txBody>
      </p:sp>
      <p:sp>
        <p:nvSpPr>
          <p:cNvPr id="197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997" y="4861441"/>
            <a:ext cx="5208482" cy="4605576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 txBox="1">
            <a:spLocks noGrp="1" noChangeArrowheads="1"/>
          </p:cNvSpPr>
          <p:nvPr/>
        </p:nvSpPr>
        <p:spPr bwMode="auto">
          <a:xfrm>
            <a:off x="4023092" y="9721106"/>
            <a:ext cx="3077739" cy="51173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9066" tIns="49533" rIns="99066" bIns="49533" anchor="b"/>
          <a:lstStyle/>
          <a:p>
            <a:pPr algn="r">
              <a:spcBef>
                <a:spcPct val="0"/>
              </a:spcBef>
              <a:defRPr/>
            </a:pPr>
            <a:fld id="{4B6B96FA-243E-4C89-8F4D-1C1812469636}" type="slidenum">
              <a:rPr lang="cs-CZ" sz="1300"/>
              <a:pPr algn="r">
                <a:spcBef>
                  <a:spcPct val="0"/>
                </a:spcBef>
                <a:defRPr/>
              </a:pPr>
              <a:t>49</a:t>
            </a:fld>
            <a:endParaRPr lang="cs-CZ" sz="1300" dirty="0"/>
          </a:p>
        </p:txBody>
      </p:sp>
      <p:sp>
        <p:nvSpPr>
          <p:cNvPr id="198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997" y="4861441"/>
            <a:ext cx="5208482" cy="4605576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538DC5-AD6E-4C81-BF46-DC855D2B16B2}" type="slidenum">
              <a:rPr lang="cs-CZ" smtClean="0">
                <a:latin typeface="Arial" pitchFamily="34" charset="0"/>
              </a:rPr>
              <a:pPr>
                <a:defRPr/>
              </a:pPr>
              <a:t>12</a:t>
            </a:fld>
            <a:endParaRPr lang="cs-CZ" smtClean="0">
              <a:latin typeface="Arial" pitchFamily="34" charset="0"/>
            </a:endParaRPr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997" y="4861441"/>
            <a:ext cx="5208482" cy="4605576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 txBox="1">
            <a:spLocks noGrp="1" noChangeArrowheads="1"/>
          </p:cNvSpPr>
          <p:nvPr/>
        </p:nvSpPr>
        <p:spPr bwMode="auto">
          <a:xfrm>
            <a:off x="4023092" y="9721106"/>
            <a:ext cx="3077739" cy="51173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9066" tIns="49533" rIns="99066" bIns="49533" anchor="b"/>
          <a:lstStyle/>
          <a:p>
            <a:pPr algn="r">
              <a:spcBef>
                <a:spcPct val="0"/>
              </a:spcBef>
              <a:defRPr/>
            </a:pPr>
            <a:fld id="{5DC81E6C-7D81-4C3B-8087-21032E3B354F}" type="slidenum">
              <a:rPr lang="cs-CZ" sz="1300"/>
              <a:pPr algn="r">
                <a:spcBef>
                  <a:spcPct val="0"/>
                </a:spcBef>
                <a:defRPr/>
              </a:pPr>
              <a:t>50</a:t>
            </a:fld>
            <a:endParaRPr lang="cs-CZ" sz="1300" dirty="0"/>
          </a:p>
        </p:txBody>
      </p:sp>
      <p:sp>
        <p:nvSpPr>
          <p:cNvPr id="199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997" y="4861441"/>
            <a:ext cx="5208482" cy="4605576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 txBox="1">
            <a:spLocks noGrp="1" noChangeArrowheads="1"/>
          </p:cNvSpPr>
          <p:nvPr/>
        </p:nvSpPr>
        <p:spPr bwMode="auto">
          <a:xfrm>
            <a:off x="4023092" y="9721106"/>
            <a:ext cx="3077739" cy="51173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9066" tIns="49533" rIns="99066" bIns="49533" anchor="b"/>
          <a:lstStyle/>
          <a:p>
            <a:pPr algn="r">
              <a:spcBef>
                <a:spcPct val="0"/>
              </a:spcBef>
              <a:defRPr/>
            </a:pPr>
            <a:fld id="{17A62155-E265-4AFD-A9B0-14F2E701B9F6}" type="slidenum">
              <a:rPr lang="cs-CZ" sz="1300"/>
              <a:pPr algn="r">
                <a:spcBef>
                  <a:spcPct val="0"/>
                </a:spcBef>
                <a:defRPr/>
              </a:pPr>
              <a:t>51</a:t>
            </a:fld>
            <a:endParaRPr lang="cs-CZ" sz="1300" dirty="0"/>
          </a:p>
        </p:txBody>
      </p:sp>
      <p:sp>
        <p:nvSpPr>
          <p:cNvPr id="200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7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997" y="4861441"/>
            <a:ext cx="5208482" cy="4605576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 txBox="1">
            <a:spLocks noGrp="1" noChangeArrowheads="1"/>
          </p:cNvSpPr>
          <p:nvPr/>
        </p:nvSpPr>
        <p:spPr bwMode="auto">
          <a:xfrm>
            <a:off x="4023092" y="9721106"/>
            <a:ext cx="3077739" cy="51173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9066" tIns="49533" rIns="99066" bIns="49533" anchor="b"/>
          <a:lstStyle/>
          <a:p>
            <a:pPr algn="r">
              <a:spcBef>
                <a:spcPct val="0"/>
              </a:spcBef>
              <a:defRPr/>
            </a:pPr>
            <a:fld id="{7AA0AD21-E500-4809-8CD3-F79D432A9043}" type="slidenum">
              <a:rPr lang="cs-CZ" sz="1300"/>
              <a:pPr algn="r">
                <a:spcBef>
                  <a:spcPct val="0"/>
                </a:spcBef>
                <a:defRPr/>
              </a:pPr>
              <a:t>52</a:t>
            </a:fld>
            <a:endParaRPr lang="cs-CZ" sz="1300" dirty="0"/>
          </a:p>
        </p:txBody>
      </p:sp>
      <p:sp>
        <p:nvSpPr>
          <p:cNvPr id="201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17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997" y="4861441"/>
            <a:ext cx="5208482" cy="4605576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 txBox="1">
            <a:spLocks noGrp="1" noChangeArrowheads="1"/>
          </p:cNvSpPr>
          <p:nvPr/>
        </p:nvSpPr>
        <p:spPr bwMode="auto">
          <a:xfrm>
            <a:off x="4023092" y="9721106"/>
            <a:ext cx="3077739" cy="51173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9066" tIns="49533" rIns="99066" bIns="49533" anchor="b"/>
          <a:lstStyle/>
          <a:p>
            <a:pPr algn="r">
              <a:spcBef>
                <a:spcPct val="0"/>
              </a:spcBef>
              <a:defRPr/>
            </a:pPr>
            <a:fld id="{D55F46B3-0B7B-49D2-A1C9-F2304895A85B}" type="slidenum">
              <a:rPr lang="cs-CZ" sz="1300"/>
              <a:pPr algn="r">
                <a:spcBef>
                  <a:spcPct val="0"/>
                </a:spcBef>
                <a:defRPr/>
              </a:pPr>
              <a:t>53</a:t>
            </a:fld>
            <a:endParaRPr lang="cs-CZ" sz="1300" dirty="0"/>
          </a:p>
        </p:txBody>
      </p:sp>
      <p:sp>
        <p:nvSpPr>
          <p:cNvPr id="202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27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997" y="4861441"/>
            <a:ext cx="5208482" cy="4605576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 txBox="1">
            <a:spLocks noGrp="1" noChangeArrowheads="1"/>
          </p:cNvSpPr>
          <p:nvPr/>
        </p:nvSpPr>
        <p:spPr bwMode="auto">
          <a:xfrm>
            <a:off x="4023092" y="9721106"/>
            <a:ext cx="3077739" cy="51173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9066" tIns="49533" rIns="99066" bIns="49533" anchor="b"/>
          <a:lstStyle/>
          <a:p>
            <a:pPr algn="r">
              <a:spcBef>
                <a:spcPct val="0"/>
              </a:spcBef>
              <a:defRPr/>
            </a:pPr>
            <a:fld id="{C653A03D-18C3-4B59-B0B2-6BBFA1168449}" type="slidenum">
              <a:rPr lang="cs-CZ" sz="1300"/>
              <a:pPr algn="r">
                <a:spcBef>
                  <a:spcPct val="0"/>
                </a:spcBef>
                <a:defRPr/>
              </a:pPr>
              <a:t>54</a:t>
            </a:fld>
            <a:endParaRPr lang="cs-CZ" sz="1300" dirty="0"/>
          </a:p>
        </p:txBody>
      </p:sp>
      <p:sp>
        <p:nvSpPr>
          <p:cNvPr id="203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37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997" y="4861441"/>
            <a:ext cx="5208482" cy="4605576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 txBox="1">
            <a:spLocks noGrp="1" noChangeArrowheads="1"/>
          </p:cNvSpPr>
          <p:nvPr/>
        </p:nvSpPr>
        <p:spPr bwMode="auto">
          <a:xfrm>
            <a:off x="4023092" y="9721106"/>
            <a:ext cx="3077739" cy="51173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9066" tIns="49533" rIns="99066" bIns="49533" anchor="b"/>
          <a:lstStyle/>
          <a:p>
            <a:pPr algn="r">
              <a:spcBef>
                <a:spcPct val="0"/>
              </a:spcBef>
              <a:defRPr/>
            </a:pPr>
            <a:fld id="{2C99D239-C475-40CF-B266-2C942AB29DCA}" type="slidenum">
              <a:rPr lang="cs-CZ" sz="1300"/>
              <a:pPr algn="r">
                <a:spcBef>
                  <a:spcPct val="0"/>
                </a:spcBef>
                <a:defRPr/>
              </a:pPr>
              <a:t>55</a:t>
            </a:fld>
            <a:endParaRPr lang="cs-CZ" sz="1300" dirty="0"/>
          </a:p>
        </p:txBody>
      </p:sp>
      <p:sp>
        <p:nvSpPr>
          <p:cNvPr id="204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997" y="4861441"/>
            <a:ext cx="5208482" cy="4605576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C1C0FC2-B087-4E69-A139-8EE1D7D4FED7}" type="slidenum">
              <a:rPr lang="cs-CZ" smtClean="0">
                <a:latin typeface="Arial" pitchFamily="34" charset="0"/>
              </a:rPr>
              <a:pPr>
                <a:defRPr/>
              </a:pPr>
              <a:t>13</a:t>
            </a:fld>
            <a:endParaRPr lang="cs-CZ" smtClean="0">
              <a:latin typeface="Arial" pitchFamily="34" charset="0"/>
            </a:endParaRPr>
          </a:p>
        </p:txBody>
      </p:sp>
      <p:sp>
        <p:nvSpPr>
          <p:cNvPr id="151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997" y="4861441"/>
            <a:ext cx="5208482" cy="4605576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347785F-6E14-4AED-B814-E4A0DCAE22F6}" type="slidenum">
              <a:rPr lang="cs-CZ" smtClean="0">
                <a:latin typeface="Arial" pitchFamily="34" charset="0"/>
              </a:rPr>
              <a:pPr>
                <a:defRPr/>
              </a:pPr>
              <a:t>14</a:t>
            </a:fld>
            <a:endParaRPr lang="cs-CZ" smtClean="0">
              <a:latin typeface="Arial" pitchFamily="34" charset="0"/>
            </a:endParaRPr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997" y="4861441"/>
            <a:ext cx="5208482" cy="4605576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9E6ECFB-F3FC-4D56-9D4F-08BB561A91D9}" type="slidenum">
              <a:rPr lang="cs-CZ" smtClean="0">
                <a:latin typeface="Arial" pitchFamily="34" charset="0"/>
              </a:rPr>
              <a:pPr>
                <a:defRPr/>
              </a:pPr>
              <a:t>15</a:t>
            </a:fld>
            <a:endParaRPr lang="cs-CZ" smtClean="0">
              <a:latin typeface="Arial" pitchFamily="34" charset="0"/>
            </a:endParaRPr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997" y="4861441"/>
            <a:ext cx="5208482" cy="4605576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910C126-773A-4D54-BBA7-43CCAB86AC22}" type="slidenum">
              <a:rPr lang="cs-CZ" smtClean="0">
                <a:latin typeface="Arial" pitchFamily="34" charset="0"/>
              </a:rPr>
              <a:pPr>
                <a:defRPr/>
              </a:pPr>
              <a:t>16</a:t>
            </a:fld>
            <a:endParaRPr lang="cs-CZ" smtClean="0">
              <a:latin typeface="Arial" pitchFamily="34" charset="0"/>
            </a:endParaRPr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997" y="4861441"/>
            <a:ext cx="5208482" cy="4605576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EFA77E1-CA89-4305-9C47-24B4A945F667}" type="slidenum">
              <a:rPr lang="cs-CZ" smtClean="0">
                <a:latin typeface="Arial" pitchFamily="34" charset="0"/>
              </a:rPr>
              <a:pPr>
                <a:defRPr/>
              </a:pPr>
              <a:t>17</a:t>
            </a:fld>
            <a:endParaRPr lang="cs-CZ" smtClean="0">
              <a:latin typeface="Arial" pitchFamily="34" charset="0"/>
            </a:endParaRPr>
          </a:p>
        </p:txBody>
      </p:sp>
      <p:sp>
        <p:nvSpPr>
          <p:cNvPr id="155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997" y="4861441"/>
            <a:ext cx="5208482" cy="4605576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0" name="Picture 18" descr="secti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14438" y="1641475"/>
            <a:ext cx="5895975" cy="2349500"/>
          </a:xfrm>
        </p:spPr>
        <p:txBody>
          <a:bodyPr/>
          <a:lstStyle>
            <a:lvl1pPr>
              <a:defRPr sz="1800">
                <a:solidFill>
                  <a:srgbClr val="DFAF31"/>
                </a:solidFill>
              </a:defRPr>
            </a:lvl1pPr>
          </a:lstStyle>
          <a:p>
            <a:pPr lvl="0"/>
            <a:r>
              <a:rPr lang="cs-CZ" noProof="0" smtClean="0"/>
              <a:t>Klepnutím lze upravit styl předlohy nadpisů.</a:t>
            </a:r>
          </a:p>
        </p:txBody>
      </p:sp>
      <p:sp>
        <p:nvSpPr>
          <p:cNvPr id="3096" name="Rectangle 2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0" y="0"/>
            <a:ext cx="1328738" cy="1495425"/>
          </a:xfrm>
        </p:spPr>
        <p:txBody>
          <a:bodyPr/>
          <a:lstStyle>
            <a:lvl1pPr marL="0" indent="0" algn="r">
              <a:buFont typeface="Arial" charset="0"/>
              <a:buNone/>
              <a:defRPr sz="16500" baseline="22000">
                <a:solidFill>
                  <a:srgbClr val="969696"/>
                </a:solidFill>
                <a:latin typeface="Arial Narrow" pitchFamily="34" charset="0"/>
              </a:defRPr>
            </a:lvl1pPr>
          </a:lstStyle>
          <a:p>
            <a:pPr lvl="0"/>
            <a:r>
              <a:rPr lang="cs-CZ" noProof="0" smtClean="0"/>
              <a:t>Klepnutím lze upravit styl předlohy podnadpisů.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www.hgf.vsb.cz</a:t>
            </a:r>
          </a:p>
        </p:txBody>
      </p:sp>
    </p:spTree>
    <p:extLst>
      <p:ext uri="{BB962C8B-B14F-4D97-AF65-F5344CB8AC3E}">
        <p14:creationId xmlns:p14="http://schemas.microsoft.com/office/powerpoint/2010/main" xmlns="" val="32363273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786563" y="457200"/>
            <a:ext cx="2178050" cy="5668963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250825" y="457200"/>
            <a:ext cx="6383338" cy="5668963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www.hgf.vsb.cz</a:t>
            </a:r>
          </a:p>
        </p:txBody>
      </p:sp>
    </p:spTree>
    <p:extLst>
      <p:ext uri="{BB962C8B-B14F-4D97-AF65-F5344CB8AC3E}">
        <p14:creationId xmlns:p14="http://schemas.microsoft.com/office/powerpoint/2010/main" xmlns="" val="964549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www.hgf.vsb.cz</a:t>
            </a:r>
          </a:p>
        </p:txBody>
      </p:sp>
    </p:spTree>
    <p:extLst>
      <p:ext uri="{BB962C8B-B14F-4D97-AF65-F5344CB8AC3E}">
        <p14:creationId xmlns:p14="http://schemas.microsoft.com/office/powerpoint/2010/main" xmlns="" val="447391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www.hgf.vsb.cz</a:t>
            </a:r>
          </a:p>
        </p:txBody>
      </p:sp>
    </p:spTree>
    <p:extLst>
      <p:ext uri="{BB962C8B-B14F-4D97-AF65-F5344CB8AC3E}">
        <p14:creationId xmlns:p14="http://schemas.microsoft.com/office/powerpoint/2010/main" xmlns="" val="3091575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250825" y="1196975"/>
            <a:ext cx="4279900" cy="4929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83125" y="1196975"/>
            <a:ext cx="4281488" cy="4929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www.hgf.vsb.cz</a:t>
            </a:r>
          </a:p>
        </p:txBody>
      </p:sp>
    </p:spTree>
    <p:extLst>
      <p:ext uri="{BB962C8B-B14F-4D97-AF65-F5344CB8AC3E}">
        <p14:creationId xmlns:p14="http://schemas.microsoft.com/office/powerpoint/2010/main" xmlns="" val="1732292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www.hgf.vsb.cz</a:t>
            </a:r>
          </a:p>
        </p:txBody>
      </p:sp>
    </p:spTree>
    <p:extLst>
      <p:ext uri="{BB962C8B-B14F-4D97-AF65-F5344CB8AC3E}">
        <p14:creationId xmlns:p14="http://schemas.microsoft.com/office/powerpoint/2010/main" xmlns="" val="2661089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www.hgf.vsb.cz</a:t>
            </a:r>
          </a:p>
        </p:txBody>
      </p:sp>
    </p:spTree>
    <p:extLst>
      <p:ext uri="{BB962C8B-B14F-4D97-AF65-F5344CB8AC3E}">
        <p14:creationId xmlns:p14="http://schemas.microsoft.com/office/powerpoint/2010/main" xmlns="" val="18129787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www.hgf.vsb.cz</a:t>
            </a:r>
          </a:p>
        </p:txBody>
      </p:sp>
    </p:spTree>
    <p:extLst>
      <p:ext uri="{BB962C8B-B14F-4D97-AF65-F5344CB8AC3E}">
        <p14:creationId xmlns:p14="http://schemas.microsoft.com/office/powerpoint/2010/main" xmlns="" val="1170387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www.hgf.vsb.cz</a:t>
            </a:r>
          </a:p>
        </p:txBody>
      </p:sp>
    </p:spTree>
    <p:extLst>
      <p:ext uri="{BB962C8B-B14F-4D97-AF65-F5344CB8AC3E}">
        <p14:creationId xmlns:p14="http://schemas.microsoft.com/office/powerpoint/2010/main" xmlns="" val="2078123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www.hgf.vsb.cz</a:t>
            </a:r>
          </a:p>
        </p:txBody>
      </p:sp>
    </p:spTree>
    <p:extLst>
      <p:ext uri="{BB962C8B-B14F-4D97-AF65-F5344CB8AC3E}">
        <p14:creationId xmlns:p14="http://schemas.microsoft.com/office/powerpoint/2010/main" xmlns="" val="4045186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corner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36775" cy="136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46138" y="457200"/>
            <a:ext cx="811847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1196975"/>
            <a:ext cx="8713788" cy="4929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069013" y="63087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969696"/>
                </a:solidFill>
                <a:latin typeface="Arial Narrow" pitchFamily="34" charset="0"/>
              </a:defRPr>
            </a:lvl1pPr>
          </a:lstStyle>
          <a:p>
            <a:r>
              <a:rPr lang="cs-CZ"/>
              <a:t>www.hgf.vsb.cz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2800">
          <a:solidFill>
            <a:srgbClr val="00765D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800">
          <a:solidFill>
            <a:srgbClr val="00765D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800">
          <a:solidFill>
            <a:srgbClr val="00765D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800">
          <a:solidFill>
            <a:srgbClr val="00765D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800">
          <a:solidFill>
            <a:srgbClr val="00765D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00765D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00765D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00765D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00765D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DFAF31"/>
        </a:buClr>
        <a:buSzPct val="80000"/>
        <a:buFont typeface="Arial" charset="0"/>
        <a:buChar char="■"/>
        <a:defRPr sz="2200">
          <a:solidFill>
            <a:srgbClr val="5F5F5F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DFAF31"/>
        </a:buClr>
        <a:buSzPct val="80000"/>
        <a:buFont typeface="Arial" charset="0"/>
        <a:buChar char="■"/>
        <a:defRPr sz="2200">
          <a:solidFill>
            <a:srgbClr val="5F5F5F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DFAF31"/>
        </a:buClr>
        <a:buSzPct val="80000"/>
        <a:buFont typeface="Arial" charset="0"/>
        <a:buChar char="■"/>
        <a:defRPr sz="2000">
          <a:solidFill>
            <a:srgbClr val="5F5F5F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DFAF31"/>
        </a:buClr>
        <a:buSzPct val="80000"/>
        <a:buFont typeface="Arial" charset="0"/>
        <a:buChar char="■"/>
        <a:defRPr sz="2000">
          <a:solidFill>
            <a:srgbClr val="5F5F5F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DFAF31"/>
        </a:buClr>
        <a:buSzPct val="80000"/>
        <a:buFont typeface="Arial" charset="0"/>
        <a:buChar char="■"/>
        <a:defRPr sz="2000">
          <a:solidFill>
            <a:srgbClr val="5F5F5F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DFAF31"/>
        </a:buClr>
        <a:buSzPct val="80000"/>
        <a:buFont typeface="Arial" charset="0"/>
        <a:buChar char="■"/>
        <a:defRPr sz="2000">
          <a:solidFill>
            <a:srgbClr val="5F5F5F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DFAF31"/>
        </a:buClr>
        <a:buSzPct val="80000"/>
        <a:buFont typeface="Arial" charset="0"/>
        <a:buChar char="■"/>
        <a:defRPr sz="2000">
          <a:solidFill>
            <a:srgbClr val="5F5F5F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DFAF31"/>
        </a:buClr>
        <a:buSzPct val="80000"/>
        <a:buFont typeface="Arial" charset="0"/>
        <a:buChar char="■"/>
        <a:defRPr sz="2000">
          <a:solidFill>
            <a:srgbClr val="5F5F5F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DFAF31"/>
        </a:buClr>
        <a:buSzPct val="80000"/>
        <a:buFont typeface="Arial" charset="0"/>
        <a:buChar char="■"/>
        <a:defRPr sz="2000">
          <a:solidFill>
            <a:srgbClr val="5F5F5F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www.hgf.vsb.cz</a:t>
            </a:r>
          </a:p>
        </p:txBody>
      </p:sp>
      <p:pic>
        <p:nvPicPr>
          <p:cNvPr id="39940" name="Picture 4" descr="titl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73026"/>
            <a:ext cx="9144000" cy="693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9943" name="Picture 7" descr="erb-hg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07313" y="5207000"/>
            <a:ext cx="1050925" cy="121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9944" name="Text Box 8"/>
          <p:cNvSpPr txBox="1">
            <a:spLocks noChangeArrowheads="1"/>
          </p:cNvSpPr>
          <p:nvPr/>
        </p:nvSpPr>
        <p:spPr bwMode="auto">
          <a:xfrm>
            <a:off x="2554288" y="309563"/>
            <a:ext cx="56991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sz="2000">
                <a:solidFill>
                  <a:schemeClr val="bg1"/>
                </a:solidFill>
              </a:rPr>
              <a:t>VŠB - Technická univerzita Ostrava</a:t>
            </a:r>
          </a:p>
          <a:p>
            <a:pPr algn="r"/>
            <a:r>
              <a:rPr lang="cs-CZ" sz="2000">
                <a:solidFill>
                  <a:schemeClr val="bg1"/>
                </a:solidFill>
              </a:rPr>
              <a:t>Hornicko-geologická fakulta</a:t>
            </a:r>
          </a:p>
        </p:txBody>
      </p:sp>
      <p:sp>
        <p:nvSpPr>
          <p:cNvPr id="39945" name="Rectangle 9"/>
          <p:cNvSpPr>
            <a:spLocks noChangeArrowheads="1"/>
          </p:cNvSpPr>
          <p:nvPr/>
        </p:nvSpPr>
        <p:spPr bwMode="auto">
          <a:xfrm>
            <a:off x="8464550" y="433388"/>
            <a:ext cx="95250" cy="495300"/>
          </a:xfrm>
          <a:prstGeom prst="rect">
            <a:avLst/>
          </a:prstGeom>
          <a:solidFill>
            <a:srgbClr val="DFAF3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1" name="TextovéPole 10"/>
          <p:cNvSpPr txBox="1"/>
          <p:nvPr/>
        </p:nvSpPr>
        <p:spPr>
          <a:xfrm>
            <a:off x="1547664" y="1628800"/>
            <a:ext cx="792088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smtClean="0"/>
              <a:t>Mapování  544-0113/03 </a:t>
            </a:r>
            <a:r>
              <a:rPr lang="cs-CZ" b="1" dirty="0" smtClean="0"/>
              <a:t> </a:t>
            </a:r>
          </a:p>
          <a:p>
            <a:endParaRPr lang="cs-CZ" sz="2000" b="1" dirty="0" smtClean="0"/>
          </a:p>
          <a:p>
            <a:r>
              <a:rPr lang="cs-CZ" sz="2000" b="1" dirty="0" smtClean="0"/>
              <a:t>Přednášející Ing. Václav Šafář, Ph.D.</a:t>
            </a:r>
          </a:p>
          <a:p>
            <a:endParaRPr lang="cs-CZ" sz="2000" b="1" dirty="0" smtClean="0"/>
          </a:p>
          <a:p>
            <a:r>
              <a:rPr lang="cs-CZ" sz="2000" b="1" dirty="0" smtClean="0"/>
              <a:t>Akademický rok 2019/2020 – zimní semestr, </a:t>
            </a:r>
          </a:p>
          <a:p>
            <a:r>
              <a:rPr lang="cs-CZ" sz="2000" b="1" dirty="0" smtClean="0"/>
              <a:t>ročník třetí, semestr 5. bakalářského studia</a:t>
            </a:r>
          </a:p>
          <a:p>
            <a:r>
              <a:rPr lang="cs-CZ" b="1" dirty="0" smtClean="0"/>
              <a:t>  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>
          <a:xfrm>
            <a:off x="2300288" y="71438"/>
            <a:ext cx="6772275" cy="609600"/>
          </a:xfrm>
        </p:spPr>
        <p:txBody>
          <a:bodyPr/>
          <a:lstStyle/>
          <a:p>
            <a:pPr algn="r"/>
            <a:r>
              <a:rPr lang="cs-CZ" sz="2400" b="1" dirty="0" smtClean="0">
                <a:solidFill>
                  <a:srgbClr val="FF0000"/>
                </a:solidFill>
              </a:rPr>
              <a:t>LASEROVÉ SKENOVÁNÍ</a:t>
            </a:r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2428875" y="1646238"/>
            <a:ext cx="4643438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cs-CZ" sz="1800" b="1" dirty="0"/>
              <a:t>Nepřístupné objekty</a:t>
            </a:r>
          </a:p>
          <a:p>
            <a:pPr algn="l"/>
            <a:r>
              <a:rPr lang="cs-CZ" sz="1800" dirty="0"/>
              <a:t>	- přehradní hráze</a:t>
            </a:r>
          </a:p>
          <a:p>
            <a:pPr algn="l"/>
            <a:r>
              <a:rPr lang="cs-CZ" sz="1800" dirty="0"/>
              <a:t>	- vysoké mosty</a:t>
            </a:r>
          </a:p>
          <a:p>
            <a:pPr algn="l"/>
            <a:r>
              <a:rPr lang="cs-CZ" sz="1800" b="1" dirty="0"/>
              <a:t>Nebezpečné objekty</a:t>
            </a:r>
          </a:p>
          <a:p>
            <a:pPr algn="l"/>
            <a:r>
              <a:rPr lang="cs-CZ" sz="1800" dirty="0"/>
              <a:t>	- elektrické rozvodny</a:t>
            </a:r>
          </a:p>
          <a:p>
            <a:pPr algn="l"/>
            <a:r>
              <a:rPr lang="cs-CZ" sz="1800" b="1" dirty="0"/>
              <a:t>Tvarově složité objekty</a:t>
            </a:r>
          </a:p>
          <a:p>
            <a:pPr algn="l"/>
            <a:r>
              <a:rPr lang="cs-CZ" sz="1800" b="1" dirty="0"/>
              <a:t>	</a:t>
            </a:r>
            <a:r>
              <a:rPr lang="cs-CZ" sz="1800" dirty="0"/>
              <a:t>- archeologické vykopávky</a:t>
            </a:r>
            <a:endParaRPr lang="cs-CZ" sz="1800" b="1" dirty="0"/>
          </a:p>
          <a:p>
            <a:pPr algn="l"/>
            <a:r>
              <a:rPr lang="cs-CZ" sz="1800" b="1" dirty="0"/>
              <a:t>Architektura</a:t>
            </a:r>
          </a:p>
          <a:p>
            <a:pPr algn="l"/>
            <a:r>
              <a:rPr lang="cs-CZ" sz="1800" b="1" dirty="0"/>
              <a:t>	</a:t>
            </a:r>
            <a:r>
              <a:rPr lang="cs-CZ" sz="1800" dirty="0"/>
              <a:t>- fasády, památkové zóny </a:t>
            </a:r>
          </a:p>
          <a:p>
            <a:pPr algn="l"/>
            <a:r>
              <a:rPr lang="cs-CZ" sz="1800" b="1" dirty="0"/>
              <a:t>Průmyslové technologie</a:t>
            </a:r>
          </a:p>
          <a:p>
            <a:pPr lvl="2" algn="l"/>
            <a:r>
              <a:rPr lang="cs-CZ" sz="1800" dirty="0"/>
              <a:t>- potrubní systémy</a:t>
            </a:r>
          </a:p>
          <a:p>
            <a:pPr lvl="2" algn="l">
              <a:buFontTx/>
              <a:buChar char="-"/>
            </a:pPr>
            <a:r>
              <a:rPr lang="cs-CZ" sz="1800" dirty="0"/>
              <a:t> nepřístupné konstrukce</a:t>
            </a:r>
          </a:p>
          <a:p>
            <a:pPr algn="l"/>
            <a:endParaRPr lang="cs-CZ" sz="1800" dirty="0"/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1000125" y="857250"/>
            <a:ext cx="2971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800" b="1" dirty="0"/>
              <a:t>Oblasti použití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2300288" y="71438"/>
            <a:ext cx="6772275" cy="609600"/>
          </a:xfrm>
        </p:spPr>
        <p:txBody>
          <a:bodyPr/>
          <a:lstStyle/>
          <a:p>
            <a:pPr algn="r"/>
            <a:r>
              <a:rPr lang="cs-CZ" sz="2400" b="1" dirty="0" smtClean="0">
                <a:solidFill>
                  <a:srgbClr val="FF0000"/>
                </a:solidFill>
              </a:rPr>
              <a:t>LASEROVÉ SKENOVÁNÍ</a:t>
            </a:r>
          </a:p>
        </p:txBody>
      </p:sp>
      <p:pic>
        <p:nvPicPr>
          <p:cNvPr id="19460" name="Picture 12" descr="skener_Z+F_pulka_black_background"/>
          <p:cNvPicPr>
            <a:picLocks noChangeAspect="1" noChangeArrowheads="1"/>
          </p:cNvPicPr>
          <p:nvPr/>
        </p:nvPicPr>
        <p:blipFill>
          <a:blip r:embed="rId3" cstate="print">
            <a:lum contrast="-30000"/>
          </a:blip>
          <a:srcRect/>
          <a:stretch>
            <a:fillRect/>
          </a:stretch>
        </p:blipFill>
        <p:spPr bwMode="auto">
          <a:xfrm>
            <a:off x="6500813" y="3173413"/>
            <a:ext cx="2432050" cy="325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28600" y="1643063"/>
            <a:ext cx="89154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0" hangingPunct="0">
              <a:spcBef>
                <a:spcPct val="20000"/>
              </a:spcBef>
              <a:defRPr/>
            </a:pPr>
            <a:r>
              <a:rPr lang="cs-CZ" sz="2200" b="1" kern="0" dirty="0">
                <a:ea typeface="+mj-ea"/>
                <a:cs typeface="+mj-cs"/>
              </a:rPr>
              <a:t>LASERSCANNING + TVORBA 3D DRÁTOVÉHO MODELU</a:t>
            </a:r>
            <a:br>
              <a:rPr lang="cs-CZ" sz="2200" b="1" kern="0" dirty="0">
                <a:ea typeface="+mj-ea"/>
                <a:cs typeface="+mj-cs"/>
              </a:rPr>
            </a:br>
            <a:r>
              <a:rPr lang="cs-CZ" sz="2200" b="1" kern="0" dirty="0">
                <a:ea typeface="+mj-ea"/>
                <a:cs typeface="+mj-cs"/>
              </a:rPr>
              <a:t>objektu SO 600 </a:t>
            </a:r>
            <a:r>
              <a:rPr lang="cs-CZ" sz="3000" b="1" kern="0" dirty="0">
                <a:ea typeface="+mj-ea"/>
                <a:cs typeface="+mj-cs"/>
              </a:rPr>
              <a:t>TUNEL KLIMKOVICE </a:t>
            </a:r>
            <a:r>
              <a:rPr lang="cs-CZ" sz="2200" b="1" kern="0" dirty="0">
                <a:ea typeface="+mj-ea"/>
                <a:cs typeface="+mj-cs"/>
              </a:rPr>
              <a:t>na stavbě 4707      Bílovec – Ostrava, Rudná na dálnici D47</a:t>
            </a:r>
          </a:p>
        </p:txBody>
      </p:sp>
      <p:pic>
        <p:nvPicPr>
          <p:cNvPr id="19464" name="Picture 14" descr="DSC_025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57438" y="3786188"/>
            <a:ext cx="3962400" cy="265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5" name="Picture 15" descr="Tunel_Klimkovice+IMAG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50" y="3543300"/>
            <a:ext cx="1931988" cy="288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6" descr="skener_inside_tune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09825" y="2786063"/>
            <a:ext cx="3662363" cy="384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5" descr="skener_pre_portale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188" y="3128963"/>
            <a:ext cx="3071812" cy="3503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104900" y="538163"/>
            <a:ext cx="2209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spcBef>
                <a:spcPct val="0"/>
              </a:spcBef>
              <a:defRPr/>
            </a:pPr>
            <a:r>
              <a:rPr lang="cs-CZ" b="1" kern="0" dirty="0">
                <a:latin typeface="+mj-lt"/>
                <a:ea typeface="+mj-ea"/>
                <a:cs typeface="+mj-cs"/>
              </a:rPr>
              <a:t>Cíl měření</a:t>
            </a:r>
            <a:endParaRPr lang="en-US" b="1" kern="0" dirty="0">
              <a:latin typeface="+mj-lt"/>
              <a:ea typeface="+mj-ea"/>
              <a:cs typeface="+mj-cs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314700" y="385763"/>
            <a:ext cx="54102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cs-CZ" sz="2000" kern="0" dirty="0">
                <a:latin typeface="+mn-lt"/>
                <a:cs typeface="+mn-cs"/>
              </a:rPr>
              <a:t>Zaměření tunelu </a:t>
            </a:r>
            <a:r>
              <a:rPr lang="cs-CZ" sz="2000" kern="0" dirty="0" err="1">
                <a:latin typeface="+mn-lt"/>
                <a:cs typeface="+mn-cs"/>
              </a:rPr>
              <a:t>Klimkovice</a:t>
            </a:r>
            <a:r>
              <a:rPr lang="cs-CZ" sz="2000" kern="0" dirty="0">
                <a:latin typeface="+mn-lt"/>
                <a:cs typeface="+mn-cs"/>
              </a:rPr>
              <a:t> metodou pozemního laserového skenování s připojením bodových mračen do polohového systému S-JTSK a výškového systému </a:t>
            </a:r>
            <a:r>
              <a:rPr lang="cs-CZ" sz="2000" kern="0" dirty="0" err="1">
                <a:latin typeface="+mn-lt"/>
                <a:cs typeface="+mn-cs"/>
              </a:rPr>
              <a:t>Bpv</a:t>
            </a:r>
            <a:r>
              <a:rPr lang="cs-CZ" sz="2000" kern="0" dirty="0">
                <a:latin typeface="+mn-lt"/>
                <a:cs typeface="+mn-cs"/>
              </a:rPr>
              <a:t> metodou 3D transformace na </a:t>
            </a:r>
            <a:r>
              <a:rPr lang="cs-CZ" sz="2000" kern="0" dirty="0" err="1">
                <a:latin typeface="+mn-lt"/>
              </a:rPr>
              <a:t>vlícovací</a:t>
            </a:r>
            <a:r>
              <a:rPr lang="cs-CZ" sz="2000" kern="0" dirty="0">
                <a:latin typeface="+mn-lt"/>
              </a:rPr>
              <a:t> body</a:t>
            </a: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rgbClr val="FF3300"/>
              </a:buClr>
              <a:buFont typeface="Arial" pitchFamily="34" charset="0"/>
              <a:buChar char="•"/>
              <a:defRPr/>
            </a:pPr>
            <a:r>
              <a:rPr lang="cs-CZ" sz="2000" kern="0" dirty="0">
                <a:latin typeface="+mn-lt"/>
              </a:rPr>
              <a:t>Vytvoření 3D drátového modelu stavebních částí a viditelného vybavení tunelu </a:t>
            </a:r>
            <a:r>
              <a:rPr lang="cs-CZ" sz="2000" kern="0" dirty="0" err="1">
                <a:latin typeface="+mn-lt"/>
              </a:rPr>
              <a:t>Klimkovice</a:t>
            </a:r>
            <a:r>
              <a:rPr lang="cs-CZ" sz="2000" kern="0" dirty="0">
                <a:latin typeface="+mn-lt"/>
              </a:rPr>
              <a:t> v CAD prostředí </a:t>
            </a:r>
            <a:r>
              <a:rPr lang="cs-CZ" sz="2000" kern="0" dirty="0" err="1">
                <a:latin typeface="+mn-lt"/>
              </a:rPr>
              <a:t>MicroStation</a:t>
            </a:r>
            <a:r>
              <a:rPr lang="cs-CZ" sz="2000" kern="0" dirty="0">
                <a:latin typeface="+mn-lt"/>
              </a:rPr>
              <a:t> V8</a:t>
            </a:r>
            <a:endParaRPr lang="en-US" sz="2000" kern="0" dirty="0">
              <a:latin typeface="+mn-lt"/>
            </a:endParaRPr>
          </a:p>
        </p:txBody>
      </p:sp>
      <p:pic>
        <p:nvPicPr>
          <p:cNvPr id="20487" name="Picture 7" descr="skener_ve_spejc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138363"/>
            <a:ext cx="2881313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8" name="Rectangle 2"/>
          <p:cNvSpPr>
            <a:spLocks noGrp="1" noChangeArrowheads="1"/>
          </p:cNvSpPr>
          <p:nvPr>
            <p:ph type="title"/>
          </p:nvPr>
        </p:nvSpPr>
        <p:spPr>
          <a:xfrm>
            <a:off x="2300288" y="71438"/>
            <a:ext cx="6772275" cy="609600"/>
          </a:xfrm>
        </p:spPr>
        <p:txBody>
          <a:bodyPr/>
          <a:lstStyle/>
          <a:p>
            <a:pPr algn="r"/>
            <a:r>
              <a:rPr lang="cs-CZ" sz="2400" b="1" dirty="0" smtClean="0">
                <a:solidFill>
                  <a:srgbClr val="FF0000"/>
                </a:solidFill>
              </a:rPr>
              <a:t>LASEROVÉ SKENOVÁNÍ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6" descr="Imager_500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83000" y="3214688"/>
            <a:ext cx="5461000" cy="364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214313" y="1643063"/>
            <a:ext cx="6324600" cy="376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4163" indent="-284163" algn="l">
              <a:lnSpc>
                <a:spcPct val="80000"/>
              </a:lnSpc>
              <a:buClr>
                <a:srgbClr val="FF9933"/>
              </a:buClr>
              <a:buFont typeface="Wingdings" pitchFamily="2" charset="2"/>
              <a:buNone/>
            </a:pPr>
            <a:r>
              <a:rPr lang="cs-CZ" sz="1600" b="1">
                <a:solidFill>
                  <a:srgbClr val="003366"/>
                </a:solidFill>
              </a:rPr>
              <a:t>IMAGER 5006</a:t>
            </a:r>
          </a:p>
          <a:p>
            <a:pPr marL="284163" indent="-284163" algn="l">
              <a:lnSpc>
                <a:spcPct val="80000"/>
              </a:lnSpc>
              <a:buClr>
                <a:srgbClr val="FF9933"/>
              </a:buClr>
            </a:pPr>
            <a:r>
              <a:rPr lang="cs-CZ" sz="1600">
                <a:solidFill>
                  <a:srgbClr val="003366"/>
                </a:solidFill>
              </a:rPr>
              <a:t>Laserový skener německé firmy Zoller + Fröhlich</a:t>
            </a:r>
          </a:p>
          <a:p>
            <a:pPr marL="284163" indent="-284163" algn="l">
              <a:lnSpc>
                <a:spcPct val="80000"/>
              </a:lnSpc>
              <a:buClr>
                <a:srgbClr val="FF9933"/>
              </a:buClr>
            </a:pPr>
            <a:r>
              <a:rPr lang="cs-CZ" sz="1600">
                <a:solidFill>
                  <a:srgbClr val="003366"/>
                </a:solidFill>
              </a:rPr>
              <a:t>Dosah do 79 m</a:t>
            </a:r>
          </a:p>
          <a:p>
            <a:pPr marL="284163" indent="-284163" algn="l">
              <a:lnSpc>
                <a:spcPct val="80000"/>
              </a:lnSpc>
              <a:buClr>
                <a:srgbClr val="FF9933"/>
              </a:buClr>
            </a:pPr>
            <a:r>
              <a:rPr lang="cs-CZ" sz="1600">
                <a:solidFill>
                  <a:srgbClr val="003366"/>
                </a:solidFill>
              </a:rPr>
              <a:t>Přesnost do 25m &lt; 1 mm</a:t>
            </a:r>
          </a:p>
          <a:p>
            <a:pPr marL="284163" indent="-284163" algn="l">
              <a:lnSpc>
                <a:spcPct val="80000"/>
              </a:lnSpc>
              <a:buClr>
                <a:srgbClr val="FF9933"/>
              </a:buClr>
            </a:pPr>
            <a:r>
              <a:rPr lang="cs-CZ" sz="1600">
                <a:solidFill>
                  <a:srgbClr val="003366"/>
                </a:solidFill>
              </a:rPr>
              <a:t>475 000 bodů </a:t>
            </a:r>
            <a:r>
              <a:rPr lang="en-US" sz="1600">
                <a:solidFill>
                  <a:srgbClr val="003366"/>
                </a:solidFill>
              </a:rPr>
              <a:t>/ </a:t>
            </a:r>
            <a:r>
              <a:rPr lang="cs-CZ" sz="1600">
                <a:solidFill>
                  <a:srgbClr val="003366"/>
                </a:solidFill>
              </a:rPr>
              <a:t>sec</a:t>
            </a:r>
          </a:p>
          <a:p>
            <a:pPr marL="284163" indent="-284163" algn="l">
              <a:lnSpc>
                <a:spcPct val="80000"/>
              </a:lnSpc>
              <a:buClr>
                <a:srgbClr val="FF9933"/>
              </a:buClr>
            </a:pPr>
            <a:r>
              <a:rPr lang="cs-CZ" sz="1600">
                <a:solidFill>
                  <a:srgbClr val="003366"/>
                </a:solidFill>
              </a:rPr>
              <a:t>Skenovací čas HIGH rozlišení</a:t>
            </a:r>
          </a:p>
          <a:p>
            <a:pPr marL="284163" indent="-284163" algn="l">
              <a:lnSpc>
                <a:spcPct val="80000"/>
              </a:lnSpc>
              <a:buClr>
                <a:srgbClr val="FF9933"/>
              </a:buClr>
              <a:buFont typeface="Wingdings" pitchFamily="2" charset="2"/>
              <a:buNone/>
            </a:pPr>
            <a:r>
              <a:rPr lang="cs-CZ" sz="1600">
                <a:solidFill>
                  <a:srgbClr val="003366"/>
                </a:solidFill>
              </a:rPr>
              <a:t>360 ° je 3 min 22 sec</a:t>
            </a:r>
          </a:p>
          <a:p>
            <a:pPr marL="284163" indent="-284163" algn="l">
              <a:lnSpc>
                <a:spcPct val="80000"/>
              </a:lnSpc>
              <a:buClr>
                <a:srgbClr val="FF9933"/>
              </a:buClr>
            </a:pPr>
            <a:r>
              <a:rPr lang="cs-CZ" sz="1600">
                <a:solidFill>
                  <a:srgbClr val="003366"/>
                </a:solidFill>
              </a:rPr>
              <a:t>Vertikální rozsah 310°</a:t>
            </a:r>
          </a:p>
          <a:p>
            <a:pPr marL="284163" indent="-284163" algn="l">
              <a:lnSpc>
                <a:spcPct val="80000"/>
              </a:lnSpc>
              <a:buClr>
                <a:srgbClr val="FF9933"/>
              </a:buClr>
            </a:pPr>
            <a:r>
              <a:rPr lang="cs-CZ" sz="1600">
                <a:solidFill>
                  <a:srgbClr val="003366"/>
                </a:solidFill>
              </a:rPr>
              <a:t>Horizontální rozsah 360°</a:t>
            </a:r>
          </a:p>
          <a:p>
            <a:pPr marL="284163" indent="-284163" algn="l">
              <a:lnSpc>
                <a:spcPct val="80000"/>
              </a:lnSpc>
              <a:buClr>
                <a:srgbClr val="FF9933"/>
              </a:buClr>
            </a:pPr>
            <a:r>
              <a:rPr lang="cs-CZ" sz="1600">
                <a:solidFill>
                  <a:srgbClr val="003366"/>
                </a:solidFill>
              </a:rPr>
              <a:t>Divergence paprsku 0,22 mrad</a:t>
            </a:r>
          </a:p>
          <a:p>
            <a:pPr marL="284163" indent="-284163" algn="l">
              <a:lnSpc>
                <a:spcPct val="70000"/>
              </a:lnSpc>
              <a:buClr>
                <a:srgbClr val="FF9933"/>
              </a:buClr>
            </a:pPr>
            <a:r>
              <a:rPr lang="cs-CZ" sz="1600">
                <a:solidFill>
                  <a:srgbClr val="003366"/>
                </a:solidFill>
              </a:rPr>
              <a:t>Max. efektivní rozlišení 1,6mm</a:t>
            </a:r>
          </a:p>
          <a:p>
            <a:pPr marL="284163" indent="-284163" algn="l">
              <a:lnSpc>
                <a:spcPct val="70000"/>
              </a:lnSpc>
              <a:buClr>
                <a:srgbClr val="FF9933"/>
              </a:buClr>
            </a:pPr>
            <a:r>
              <a:rPr lang="cs-CZ" sz="1600">
                <a:solidFill>
                  <a:srgbClr val="003366"/>
                </a:solidFill>
              </a:rPr>
              <a:t>Kamera NIKON D200</a:t>
            </a:r>
            <a:endParaRPr lang="en-US" sz="1600">
              <a:solidFill>
                <a:srgbClr val="003366"/>
              </a:solidFill>
            </a:endParaRPr>
          </a:p>
        </p:txBody>
      </p:sp>
      <p:sp>
        <p:nvSpPr>
          <p:cNvPr id="21509" name="Rectangle 7"/>
          <p:cNvSpPr>
            <a:spLocks noChangeArrowheads="1"/>
          </p:cNvSpPr>
          <p:nvPr/>
        </p:nvSpPr>
        <p:spPr bwMode="auto">
          <a:xfrm>
            <a:off x="285750" y="857250"/>
            <a:ext cx="7138988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200" b="1">
                <a:solidFill>
                  <a:srgbClr val="003366"/>
                </a:solidFill>
              </a:rPr>
              <a:t>Technické parametry použitého laserového skeneru</a:t>
            </a:r>
            <a:endParaRPr lang="en-US" sz="2200" b="1">
              <a:solidFill>
                <a:srgbClr val="003366"/>
              </a:solidFill>
            </a:endParaRPr>
          </a:p>
        </p:txBody>
      </p:sp>
      <p:sp>
        <p:nvSpPr>
          <p:cNvPr id="21510" name="Rectangle 2"/>
          <p:cNvSpPr>
            <a:spLocks noGrp="1" noChangeArrowheads="1"/>
          </p:cNvSpPr>
          <p:nvPr>
            <p:ph type="title"/>
          </p:nvPr>
        </p:nvSpPr>
        <p:spPr>
          <a:xfrm>
            <a:off x="2300288" y="71438"/>
            <a:ext cx="6772275" cy="609600"/>
          </a:xfrm>
        </p:spPr>
        <p:txBody>
          <a:bodyPr/>
          <a:lstStyle/>
          <a:p>
            <a:pPr algn="r"/>
            <a:r>
              <a:rPr lang="cs-CZ" sz="2400" smtClean="0">
                <a:solidFill>
                  <a:srgbClr val="FF9900"/>
                </a:solidFill>
              </a:rPr>
              <a:t>LASEROVÉ SKENOVÁNÍ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5"/>
          <p:cNvSpPr>
            <a:spLocks noChangeArrowheads="1"/>
          </p:cNvSpPr>
          <p:nvPr/>
        </p:nvSpPr>
        <p:spPr bwMode="auto">
          <a:xfrm>
            <a:off x="395288" y="928688"/>
            <a:ext cx="2176462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200" b="1">
                <a:solidFill>
                  <a:srgbClr val="003366"/>
                </a:solidFill>
              </a:rPr>
              <a:t>Údaje z měření</a:t>
            </a:r>
            <a:endParaRPr lang="en-US" sz="2200" b="1">
              <a:solidFill>
                <a:srgbClr val="003366"/>
              </a:solidFill>
            </a:endParaRPr>
          </a:p>
        </p:txBody>
      </p:sp>
      <p:sp>
        <p:nvSpPr>
          <p:cNvPr id="22532" name="Rectangle 7"/>
          <p:cNvSpPr>
            <a:spLocks noChangeArrowheads="1"/>
          </p:cNvSpPr>
          <p:nvPr/>
        </p:nvSpPr>
        <p:spPr bwMode="auto">
          <a:xfrm>
            <a:off x="204788" y="1462088"/>
            <a:ext cx="8534400" cy="547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cs-CZ" sz="2000">
                <a:solidFill>
                  <a:srgbClr val="003366"/>
                </a:solidFill>
              </a:rPr>
              <a:t>Měření proběhlo v týdnu od 7.1. do 11.1. 2008</a:t>
            </a:r>
          </a:p>
          <a:p>
            <a:pPr algn="l"/>
            <a:r>
              <a:rPr lang="cs-CZ" sz="2000">
                <a:solidFill>
                  <a:srgbClr val="003366"/>
                </a:solidFill>
              </a:rPr>
              <a:t>Měřeno ze </a:t>
            </a:r>
            <a:r>
              <a:rPr lang="cs-CZ" sz="2000" b="1">
                <a:solidFill>
                  <a:srgbClr val="003366"/>
                </a:solidFill>
              </a:rPr>
              <a:t>149</a:t>
            </a:r>
            <a:r>
              <a:rPr lang="cs-CZ" sz="2000">
                <a:solidFill>
                  <a:srgbClr val="003366"/>
                </a:solidFill>
              </a:rPr>
              <a:t> skenovacích pozic:</a:t>
            </a:r>
          </a:p>
          <a:p>
            <a:pPr algn="l"/>
            <a:r>
              <a:rPr lang="cs-CZ" sz="2000">
                <a:solidFill>
                  <a:srgbClr val="003366"/>
                </a:solidFill>
              </a:rPr>
              <a:t>	59 postavení skeneru v tubusu A</a:t>
            </a:r>
          </a:p>
          <a:p>
            <a:pPr algn="l">
              <a:buFont typeface="Wingdings" pitchFamily="2" charset="2"/>
              <a:buNone/>
            </a:pPr>
            <a:r>
              <a:rPr lang="cs-CZ" sz="2000">
                <a:solidFill>
                  <a:srgbClr val="003366"/>
                </a:solidFill>
              </a:rPr>
              <a:t>	58 postavení skeneru v tubusu B</a:t>
            </a:r>
          </a:p>
          <a:p>
            <a:pPr algn="l">
              <a:buFont typeface="Wingdings" pitchFamily="2" charset="2"/>
              <a:buNone/>
            </a:pPr>
            <a:r>
              <a:rPr lang="cs-CZ" sz="2000">
                <a:solidFill>
                  <a:srgbClr val="003366"/>
                </a:solidFill>
              </a:rPr>
              <a:t>	32 postavení skeneru ve spojkách</a:t>
            </a:r>
          </a:p>
          <a:p>
            <a:pPr algn="l"/>
            <a:r>
              <a:rPr lang="cs-CZ" sz="2000">
                <a:solidFill>
                  <a:srgbClr val="003366"/>
                </a:solidFill>
              </a:rPr>
              <a:t>Průměrná vzdálenost mezi postaveními skeneru 15m</a:t>
            </a:r>
          </a:p>
          <a:p>
            <a:pPr algn="l"/>
            <a:r>
              <a:rPr lang="cs-CZ" sz="2000">
                <a:solidFill>
                  <a:srgbClr val="003366"/>
                </a:solidFill>
              </a:rPr>
              <a:t>Použité továrně nastavené rozlišení skeneru </a:t>
            </a:r>
            <a:r>
              <a:rPr lang="cs-CZ" sz="2000" b="1">
                <a:solidFill>
                  <a:srgbClr val="003366"/>
                </a:solidFill>
              </a:rPr>
              <a:t>HIGH</a:t>
            </a:r>
            <a:r>
              <a:rPr lang="cs-CZ" sz="2000">
                <a:solidFill>
                  <a:srgbClr val="003366"/>
                </a:solidFill>
              </a:rPr>
              <a:t> (přírůstek ve vertikálním a horizontálním směru 0,036° =</a:t>
            </a:r>
            <a:r>
              <a:rPr lang="en-US" sz="2000">
                <a:solidFill>
                  <a:srgbClr val="003366"/>
                </a:solidFill>
              </a:rPr>
              <a:t>&gt;</a:t>
            </a:r>
            <a:r>
              <a:rPr lang="cs-CZ" sz="2000">
                <a:solidFill>
                  <a:srgbClr val="003366"/>
                </a:solidFill>
              </a:rPr>
              <a:t> na 10-ti metrech tvoří rozestup bodů 6,3x6,3mm, na 25-ti metrech tvoří rozestup bodů 15,7x15,7mm)</a:t>
            </a:r>
          </a:p>
          <a:p>
            <a:pPr algn="l"/>
            <a:r>
              <a:rPr lang="cs-CZ" sz="2000">
                <a:solidFill>
                  <a:srgbClr val="003366"/>
                </a:solidFill>
              </a:rPr>
              <a:t>Pořízeno </a:t>
            </a:r>
            <a:r>
              <a:rPr lang="cs-CZ" sz="2000" b="1">
                <a:solidFill>
                  <a:srgbClr val="003366"/>
                </a:solidFill>
              </a:rPr>
              <a:t>30,4GB</a:t>
            </a:r>
            <a:r>
              <a:rPr lang="cs-CZ" sz="2000">
                <a:solidFill>
                  <a:srgbClr val="003366"/>
                </a:solidFill>
              </a:rPr>
              <a:t> surových dat (laserové body + fotografie ze skeneru)</a:t>
            </a:r>
          </a:p>
          <a:p>
            <a:pPr algn="l"/>
            <a:r>
              <a:rPr lang="cs-CZ" sz="2000">
                <a:solidFill>
                  <a:srgbClr val="003366"/>
                </a:solidFill>
              </a:rPr>
              <a:t>Zaměřeno celkem </a:t>
            </a:r>
            <a:r>
              <a:rPr lang="cs-CZ" sz="2000" b="1">
                <a:solidFill>
                  <a:srgbClr val="003366"/>
                </a:solidFill>
              </a:rPr>
              <a:t>505</a:t>
            </a:r>
            <a:r>
              <a:rPr lang="cs-CZ" sz="2000">
                <a:solidFill>
                  <a:srgbClr val="003366"/>
                </a:solidFill>
              </a:rPr>
              <a:t> vlícovacích bodů</a:t>
            </a:r>
          </a:p>
          <a:p>
            <a:pPr algn="l"/>
            <a:endParaRPr lang="en-US" sz="2000">
              <a:solidFill>
                <a:srgbClr val="003366"/>
              </a:solidFill>
            </a:endParaRPr>
          </a:p>
        </p:txBody>
      </p:sp>
      <p:sp>
        <p:nvSpPr>
          <p:cNvPr id="22533" name="Rectangle 2"/>
          <p:cNvSpPr>
            <a:spLocks noGrp="1" noChangeArrowheads="1"/>
          </p:cNvSpPr>
          <p:nvPr>
            <p:ph type="title"/>
          </p:nvPr>
        </p:nvSpPr>
        <p:spPr>
          <a:xfrm>
            <a:off x="2300288" y="71438"/>
            <a:ext cx="6772275" cy="609600"/>
          </a:xfrm>
        </p:spPr>
        <p:txBody>
          <a:bodyPr/>
          <a:lstStyle/>
          <a:p>
            <a:pPr algn="r"/>
            <a:r>
              <a:rPr lang="cs-CZ" sz="2400" smtClean="0">
                <a:solidFill>
                  <a:srgbClr val="FF9900"/>
                </a:solidFill>
              </a:rPr>
              <a:t>LASEROVÉ SKENOVÁNÍ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4"/>
          <p:cNvSpPr>
            <a:spLocks noChangeArrowheads="1"/>
          </p:cNvSpPr>
          <p:nvPr/>
        </p:nvSpPr>
        <p:spPr bwMode="auto">
          <a:xfrm>
            <a:off x="5857875" y="1000125"/>
            <a:ext cx="2438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000" b="1">
                <a:solidFill>
                  <a:srgbClr val="003366"/>
                </a:solidFill>
              </a:rPr>
              <a:t>Použité vlícovací body</a:t>
            </a:r>
          </a:p>
        </p:txBody>
      </p:sp>
      <p:pic>
        <p:nvPicPr>
          <p:cNvPr id="23556" name="Picture 13" descr="obdelnik s detaile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1985963"/>
            <a:ext cx="37338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14" descr="papir+Leica_celek s detail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336925"/>
            <a:ext cx="5334000" cy="3449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8" name="Rectangle 15"/>
          <p:cNvSpPr>
            <a:spLocks noChangeArrowheads="1"/>
          </p:cNvSpPr>
          <p:nvPr/>
        </p:nvSpPr>
        <p:spPr bwMode="auto">
          <a:xfrm>
            <a:off x="428625" y="1143000"/>
            <a:ext cx="4572000" cy="1754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Tx/>
              <a:buChar char="•"/>
            </a:pPr>
            <a:r>
              <a:rPr lang="cs-CZ" sz="1800">
                <a:solidFill>
                  <a:srgbClr val="003366"/>
                </a:solidFill>
              </a:rPr>
              <a:t>Nalepené papírové terče formátu A4, A5</a:t>
            </a:r>
          </a:p>
          <a:p>
            <a:pPr marL="342900" indent="-342900" algn="l">
              <a:buFontTx/>
              <a:buChar char="•"/>
            </a:pPr>
            <a:r>
              <a:rPr lang="cs-CZ" sz="1800">
                <a:solidFill>
                  <a:srgbClr val="003366"/>
                </a:solidFill>
              </a:rPr>
              <a:t>Přenosné kulaté nastavitelné terče Leica</a:t>
            </a:r>
          </a:p>
          <a:p>
            <a:pPr marL="342900" indent="-342900">
              <a:buFontTx/>
              <a:buChar char="•"/>
            </a:pPr>
            <a:r>
              <a:rPr lang="cs-CZ" sz="1800">
                <a:solidFill>
                  <a:srgbClr val="003366"/>
                </a:solidFill>
              </a:rPr>
              <a:t>Přenosné hliníkové obdélníkové terče</a:t>
            </a:r>
          </a:p>
        </p:txBody>
      </p:sp>
      <p:sp>
        <p:nvSpPr>
          <p:cNvPr id="23559" name="Rectangle 2"/>
          <p:cNvSpPr>
            <a:spLocks noGrp="1" noChangeArrowheads="1"/>
          </p:cNvSpPr>
          <p:nvPr>
            <p:ph type="title"/>
          </p:nvPr>
        </p:nvSpPr>
        <p:spPr>
          <a:xfrm>
            <a:off x="2300288" y="71438"/>
            <a:ext cx="6772275" cy="609600"/>
          </a:xfrm>
        </p:spPr>
        <p:txBody>
          <a:bodyPr/>
          <a:lstStyle/>
          <a:p>
            <a:pPr algn="r"/>
            <a:r>
              <a:rPr lang="cs-CZ" sz="2400" smtClean="0">
                <a:solidFill>
                  <a:srgbClr val="FF9900"/>
                </a:solidFill>
              </a:rPr>
              <a:t>LASEROVÉ SKENOVÁNÍ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14" descr="A_Sken48nahl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86163"/>
            <a:ext cx="9144000" cy="327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1043608" y="400050"/>
            <a:ext cx="2135187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err="1">
                <a:solidFill>
                  <a:srgbClr val="003366"/>
                </a:solidFill>
              </a:rPr>
              <a:t>Preprocessing</a:t>
            </a:r>
            <a:endParaRPr lang="en-US" dirty="0">
              <a:solidFill>
                <a:srgbClr val="003366"/>
              </a:solidFill>
            </a:endParaRPr>
          </a:p>
        </p:txBody>
      </p:sp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1524000" y="857250"/>
            <a:ext cx="7620000" cy="24003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000">
                <a:solidFill>
                  <a:srgbClr val="003366"/>
                </a:solidFill>
              </a:rPr>
              <a:t>použitý software:	Z+F LaserControl 7.3.5</a:t>
            </a:r>
          </a:p>
          <a:p>
            <a:r>
              <a:rPr lang="cs-CZ" sz="2000">
                <a:solidFill>
                  <a:srgbClr val="003366"/>
                </a:solidFill>
              </a:rPr>
              <a:t>filtrace laserových bodových </a:t>
            </a:r>
            <a:r>
              <a:rPr lang="cs-CZ" sz="1800">
                <a:solidFill>
                  <a:srgbClr val="003366"/>
                </a:solidFill>
              </a:rPr>
              <a:t>mračen</a:t>
            </a:r>
          </a:p>
          <a:p>
            <a:r>
              <a:rPr lang="cs-CZ" sz="2000">
                <a:solidFill>
                  <a:srgbClr val="003366"/>
                </a:solidFill>
              </a:rPr>
              <a:t>transformace laserových bodových mračen na zaměřené vlícovací body</a:t>
            </a:r>
          </a:p>
          <a:p>
            <a:r>
              <a:rPr lang="cs-CZ" sz="2000">
                <a:solidFill>
                  <a:srgbClr val="003366"/>
                </a:solidFill>
              </a:rPr>
              <a:t>směrodatná odchylka transformace skenů na vlícovací body v rozmezí 1 – 3mm</a:t>
            </a:r>
            <a:endParaRPr lang="en-US" sz="2000">
              <a:solidFill>
                <a:srgbClr val="003366"/>
              </a:solidFill>
            </a:endParaRPr>
          </a:p>
        </p:txBody>
      </p:sp>
      <p:sp>
        <p:nvSpPr>
          <p:cNvPr id="24582" name="Rectangle 12"/>
          <p:cNvSpPr>
            <a:spLocks noChangeArrowheads="1"/>
          </p:cNvSpPr>
          <p:nvPr/>
        </p:nvSpPr>
        <p:spPr bwMode="auto">
          <a:xfrm>
            <a:off x="142875" y="3201988"/>
            <a:ext cx="8270875" cy="369887"/>
          </a:xfrm>
          <a:prstGeom prst="rect">
            <a:avLst/>
          </a:prstGeom>
          <a:solidFill>
            <a:srgbClr val="292929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cs-CZ" sz="1800">
                <a:solidFill>
                  <a:schemeClr val="bg1"/>
                </a:solidFill>
              </a:rPr>
              <a:t>Skenpozice 48 tunelu A s pohledem na vchod do spojky č.1 (Z+F LaserControl)</a:t>
            </a:r>
          </a:p>
        </p:txBody>
      </p:sp>
      <p:sp>
        <p:nvSpPr>
          <p:cNvPr id="24583" name="Rectangle 2"/>
          <p:cNvSpPr>
            <a:spLocks noGrp="1" noChangeArrowheads="1"/>
          </p:cNvSpPr>
          <p:nvPr>
            <p:ph type="title"/>
          </p:nvPr>
        </p:nvSpPr>
        <p:spPr>
          <a:xfrm>
            <a:off x="2300288" y="71438"/>
            <a:ext cx="6772275" cy="609600"/>
          </a:xfrm>
        </p:spPr>
        <p:txBody>
          <a:bodyPr/>
          <a:lstStyle/>
          <a:p>
            <a:pPr algn="r"/>
            <a:r>
              <a:rPr lang="cs-CZ" sz="2400" smtClean="0">
                <a:solidFill>
                  <a:srgbClr val="FF9900"/>
                </a:solidFill>
              </a:rPr>
              <a:t>LASEROVÉ SKENOVÁNÍ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5" descr="ScreenHunter_0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2895600"/>
            <a:ext cx="7467600" cy="368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6" descr="ScreenHunter_03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1371600"/>
            <a:ext cx="4343400" cy="2149475"/>
          </a:xfrm>
          <a:prstGeom prst="rect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</p:spPr>
      </p:pic>
      <p:pic>
        <p:nvPicPr>
          <p:cNvPr id="25605" name="Picture 7" descr="ScreenHunter_03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8950" y="4711700"/>
            <a:ext cx="1571625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8" descr="ScreenHunter_03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2209800"/>
            <a:ext cx="155575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Rectangle 9"/>
          <p:cNvSpPr>
            <a:spLocks noChangeArrowheads="1"/>
          </p:cNvSpPr>
          <p:nvPr/>
        </p:nvSpPr>
        <p:spPr bwMode="auto">
          <a:xfrm>
            <a:off x="-26988" y="960438"/>
            <a:ext cx="8270876" cy="369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cs-CZ" sz="1800">
                <a:solidFill>
                  <a:srgbClr val="003366"/>
                </a:solidFill>
              </a:rPr>
              <a:t>Skenpozice 48 tunelu A s pohledem na vchod do spojky č.1 (Z+F LaserControl)</a:t>
            </a:r>
          </a:p>
        </p:txBody>
      </p:sp>
      <p:pic>
        <p:nvPicPr>
          <p:cNvPr id="25608" name="Picture 4" descr="ScreenHunter_02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38400" y="1371600"/>
            <a:ext cx="1354138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9" name="Rectangle 2"/>
          <p:cNvSpPr>
            <a:spLocks noGrp="1" noChangeArrowheads="1"/>
          </p:cNvSpPr>
          <p:nvPr>
            <p:ph type="title"/>
          </p:nvPr>
        </p:nvSpPr>
        <p:spPr>
          <a:xfrm>
            <a:off x="2300288" y="71438"/>
            <a:ext cx="6772275" cy="609600"/>
          </a:xfrm>
        </p:spPr>
        <p:txBody>
          <a:bodyPr/>
          <a:lstStyle/>
          <a:p>
            <a:pPr algn="r"/>
            <a:r>
              <a:rPr lang="cs-CZ" sz="2400" smtClean="0">
                <a:solidFill>
                  <a:srgbClr val="FF9900"/>
                </a:solidFill>
              </a:rPr>
              <a:t>LASEROVÉ SKENOVÁNÍ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842"/>
          <p:cNvGraphicFramePr>
            <a:graphicFrameLocks noGrp="1"/>
          </p:cNvGraphicFramePr>
          <p:nvPr/>
        </p:nvGraphicFramePr>
        <p:xfrm>
          <a:off x="737160" y="1124744"/>
          <a:ext cx="7272805" cy="1005840"/>
        </p:xfrm>
        <a:graphic>
          <a:graphicData uri="http://schemas.openxmlformats.org/drawingml/2006/table">
            <a:tbl>
              <a:tblPr/>
              <a:tblGrid>
                <a:gridCol w="1454561"/>
                <a:gridCol w="1454561"/>
                <a:gridCol w="1454561"/>
                <a:gridCol w="1454561"/>
                <a:gridCol w="1454561"/>
              </a:tblGrid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Scan</a:t>
                      </a:r>
                      <a:r>
                        <a:rPr kumimoji="0" lang="cs-CZ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kumimoji="0" lang="cs-CZ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File</a:t>
                      </a:r>
                      <a:endParaRPr kumimoji="0" 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Position x [m]</a:t>
                      </a:r>
                      <a:endParaRPr kumimoji="0" 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Position y [m]</a:t>
                      </a:r>
                      <a:endParaRPr kumimoji="0" 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Position z [m]</a:t>
                      </a:r>
                      <a:endParaRPr kumimoji="0" 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Scale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TunelA_4.zfs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482450.173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1105017.743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270.431</a:t>
                      </a:r>
                      <a:endParaRPr kumimoji="0" 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1.0000</a:t>
                      </a:r>
                      <a:endParaRPr kumimoji="0" 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6647" name="Rectangle 401"/>
          <p:cNvSpPr>
            <a:spLocks noChangeArrowheads="1"/>
          </p:cNvSpPr>
          <p:nvPr/>
        </p:nvSpPr>
        <p:spPr bwMode="auto">
          <a:xfrm>
            <a:off x="571500" y="2263924"/>
            <a:ext cx="7460312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cs-CZ" sz="2400" b="1" dirty="0" err="1">
                <a:solidFill>
                  <a:srgbClr val="003366"/>
                </a:solidFill>
                <a:cs typeface="Times New Roman" pitchFamily="18" charset="0"/>
              </a:rPr>
              <a:t>Deviation</a:t>
            </a:r>
            <a:r>
              <a:rPr lang="cs-CZ" sz="2400" b="1" dirty="0">
                <a:solidFill>
                  <a:srgbClr val="003366"/>
                </a:solidFill>
                <a:cs typeface="Times New Roman" pitchFamily="18" charset="0"/>
              </a:rPr>
              <a:t> of </a:t>
            </a:r>
            <a:r>
              <a:rPr lang="cs-CZ" sz="2400" b="1" dirty="0" err="1">
                <a:solidFill>
                  <a:srgbClr val="003366"/>
                </a:solidFill>
                <a:cs typeface="Times New Roman" pitchFamily="18" charset="0"/>
              </a:rPr>
              <a:t>the</a:t>
            </a:r>
            <a:r>
              <a:rPr lang="cs-CZ" sz="2400" b="1" dirty="0">
                <a:solidFill>
                  <a:srgbClr val="003366"/>
                </a:solidFill>
                <a:cs typeface="Times New Roman" pitchFamily="18" charset="0"/>
              </a:rPr>
              <a:t> </a:t>
            </a:r>
            <a:r>
              <a:rPr lang="cs-CZ" sz="2400" b="1" dirty="0" err="1">
                <a:solidFill>
                  <a:srgbClr val="003366"/>
                </a:solidFill>
                <a:cs typeface="Times New Roman" pitchFamily="18" charset="0"/>
              </a:rPr>
              <a:t>targets</a:t>
            </a:r>
            <a:r>
              <a:rPr lang="cs-CZ" sz="2400" b="1" dirty="0">
                <a:solidFill>
                  <a:srgbClr val="003366"/>
                </a:solidFill>
                <a:cs typeface="Times New Roman" pitchFamily="18" charset="0"/>
              </a:rPr>
              <a:t> of </a:t>
            </a:r>
            <a:r>
              <a:rPr lang="cs-CZ" sz="2400" b="1" dirty="0" err="1">
                <a:solidFill>
                  <a:srgbClr val="003366"/>
                </a:solidFill>
                <a:cs typeface="Times New Roman" pitchFamily="18" charset="0"/>
              </a:rPr>
              <a:t>the</a:t>
            </a:r>
            <a:r>
              <a:rPr lang="cs-CZ" sz="2400" b="1" dirty="0">
                <a:solidFill>
                  <a:srgbClr val="003366"/>
                </a:solidFill>
                <a:cs typeface="Times New Roman" pitchFamily="18" charset="0"/>
              </a:rPr>
              <a:t> </a:t>
            </a:r>
            <a:r>
              <a:rPr lang="cs-CZ" sz="2400" b="1" dirty="0" err="1">
                <a:solidFill>
                  <a:srgbClr val="003366"/>
                </a:solidFill>
                <a:cs typeface="Times New Roman" pitchFamily="18" charset="0"/>
              </a:rPr>
              <a:t>scan</a:t>
            </a:r>
            <a:r>
              <a:rPr lang="cs-CZ" sz="2400" b="1" dirty="0">
                <a:solidFill>
                  <a:srgbClr val="003366"/>
                </a:solidFill>
                <a:cs typeface="Times New Roman" pitchFamily="18" charset="0"/>
              </a:rPr>
              <a:t>: </a:t>
            </a:r>
            <a:r>
              <a:rPr lang="cs-CZ" sz="2400" b="1" dirty="0" err="1">
                <a:solidFill>
                  <a:srgbClr val="003366"/>
                </a:solidFill>
                <a:cs typeface="Times New Roman" pitchFamily="18" charset="0"/>
              </a:rPr>
              <a:t>TunelA</a:t>
            </a:r>
            <a:r>
              <a:rPr lang="cs-CZ" sz="2400" b="1" dirty="0">
                <a:solidFill>
                  <a:srgbClr val="003366"/>
                </a:solidFill>
                <a:cs typeface="Times New Roman" pitchFamily="18" charset="0"/>
              </a:rPr>
              <a:t>_4.zfs</a:t>
            </a:r>
            <a:r>
              <a:rPr lang="cs-CZ" sz="2400" dirty="0">
                <a:solidFill>
                  <a:srgbClr val="003366"/>
                </a:solidFill>
                <a:cs typeface="Times New Roman" pitchFamily="18" charset="0"/>
              </a:rPr>
              <a:t> </a:t>
            </a:r>
            <a:endParaRPr lang="cs-CZ" sz="2400" dirty="0">
              <a:solidFill>
                <a:srgbClr val="003366"/>
              </a:solidFill>
            </a:endParaRPr>
          </a:p>
        </p:txBody>
      </p:sp>
      <p:graphicFrame>
        <p:nvGraphicFramePr>
          <p:cNvPr id="7" name="Group 804"/>
          <p:cNvGraphicFramePr>
            <a:graphicFrameLocks noGrp="1"/>
          </p:cNvGraphicFramePr>
          <p:nvPr/>
        </p:nvGraphicFramePr>
        <p:xfrm>
          <a:off x="737159" y="2857500"/>
          <a:ext cx="7272805" cy="2468880"/>
        </p:xfrm>
        <a:graphic>
          <a:graphicData uri="http://schemas.openxmlformats.org/drawingml/2006/table">
            <a:tbl>
              <a:tblPr/>
              <a:tblGrid>
                <a:gridCol w="1454561"/>
                <a:gridCol w="1454561"/>
                <a:gridCol w="1454561"/>
                <a:gridCol w="1454561"/>
                <a:gridCol w="1454561"/>
              </a:tblGrid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Target</a:t>
                      </a:r>
                      <a:endParaRPr kumimoji="0" 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Std dev [mm]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dx</a:t>
                      </a:r>
                      <a:r>
                        <a:rPr kumimoji="0" lang="cs-CZ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[mm]</a:t>
                      </a:r>
                      <a:endParaRPr kumimoji="0" 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dy [mm]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dz</a:t>
                      </a:r>
                      <a:r>
                        <a:rPr kumimoji="0" lang="cs-CZ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[mm]</a:t>
                      </a:r>
                      <a:endParaRPr kumimoji="0" 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'S319202'</a:t>
                      </a:r>
                      <a:endParaRPr kumimoji="0" 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1.9 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-0.2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-0.2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-1.8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'S319104'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2.5 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1.0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1.3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1.8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'S319105'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1.1 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0.8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-0.4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0.7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'S318904'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3.6 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0.1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-3.6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0.1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'S318905'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3.4 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-1.4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3.1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-0.6</a:t>
                      </a:r>
                      <a:endParaRPr kumimoji="0" 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6714" name="Rectangle 843"/>
          <p:cNvSpPr>
            <a:spLocks noChangeArrowheads="1"/>
          </p:cNvSpPr>
          <p:nvPr/>
        </p:nvSpPr>
        <p:spPr bwMode="auto">
          <a:xfrm>
            <a:off x="293439" y="450205"/>
            <a:ext cx="8789394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cs-CZ" sz="2400" b="1" dirty="0">
                <a:solidFill>
                  <a:srgbClr val="003366"/>
                </a:solidFill>
              </a:rPr>
              <a:t>Ukázka protokolu o transformaci </a:t>
            </a:r>
            <a:r>
              <a:rPr lang="cs-CZ" sz="2400" b="1" dirty="0" err="1">
                <a:solidFill>
                  <a:srgbClr val="003366"/>
                </a:solidFill>
              </a:rPr>
              <a:t>skenpozice</a:t>
            </a:r>
            <a:r>
              <a:rPr lang="cs-CZ" sz="2400" b="1" dirty="0">
                <a:solidFill>
                  <a:srgbClr val="003366"/>
                </a:solidFill>
              </a:rPr>
              <a:t> č.4 v tunelu A</a:t>
            </a:r>
          </a:p>
        </p:txBody>
      </p:sp>
      <p:sp>
        <p:nvSpPr>
          <p:cNvPr id="26715" name="Rectangle 2"/>
          <p:cNvSpPr>
            <a:spLocks noGrp="1" noChangeArrowheads="1"/>
          </p:cNvSpPr>
          <p:nvPr>
            <p:ph type="title"/>
          </p:nvPr>
        </p:nvSpPr>
        <p:spPr>
          <a:xfrm>
            <a:off x="2300288" y="71438"/>
            <a:ext cx="6772275" cy="609600"/>
          </a:xfrm>
        </p:spPr>
        <p:txBody>
          <a:bodyPr/>
          <a:lstStyle/>
          <a:p>
            <a:pPr algn="r"/>
            <a:r>
              <a:rPr lang="cs-CZ" sz="2400" dirty="0" smtClean="0">
                <a:solidFill>
                  <a:srgbClr val="FF9900"/>
                </a:solidFill>
              </a:rPr>
              <a:t>LASEROVÉ SKENOVÁNÍ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6" descr="ScreenHunter_019"/>
          <p:cNvPicPr>
            <a:picLocks noChangeAspect="1" noChangeArrowheads="1"/>
          </p:cNvPicPr>
          <p:nvPr/>
        </p:nvPicPr>
        <p:blipFill>
          <a:blip r:embed="rId3" cstate="print">
            <a:lum bright="12000" contrast="-6000"/>
          </a:blip>
          <a:srcRect/>
          <a:stretch>
            <a:fillRect/>
          </a:stretch>
        </p:blipFill>
        <p:spPr bwMode="auto">
          <a:xfrm>
            <a:off x="0" y="2895600"/>
            <a:ext cx="4648200" cy="36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8" descr="ScreenHunter_021"/>
          <p:cNvPicPr>
            <a:picLocks noChangeAspect="1" noChangeArrowheads="1"/>
          </p:cNvPicPr>
          <p:nvPr/>
        </p:nvPicPr>
        <p:blipFill>
          <a:blip r:embed="rId4" cstate="print">
            <a:lum bright="12000" contrast="-6000"/>
          </a:blip>
          <a:srcRect/>
          <a:stretch>
            <a:fillRect/>
          </a:stretch>
        </p:blipFill>
        <p:spPr bwMode="auto">
          <a:xfrm>
            <a:off x="4572000" y="2895600"/>
            <a:ext cx="4572000" cy="367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Rectangle 4"/>
          <p:cNvSpPr>
            <a:spLocks noChangeArrowheads="1"/>
          </p:cNvSpPr>
          <p:nvPr/>
        </p:nvSpPr>
        <p:spPr bwMode="auto">
          <a:xfrm>
            <a:off x="2362200" y="1000125"/>
            <a:ext cx="6781800" cy="24749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0000"/>
              </a:lnSpc>
            </a:pPr>
            <a:r>
              <a:rPr lang="cs-CZ" sz="1800">
                <a:solidFill>
                  <a:srgbClr val="003366"/>
                </a:solidFill>
              </a:rPr>
              <a:t>použitý software:	Bentley - MicroStation V8, Terrasolid – TerraScan 9</a:t>
            </a:r>
          </a:p>
          <a:p>
            <a:pPr>
              <a:lnSpc>
                <a:spcPct val="110000"/>
              </a:lnSpc>
            </a:pPr>
            <a:r>
              <a:rPr lang="cs-CZ" sz="1800">
                <a:solidFill>
                  <a:srgbClr val="003366"/>
                </a:solidFill>
              </a:rPr>
              <a:t>spojení transformovaných bodových mračen</a:t>
            </a:r>
          </a:p>
          <a:p>
            <a:pPr>
              <a:lnSpc>
                <a:spcPct val="110000"/>
              </a:lnSpc>
            </a:pPr>
            <a:r>
              <a:rPr lang="cs-CZ" sz="1800">
                <a:solidFill>
                  <a:srgbClr val="003366"/>
                </a:solidFill>
              </a:rPr>
              <a:t>vektorizace laserových bodů a vytvoření 3D drátového modelu</a:t>
            </a:r>
          </a:p>
          <a:p>
            <a:pPr>
              <a:lnSpc>
                <a:spcPct val="110000"/>
              </a:lnSpc>
            </a:pPr>
            <a:endParaRPr lang="cs-CZ" sz="1800">
              <a:solidFill>
                <a:srgbClr val="003366"/>
              </a:solidFill>
            </a:endParaRPr>
          </a:p>
          <a:p>
            <a:pPr>
              <a:lnSpc>
                <a:spcPct val="110000"/>
              </a:lnSpc>
            </a:pPr>
            <a:endParaRPr lang="en-US" sz="1800">
              <a:solidFill>
                <a:srgbClr val="003366"/>
              </a:solidFill>
            </a:endParaRPr>
          </a:p>
        </p:txBody>
      </p:sp>
      <p:sp>
        <p:nvSpPr>
          <p:cNvPr id="27654" name="Rectangle 5"/>
          <p:cNvSpPr>
            <a:spLocks noChangeArrowheads="1"/>
          </p:cNvSpPr>
          <p:nvPr/>
        </p:nvSpPr>
        <p:spPr bwMode="auto">
          <a:xfrm>
            <a:off x="307975" y="857250"/>
            <a:ext cx="1938338" cy="4000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>
                <a:solidFill>
                  <a:srgbClr val="003366"/>
                </a:solidFill>
              </a:rPr>
              <a:t>Postprocessing</a:t>
            </a:r>
            <a:endParaRPr lang="en-US" sz="2000">
              <a:solidFill>
                <a:srgbClr val="003366"/>
              </a:solidFill>
            </a:endParaRPr>
          </a:p>
        </p:txBody>
      </p:sp>
      <p:sp>
        <p:nvSpPr>
          <p:cNvPr id="27655" name="Rectangle 11"/>
          <p:cNvSpPr>
            <a:spLocks noChangeArrowheads="1"/>
          </p:cNvSpPr>
          <p:nvPr/>
        </p:nvSpPr>
        <p:spPr bwMode="auto">
          <a:xfrm>
            <a:off x="0" y="2928938"/>
            <a:ext cx="2133600" cy="4048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0000"/>
              </a:lnSpc>
              <a:buFont typeface="Wingdings" pitchFamily="2" charset="2"/>
              <a:buNone/>
            </a:pPr>
            <a:r>
              <a:rPr lang="cs-CZ" sz="1800">
                <a:solidFill>
                  <a:srgbClr val="FFFF00"/>
                </a:solidFill>
              </a:rPr>
              <a:t>Laserové body</a:t>
            </a:r>
          </a:p>
        </p:txBody>
      </p:sp>
      <p:sp>
        <p:nvSpPr>
          <p:cNvPr id="27656" name="Rectangle 12"/>
          <p:cNvSpPr>
            <a:spLocks noChangeArrowheads="1"/>
          </p:cNvSpPr>
          <p:nvPr/>
        </p:nvSpPr>
        <p:spPr bwMode="auto">
          <a:xfrm>
            <a:off x="6286500" y="5786438"/>
            <a:ext cx="2857500" cy="701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110000"/>
              </a:lnSpc>
              <a:buFont typeface="Wingdings" pitchFamily="2" charset="2"/>
              <a:buNone/>
            </a:pPr>
            <a:r>
              <a:rPr lang="cs-CZ" sz="1800">
                <a:solidFill>
                  <a:srgbClr val="FFFF00"/>
                </a:solidFill>
              </a:rPr>
              <a:t>Laserové body a vektorizované hrany</a:t>
            </a:r>
          </a:p>
        </p:txBody>
      </p:sp>
      <p:sp>
        <p:nvSpPr>
          <p:cNvPr id="27657" name="Rectangle 2"/>
          <p:cNvSpPr>
            <a:spLocks noGrp="1" noChangeArrowheads="1"/>
          </p:cNvSpPr>
          <p:nvPr>
            <p:ph type="title"/>
          </p:nvPr>
        </p:nvSpPr>
        <p:spPr>
          <a:xfrm>
            <a:off x="2300288" y="71438"/>
            <a:ext cx="6772275" cy="609600"/>
          </a:xfrm>
        </p:spPr>
        <p:txBody>
          <a:bodyPr/>
          <a:lstStyle/>
          <a:p>
            <a:pPr algn="r"/>
            <a:r>
              <a:rPr lang="cs-CZ" sz="2400" smtClean="0">
                <a:solidFill>
                  <a:srgbClr val="FF9900"/>
                </a:solidFill>
              </a:rPr>
              <a:t>LASEROVÉ SKENOVÁNÍ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www.hgf.vsb.cz</a:t>
            </a:r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864221" y="476672"/>
            <a:ext cx="23038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t"/>
            <a:r>
              <a:rPr lang="cs-CZ" sz="2800" b="1" dirty="0" smtClean="0">
                <a:solidFill>
                  <a:srgbClr val="323232"/>
                </a:solidFill>
              </a:rPr>
              <a:t>Přednáška 4</a:t>
            </a:r>
            <a:endParaRPr lang="cs-CZ" sz="2800" b="1" dirty="0">
              <a:solidFill>
                <a:srgbClr val="323232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683568" y="1412776"/>
            <a:ext cx="770485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sz="2400" b="1" dirty="0" smtClean="0">
                <a:solidFill>
                  <a:srgbClr val="222222"/>
                </a:solidFill>
                <a:ea typeface="Times New Roman" pitchFamily="18" charset="0"/>
                <a:cs typeface="Courier New" pitchFamily="49" charset="0"/>
              </a:rPr>
              <a:t>Metody a postupy mapování polohopisu: </a:t>
            </a:r>
          </a:p>
          <a:p>
            <a:pPr lvl="0"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lang="cs-CZ" sz="2400" b="1" dirty="0" smtClean="0">
              <a:solidFill>
                <a:srgbClr val="222222"/>
              </a:solidFill>
              <a:ea typeface="Times New Roman" pitchFamily="18" charset="0"/>
              <a:cs typeface="Courier New" pitchFamily="49" charset="0"/>
            </a:endParaRPr>
          </a:p>
          <a:p>
            <a:pPr lvl="0">
              <a:tabLst>
                <a:tab pos="107791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sz="2400" b="1" dirty="0" smtClean="0">
                <a:solidFill>
                  <a:srgbClr val="222222"/>
                </a:solidFill>
                <a:ea typeface="Times New Roman" pitchFamily="18" charset="0"/>
                <a:cs typeface="Courier New" pitchFamily="49" charset="0"/>
              </a:rPr>
              <a:t>	Geodetické metody</a:t>
            </a:r>
          </a:p>
          <a:p>
            <a:pPr lvl="0">
              <a:tabLst>
                <a:tab pos="107791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lang="cs-CZ" sz="2400" b="1" dirty="0" smtClean="0">
              <a:solidFill>
                <a:srgbClr val="222222"/>
              </a:solidFill>
              <a:ea typeface="Times New Roman" pitchFamily="18" charset="0"/>
              <a:cs typeface="Courier New" pitchFamily="49" charset="0"/>
            </a:endParaRPr>
          </a:p>
          <a:p>
            <a:pPr lvl="0">
              <a:tabLst>
                <a:tab pos="107791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sz="2400" b="1" dirty="0" smtClean="0">
                <a:solidFill>
                  <a:srgbClr val="222222"/>
                </a:solidFill>
                <a:ea typeface="Times New Roman" pitchFamily="18" charset="0"/>
                <a:cs typeface="Courier New" pitchFamily="49" charset="0"/>
              </a:rPr>
              <a:t>	Fotogrammetrické metody</a:t>
            </a:r>
          </a:p>
          <a:p>
            <a:pPr lvl="0">
              <a:tabLst>
                <a:tab pos="107791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lang="cs-CZ" sz="2400" b="1" dirty="0" smtClean="0">
              <a:solidFill>
                <a:srgbClr val="222222"/>
              </a:solidFill>
              <a:ea typeface="Times New Roman" pitchFamily="18" charset="0"/>
              <a:cs typeface="Courier New" pitchFamily="49" charset="0"/>
            </a:endParaRPr>
          </a:p>
          <a:p>
            <a:pPr lvl="0">
              <a:tabLst>
                <a:tab pos="107791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sz="2400" b="1" dirty="0" smtClean="0">
                <a:solidFill>
                  <a:srgbClr val="222222"/>
                </a:solidFill>
                <a:ea typeface="Times New Roman" pitchFamily="18" charset="0"/>
                <a:cs typeface="Courier New" pitchFamily="49" charset="0"/>
              </a:rPr>
              <a:t>	Laserově skenovací metody</a:t>
            </a:r>
          </a:p>
          <a:p>
            <a:pPr lvl="0">
              <a:tabLst>
                <a:tab pos="107791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lang="cs-CZ" sz="2400" b="1" dirty="0" smtClean="0">
              <a:solidFill>
                <a:srgbClr val="222222"/>
              </a:solidFill>
              <a:ea typeface="Times New Roman" pitchFamily="18" charset="0"/>
              <a:cs typeface="Courier New" pitchFamily="49" charset="0"/>
            </a:endParaRPr>
          </a:p>
          <a:p>
            <a:pPr lvl="0">
              <a:tabLst>
                <a:tab pos="107791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sz="2400" b="1" dirty="0" smtClean="0">
                <a:solidFill>
                  <a:srgbClr val="222222"/>
                </a:solidFill>
                <a:ea typeface="Times New Roman" pitchFamily="18" charset="0"/>
                <a:cs typeface="Courier New" pitchFamily="49" charset="0"/>
              </a:rPr>
              <a:t>	</a:t>
            </a:r>
            <a:r>
              <a:rPr lang="cs-CZ" sz="2400" b="1" dirty="0" err="1" smtClean="0">
                <a:solidFill>
                  <a:srgbClr val="222222"/>
                </a:solidFill>
                <a:ea typeface="Times New Roman" pitchFamily="18" charset="0"/>
                <a:cs typeface="Courier New" pitchFamily="49" charset="0"/>
              </a:rPr>
              <a:t>Kartometrické</a:t>
            </a:r>
            <a:r>
              <a:rPr lang="cs-CZ" sz="2400" b="1" dirty="0" smtClean="0">
                <a:solidFill>
                  <a:srgbClr val="222222"/>
                </a:solidFill>
                <a:ea typeface="Times New Roman" pitchFamily="18" charset="0"/>
                <a:cs typeface="Courier New" pitchFamily="49" charset="0"/>
              </a:rPr>
              <a:t> metody</a:t>
            </a:r>
          </a:p>
          <a:p>
            <a:pPr lvl="0">
              <a:tabLst>
                <a:tab pos="107791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lang="cs-CZ" sz="2400" b="1" dirty="0" smtClean="0">
              <a:solidFill>
                <a:srgbClr val="222222"/>
              </a:solidFill>
              <a:ea typeface="Times New Roman" pitchFamily="18" charset="0"/>
              <a:cs typeface="Courier New" pitchFamily="49" charset="0"/>
            </a:endParaRPr>
          </a:p>
          <a:p>
            <a:pPr lvl="0">
              <a:tabLst>
                <a:tab pos="107791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sz="2400" b="1" dirty="0" smtClean="0">
                <a:solidFill>
                  <a:srgbClr val="222222"/>
                </a:solidFill>
                <a:ea typeface="Times New Roman" pitchFamily="18" charset="0"/>
                <a:cs typeface="Courier New" pitchFamily="49" charset="0"/>
              </a:rPr>
              <a:t>	Metody dálkového průzkumu Země	</a:t>
            </a:r>
          </a:p>
          <a:p>
            <a:pPr lvl="0">
              <a:tabLst>
                <a:tab pos="107791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lang="cs-CZ" sz="2400" b="1" dirty="0" smtClean="0">
              <a:solidFill>
                <a:srgbClr val="222222"/>
              </a:solidFill>
              <a:ea typeface="Times New Roman" pitchFamily="18" charset="0"/>
              <a:cs typeface="Courier New" pitchFamily="49" charset="0"/>
            </a:endParaRPr>
          </a:p>
          <a:p>
            <a:pPr lvl="0">
              <a:tabLst>
                <a:tab pos="107791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sz="2400" b="1" dirty="0" smtClean="0">
                <a:solidFill>
                  <a:srgbClr val="222222"/>
                </a:solidFill>
                <a:ea typeface="Times New Roman" pitchFamily="18" charset="0"/>
                <a:cs typeface="Courier New" pitchFamily="49" charset="0"/>
              </a:rPr>
              <a:t>	Kombinace mapovacích metod</a:t>
            </a:r>
          </a:p>
        </p:txBody>
      </p:sp>
    </p:spTree>
    <p:extLst>
      <p:ext uri="{BB962C8B-B14F-4D97-AF65-F5344CB8AC3E}">
        <p14:creationId xmlns:p14="http://schemas.microsoft.com/office/powerpoint/2010/main" xmlns="" val="3302174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4" descr="ScreenHunter_020"/>
          <p:cNvPicPr>
            <a:picLocks noChangeAspect="1" noChangeArrowheads="1"/>
          </p:cNvPicPr>
          <p:nvPr/>
        </p:nvPicPr>
        <p:blipFill>
          <a:blip r:embed="rId3" cstate="print">
            <a:lum bright="12000" contrast="-6000"/>
          </a:blip>
          <a:srcRect/>
          <a:stretch>
            <a:fillRect/>
          </a:stretch>
        </p:blipFill>
        <p:spPr bwMode="auto">
          <a:xfrm>
            <a:off x="0" y="990600"/>
            <a:ext cx="4572000" cy="377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5" descr="ScreenHunter_022"/>
          <p:cNvPicPr>
            <a:picLocks noChangeAspect="1" noChangeArrowheads="1"/>
          </p:cNvPicPr>
          <p:nvPr/>
        </p:nvPicPr>
        <p:blipFill>
          <a:blip r:embed="rId4" cstate="print">
            <a:lum bright="18000" contrast="6000"/>
          </a:blip>
          <a:srcRect/>
          <a:stretch>
            <a:fillRect/>
          </a:stretch>
        </p:blipFill>
        <p:spPr bwMode="auto">
          <a:xfrm>
            <a:off x="4362450" y="3095625"/>
            <a:ext cx="4781550" cy="348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7" name="Rectangle 6"/>
          <p:cNvSpPr>
            <a:spLocks noChangeArrowheads="1"/>
          </p:cNvSpPr>
          <p:nvPr/>
        </p:nvSpPr>
        <p:spPr bwMode="auto">
          <a:xfrm>
            <a:off x="4800600" y="1428750"/>
            <a:ext cx="4343400" cy="695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0000"/>
              </a:lnSpc>
              <a:buFont typeface="Wingdings" pitchFamily="2" charset="2"/>
              <a:buNone/>
            </a:pPr>
            <a:r>
              <a:rPr lang="cs-CZ" sz="1800">
                <a:solidFill>
                  <a:srgbClr val="003366"/>
                </a:solidFill>
              </a:rPr>
              <a:t>Skenpozice 48 tunelu A s pohledem na vchod do spojky č.1 (MicroStation V8)</a:t>
            </a:r>
          </a:p>
        </p:txBody>
      </p:sp>
      <p:sp>
        <p:nvSpPr>
          <p:cNvPr id="28678" name="Rectangle 7"/>
          <p:cNvSpPr>
            <a:spLocks noChangeArrowheads="1"/>
          </p:cNvSpPr>
          <p:nvPr/>
        </p:nvSpPr>
        <p:spPr bwMode="auto">
          <a:xfrm>
            <a:off x="0" y="1114425"/>
            <a:ext cx="2133600" cy="3730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0000"/>
              </a:lnSpc>
              <a:buFont typeface="Wingdings" pitchFamily="2" charset="2"/>
              <a:buNone/>
            </a:pPr>
            <a:r>
              <a:rPr lang="cs-CZ" sz="1800">
                <a:solidFill>
                  <a:srgbClr val="FFFF00"/>
                </a:solidFill>
              </a:rPr>
              <a:t>Laserové body</a:t>
            </a:r>
          </a:p>
        </p:txBody>
      </p:sp>
      <p:sp>
        <p:nvSpPr>
          <p:cNvPr id="28679" name="Rectangle 8"/>
          <p:cNvSpPr>
            <a:spLocks noChangeArrowheads="1"/>
          </p:cNvSpPr>
          <p:nvPr/>
        </p:nvSpPr>
        <p:spPr bwMode="auto">
          <a:xfrm>
            <a:off x="6572250" y="5857875"/>
            <a:ext cx="2571750" cy="701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110000"/>
              </a:lnSpc>
              <a:buFont typeface="Wingdings" pitchFamily="2" charset="2"/>
              <a:buNone/>
            </a:pPr>
            <a:r>
              <a:rPr lang="cs-CZ" sz="1800">
                <a:solidFill>
                  <a:srgbClr val="FFFF00"/>
                </a:solidFill>
              </a:rPr>
              <a:t>Laserové body a vektorizované hrany</a:t>
            </a:r>
          </a:p>
        </p:txBody>
      </p:sp>
      <p:sp>
        <p:nvSpPr>
          <p:cNvPr id="28680" name="Rectangle 2"/>
          <p:cNvSpPr>
            <a:spLocks noGrp="1" noChangeArrowheads="1"/>
          </p:cNvSpPr>
          <p:nvPr>
            <p:ph type="title"/>
          </p:nvPr>
        </p:nvSpPr>
        <p:spPr>
          <a:xfrm>
            <a:off x="2300288" y="71438"/>
            <a:ext cx="6772275" cy="609600"/>
          </a:xfrm>
        </p:spPr>
        <p:txBody>
          <a:bodyPr/>
          <a:lstStyle/>
          <a:p>
            <a:pPr algn="r"/>
            <a:r>
              <a:rPr lang="cs-CZ" sz="2400" smtClean="0">
                <a:solidFill>
                  <a:srgbClr val="FF9900"/>
                </a:solidFill>
              </a:rPr>
              <a:t>LASEROVÉ SKENOVÁNÍ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4" descr="ScreenHunter_0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90600"/>
            <a:ext cx="480695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9" descr="ScreenHunter_035_opraven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990600"/>
            <a:ext cx="4343400" cy="293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8" descr="ScreenHunter_029_opraven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676650"/>
            <a:ext cx="4572000" cy="288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2" name="Rectangle 2"/>
          <p:cNvSpPr>
            <a:spLocks noGrp="1" noChangeArrowheads="1"/>
          </p:cNvSpPr>
          <p:nvPr>
            <p:ph type="title"/>
          </p:nvPr>
        </p:nvSpPr>
        <p:spPr>
          <a:xfrm>
            <a:off x="2300288" y="71438"/>
            <a:ext cx="6772275" cy="609600"/>
          </a:xfrm>
        </p:spPr>
        <p:txBody>
          <a:bodyPr/>
          <a:lstStyle/>
          <a:p>
            <a:pPr algn="r"/>
            <a:r>
              <a:rPr lang="cs-CZ" sz="2400" smtClean="0">
                <a:solidFill>
                  <a:srgbClr val="FF9900"/>
                </a:solidFill>
              </a:rPr>
              <a:t>LASEROVÉ SKENOVÁNÍ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10" descr="ScreenHunter_03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85838"/>
            <a:ext cx="5638800" cy="351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9" descr="ScreenHunter_03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8950" y="2357438"/>
            <a:ext cx="3575050" cy="421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12" descr="ScreenHunter_01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" y="4386263"/>
            <a:ext cx="3429000" cy="217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6" name="Rectangle 14"/>
          <p:cNvSpPr>
            <a:spLocks noChangeArrowheads="1"/>
          </p:cNvSpPr>
          <p:nvPr/>
        </p:nvSpPr>
        <p:spPr bwMode="auto">
          <a:xfrm>
            <a:off x="6012160" y="681038"/>
            <a:ext cx="3581400" cy="815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0000"/>
              </a:lnSpc>
              <a:buFont typeface="Wingdings" pitchFamily="2" charset="2"/>
              <a:buNone/>
            </a:pPr>
            <a:r>
              <a:rPr lang="cs-CZ" sz="1800" dirty="0">
                <a:solidFill>
                  <a:srgbClr val="003366"/>
                </a:solidFill>
              </a:rPr>
              <a:t>Axonometrické pohledy </a:t>
            </a:r>
          </a:p>
          <a:p>
            <a:pPr>
              <a:lnSpc>
                <a:spcPct val="110000"/>
              </a:lnSpc>
              <a:buFont typeface="Wingdings" pitchFamily="2" charset="2"/>
              <a:buNone/>
            </a:pPr>
            <a:r>
              <a:rPr lang="cs-CZ" sz="1800" dirty="0">
                <a:solidFill>
                  <a:srgbClr val="003366"/>
                </a:solidFill>
              </a:rPr>
              <a:t>a detaily</a:t>
            </a:r>
          </a:p>
        </p:txBody>
      </p:sp>
      <p:sp>
        <p:nvSpPr>
          <p:cNvPr id="30727" name="Rectangle 2"/>
          <p:cNvSpPr>
            <a:spLocks noGrp="1" noChangeArrowheads="1"/>
          </p:cNvSpPr>
          <p:nvPr>
            <p:ph type="title"/>
          </p:nvPr>
        </p:nvSpPr>
        <p:spPr>
          <a:xfrm>
            <a:off x="2300288" y="71438"/>
            <a:ext cx="6772275" cy="609600"/>
          </a:xfrm>
        </p:spPr>
        <p:txBody>
          <a:bodyPr/>
          <a:lstStyle/>
          <a:p>
            <a:pPr algn="r"/>
            <a:r>
              <a:rPr lang="cs-CZ" sz="2400" smtClean="0">
                <a:solidFill>
                  <a:srgbClr val="FF9900"/>
                </a:solidFill>
              </a:rPr>
              <a:t>LASEROVÉ SKENOVÁNÍ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4" descr="ScreenHunter_0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44588"/>
            <a:ext cx="9144000" cy="228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5" descr="ScreenHunter_01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413125"/>
            <a:ext cx="9144000" cy="317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9" name="Rectangle 2"/>
          <p:cNvSpPr>
            <a:spLocks noGrp="1" noChangeArrowheads="1"/>
          </p:cNvSpPr>
          <p:nvPr>
            <p:ph type="title"/>
          </p:nvPr>
        </p:nvSpPr>
        <p:spPr>
          <a:xfrm>
            <a:off x="2300288" y="71438"/>
            <a:ext cx="6772275" cy="609600"/>
          </a:xfrm>
        </p:spPr>
        <p:txBody>
          <a:bodyPr/>
          <a:lstStyle/>
          <a:p>
            <a:pPr algn="r"/>
            <a:r>
              <a:rPr lang="cs-CZ" sz="2400" smtClean="0">
                <a:solidFill>
                  <a:srgbClr val="FF9900"/>
                </a:solidFill>
              </a:rPr>
              <a:t>LASEROVÉ SKENOVÁNÍ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4"/>
          <p:cNvSpPr>
            <a:spLocks noChangeArrowheads="1"/>
          </p:cNvSpPr>
          <p:nvPr/>
        </p:nvSpPr>
        <p:spPr bwMode="auto">
          <a:xfrm>
            <a:off x="152400" y="1752600"/>
            <a:ext cx="8705850" cy="34163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l"/>
            <a:r>
              <a:rPr lang="cs-CZ" sz="1800" dirty="0">
                <a:solidFill>
                  <a:srgbClr val="003366"/>
                </a:solidFill>
              </a:rPr>
              <a:t>zpracování tunelu bylo rozděleno do 5-ti částí a vždy odevzdáno podle předem domluveného harmonogramu</a:t>
            </a:r>
          </a:p>
          <a:p>
            <a:pPr marL="342900" indent="-342900" algn="l"/>
            <a:r>
              <a:rPr lang="cs-CZ" sz="1800" dirty="0">
                <a:solidFill>
                  <a:srgbClr val="003366"/>
                </a:solidFill>
              </a:rPr>
              <a:t>předáván byl drátěný 3D model ve formátu DGN</a:t>
            </a:r>
          </a:p>
          <a:p>
            <a:pPr marL="342900" indent="-342900" algn="l"/>
            <a:r>
              <a:rPr lang="cs-CZ" sz="1800" dirty="0" smtClean="0">
                <a:solidFill>
                  <a:srgbClr val="003366"/>
                </a:solidFill>
              </a:rPr>
              <a:t>byly </a:t>
            </a:r>
            <a:r>
              <a:rPr lang="cs-CZ" sz="1800" dirty="0">
                <a:solidFill>
                  <a:srgbClr val="003366"/>
                </a:solidFill>
              </a:rPr>
              <a:t>odevzdány k dalšímu zpracování závěrečné digitální výkresy:</a:t>
            </a:r>
          </a:p>
          <a:p>
            <a:pPr marL="342900" indent="-342900" algn="l">
              <a:buFont typeface="Wingdings" pitchFamily="2" charset="2"/>
              <a:buNone/>
            </a:pPr>
            <a:r>
              <a:rPr lang="cs-CZ" sz="1800" dirty="0">
                <a:solidFill>
                  <a:srgbClr val="003366"/>
                </a:solidFill>
              </a:rPr>
              <a:t>		</a:t>
            </a:r>
            <a:r>
              <a:rPr lang="cs-CZ" sz="1800" b="1" dirty="0">
                <a:solidFill>
                  <a:srgbClr val="003366"/>
                </a:solidFill>
              </a:rPr>
              <a:t>tunel_</a:t>
            </a:r>
            <a:r>
              <a:rPr lang="cs-CZ" sz="1800" b="1" dirty="0" err="1">
                <a:solidFill>
                  <a:srgbClr val="003366"/>
                </a:solidFill>
              </a:rPr>
              <a:t>klimkovice</a:t>
            </a:r>
            <a:r>
              <a:rPr lang="cs-CZ" sz="1800" b="1" dirty="0">
                <a:solidFill>
                  <a:srgbClr val="003366"/>
                </a:solidFill>
              </a:rPr>
              <a:t>_</a:t>
            </a:r>
            <a:r>
              <a:rPr lang="cs-CZ" sz="1800" b="1" dirty="0" err="1">
                <a:solidFill>
                  <a:srgbClr val="003366"/>
                </a:solidFill>
              </a:rPr>
              <a:t>STAVEBNI.dgn</a:t>
            </a:r>
            <a:endParaRPr lang="cs-CZ" sz="1800" b="1" dirty="0">
              <a:solidFill>
                <a:srgbClr val="003366"/>
              </a:solidFill>
            </a:endParaRPr>
          </a:p>
          <a:p>
            <a:pPr marL="342900" indent="-342900" algn="l">
              <a:buFont typeface="Wingdings" pitchFamily="2" charset="2"/>
              <a:buNone/>
            </a:pPr>
            <a:r>
              <a:rPr lang="cs-CZ" sz="1800" b="1" dirty="0">
                <a:solidFill>
                  <a:srgbClr val="003366"/>
                </a:solidFill>
              </a:rPr>
              <a:t>		tunel_</a:t>
            </a:r>
            <a:r>
              <a:rPr lang="cs-CZ" sz="1800" b="1" dirty="0" err="1">
                <a:solidFill>
                  <a:srgbClr val="003366"/>
                </a:solidFill>
              </a:rPr>
              <a:t>klimkovice</a:t>
            </a:r>
            <a:r>
              <a:rPr lang="cs-CZ" sz="1800" b="1" dirty="0">
                <a:solidFill>
                  <a:srgbClr val="003366"/>
                </a:solidFill>
              </a:rPr>
              <a:t>_</a:t>
            </a:r>
            <a:r>
              <a:rPr lang="cs-CZ" sz="1800" b="1" dirty="0" err="1">
                <a:solidFill>
                  <a:srgbClr val="003366"/>
                </a:solidFill>
              </a:rPr>
              <a:t>TECHNOLOGIE</a:t>
            </a:r>
            <a:r>
              <a:rPr lang="cs-CZ" sz="1800" b="1" dirty="0">
                <a:solidFill>
                  <a:srgbClr val="003366"/>
                </a:solidFill>
              </a:rPr>
              <a:t>.dgn</a:t>
            </a:r>
          </a:p>
          <a:p>
            <a:pPr marL="342900" indent="-342900" algn="l">
              <a:buFont typeface="Wingdings" pitchFamily="2" charset="2"/>
              <a:buNone/>
            </a:pPr>
            <a:r>
              <a:rPr lang="cs-CZ" sz="1800" b="1" dirty="0">
                <a:solidFill>
                  <a:srgbClr val="003366"/>
                </a:solidFill>
              </a:rPr>
              <a:t>		tunel_</a:t>
            </a:r>
            <a:r>
              <a:rPr lang="cs-CZ" sz="1800" b="1" dirty="0" err="1">
                <a:solidFill>
                  <a:srgbClr val="003366"/>
                </a:solidFill>
              </a:rPr>
              <a:t>klimkovice</a:t>
            </a:r>
            <a:r>
              <a:rPr lang="cs-CZ" sz="1800" b="1" dirty="0">
                <a:solidFill>
                  <a:srgbClr val="003366"/>
                </a:solidFill>
              </a:rPr>
              <a:t>_</a:t>
            </a:r>
            <a:r>
              <a:rPr lang="cs-CZ" sz="1800" b="1" dirty="0" err="1">
                <a:solidFill>
                  <a:srgbClr val="003366"/>
                </a:solidFill>
              </a:rPr>
              <a:t>VODOVOD</a:t>
            </a:r>
            <a:r>
              <a:rPr lang="cs-CZ" sz="1800" b="1" dirty="0">
                <a:solidFill>
                  <a:srgbClr val="003366"/>
                </a:solidFill>
              </a:rPr>
              <a:t>.dgn</a:t>
            </a:r>
          </a:p>
          <a:p>
            <a:pPr marL="342900" indent="-342900" algn="l">
              <a:buFont typeface="Wingdings" pitchFamily="2" charset="2"/>
              <a:buNone/>
            </a:pPr>
            <a:r>
              <a:rPr lang="cs-CZ" sz="1800" b="1" dirty="0">
                <a:solidFill>
                  <a:srgbClr val="003366"/>
                </a:solidFill>
              </a:rPr>
              <a:t>		tunel_</a:t>
            </a:r>
            <a:r>
              <a:rPr lang="cs-CZ" sz="1800" b="1" dirty="0" err="1">
                <a:solidFill>
                  <a:srgbClr val="003366"/>
                </a:solidFill>
              </a:rPr>
              <a:t>klimkovice</a:t>
            </a:r>
            <a:r>
              <a:rPr lang="cs-CZ" sz="1800" b="1" dirty="0">
                <a:solidFill>
                  <a:srgbClr val="003366"/>
                </a:solidFill>
              </a:rPr>
              <a:t>_</a:t>
            </a:r>
            <a:r>
              <a:rPr lang="cs-CZ" sz="1800" b="1" dirty="0" err="1">
                <a:solidFill>
                  <a:srgbClr val="003366"/>
                </a:solidFill>
              </a:rPr>
              <a:t>ZNACENI.dgn</a:t>
            </a:r>
            <a:endParaRPr lang="cs-CZ" sz="1800" b="1" dirty="0">
              <a:solidFill>
                <a:srgbClr val="003366"/>
              </a:solidFill>
            </a:endParaRPr>
          </a:p>
          <a:p>
            <a:pPr marL="342900" indent="-342900" algn="l"/>
            <a:r>
              <a:rPr lang="cs-CZ" sz="1800" dirty="0">
                <a:solidFill>
                  <a:srgbClr val="003366"/>
                </a:solidFill>
              </a:rPr>
              <a:t>pro archivaci dat a možnost dodatečného vyhodnocení byla také předána transformovaná bodová mračna v souborech podle jednotlivých skenovacích pozic ve formátu *.BIN</a:t>
            </a:r>
          </a:p>
          <a:p>
            <a:pPr marL="342900" indent="-342900" algn="l"/>
            <a:endParaRPr lang="cs-CZ" sz="1800" b="1" dirty="0">
              <a:solidFill>
                <a:srgbClr val="003366"/>
              </a:solidFill>
            </a:endParaRPr>
          </a:p>
        </p:txBody>
      </p:sp>
      <p:sp>
        <p:nvSpPr>
          <p:cNvPr id="32772" name="Rectangle 5"/>
          <p:cNvSpPr>
            <a:spLocks noChangeArrowheads="1"/>
          </p:cNvSpPr>
          <p:nvPr/>
        </p:nvSpPr>
        <p:spPr bwMode="auto">
          <a:xfrm>
            <a:off x="425450" y="928688"/>
            <a:ext cx="3162300" cy="4000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>
                <a:solidFill>
                  <a:srgbClr val="003366"/>
                </a:solidFill>
              </a:rPr>
              <a:t>Předaní zpracovaných dat</a:t>
            </a:r>
            <a:endParaRPr lang="en-US" sz="2000">
              <a:solidFill>
                <a:srgbClr val="003366"/>
              </a:solidFill>
            </a:endParaRPr>
          </a:p>
        </p:txBody>
      </p:sp>
      <p:sp>
        <p:nvSpPr>
          <p:cNvPr id="32773" name="Rectangle 2"/>
          <p:cNvSpPr>
            <a:spLocks noGrp="1" noChangeArrowheads="1"/>
          </p:cNvSpPr>
          <p:nvPr>
            <p:ph type="title"/>
          </p:nvPr>
        </p:nvSpPr>
        <p:spPr>
          <a:xfrm>
            <a:off x="2300288" y="71438"/>
            <a:ext cx="6772275" cy="609600"/>
          </a:xfrm>
        </p:spPr>
        <p:txBody>
          <a:bodyPr/>
          <a:lstStyle/>
          <a:p>
            <a:pPr algn="r"/>
            <a:r>
              <a:rPr lang="cs-CZ" sz="2400" smtClean="0">
                <a:solidFill>
                  <a:srgbClr val="FF9900"/>
                </a:solidFill>
              </a:rPr>
              <a:t>LASEROVÉ SKENOVÁNÍ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5"/>
          <p:cNvSpPr>
            <a:spLocks noChangeArrowheads="1"/>
          </p:cNvSpPr>
          <p:nvPr/>
        </p:nvSpPr>
        <p:spPr bwMode="auto">
          <a:xfrm>
            <a:off x="714375" y="1285875"/>
            <a:ext cx="7521575" cy="523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1">
                <a:solidFill>
                  <a:srgbClr val="003366"/>
                </a:solidFill>
              </a:rPr>
              <a:t>Laserové skenování – Vítkovické železárny</a:t>
            </a:r>
            <a:endParaRPr lang="en-US" sz="2800" b="1">
              <a:solidFill>
                <a:srgbClr val="003366"/>
              </a:solidFill>
            </a:endParaRPr>
          </a:p>
        </p:txBody>
      </p:sp>
      <p:sp>
        <p:nvSpPr>
          <p:cNvPr id="33796" name="Rectangle 2"/>
          <p:cNvSpPr>
            <a:spLocks noGrp="1" noChangeArrowheads="1"/>
          </p:cNvSpPr>
          <p:nvPr>
            <p:ph type="title"/>
          </p:nvPr>
        </p:nvSpPr>
        <p:spPr>
          <a:xfrm>
            <a:off x="2300288" y="71438"/>
            <a:ext cx="6772275" cy="609600"/>
          </a:xfrm>
        </p:spPr>
        <p:txBody>
          <a:bodyPr/>
          <a:lstStyle/>
          <a:p>
            <a:pPr algn="r"/>
            <a:r>
              <a:rPr lang="cs-CZ" sz="2400" smtClean="0">
                <a:solidFill>
                  <a:srgbClr val="FF9900"/>
                </a:solidFill>
              </a:rPr>
              <a:t>LASEROVÉ SKENOVÁNÍ</a:t>
            </a:r>
          </a:p>
        </p:txBody>
      </p:sp>
      <p:pic>
        <p:nvPicPr>
          <p:cNvPr id="5" name="Picture 5" descr="5_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28750" y="1928813"/>
            <a:ext cx="6215063" cy="4395787"/>
          </a:xfrm>
          <a:prstGeom prst="rect">
            <a:avLst/>
          </a:prstGeom>
          <a:noFill/>
          <a:effectLst>
            <a:outerShdw dist="45791" dir="2021404" algn="ctr" rotWithShape="0">
              <a:srgbClr val="808080"/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2"/>
          <p:cNvSpPr>
            <a:spLocks noGrp="1" noChangeArrowheads="1"/>
          </p:cNvSpPr>
          <p:nvPr>
            <p:ph type="title"/>
          </p:nvPr>
        </p:nvSpPr>
        <p:spPr>
          <a:xfrm>
            <a:off x="2300288" y="71438"/>
            <a:ext cx="6772275" cy="609600"/>
          </a:xfrm>
        </p:spPr>
        <p:txBody>
          <a:bodyPr/>
          <a:lstStyle/>
          <a:p>
            <a:pPr algn="r"/>
            <a:r>
              <a:rPr lang="cs-CZ" sz="2400" smtClean="0">
                <a:solidFill>
                  <a:srgbClr val="FF9900"/>
                </a:solidFill>
              </a:rPr>
              <a:t>LASEROVÉ SKENOVÁNÍ</a:t>
            </a:r>
          </a:p>
        </p:txBody>
      </p:sp>
      <p:pic>
        <p:nvPicPr>
          <p:cNvPr id="4" name="Picture 6" descr="IVA_2D_scan"/>
          <p:cNvPicPr>
            <a:picLocks noChangeAspect="1" noChangeArrowheads="1"/>
          </p:cNvPicPr>
          <p:nvPr/>
        </p:nvPicPr>
        <p:blipFill>
          <a:blip r:embed="rId3" cstate="print"/>
          <a:srcRect l="12000" t="2702" r="9334"/>
          <a:stretch>
            <a:fillRect/>
          </a:stretch>
        </p:blipFill>
        <p:spPr bwMode="auto">
          <a:xfrm>
            <a:off x="571500" y="928688"/>
            <a:ext cx="8143875" cy="3111500"/>
          </a:xfrm>
          <a:prstGeom prst="rect">
            <a:avLst/>
          </a:prstGeom>
          <a:noFill/>
          <a:effectLst>
            <a:outerShdw dist="45791" dir="2021404" algn="ctr" rotWithShape="0">
              <a:srgbClr val="808080"/>
            </a:outerShdw>
          </a:effectLst>
        </p:spPr>
      </p:pic>
      <p:pic>
        <p:nvPicPr>
          <p:cNvPr id="5" name="Picture 7" descr="Plosina_23 - Panorama001"/>
          <p:cNvPicPr>
            <a:picLocks noChangeAspect="1" noChangeArrowheads="1"/>
          </p:cNvPicPr>
          <p:nvPr/>
        </p:nvPicPr>
        <p:blipFill>
          <a:blip r:embed="rId4" cstate="print"/>
          <a:srcRect l="798" r="200"/>
          <a:stretch>
            <a:fillRect/>
          </a:stretch>
        </p:blipFill>
        <p:spPr bwMode="auto">
          <a:xfrm>
            <a:off x="571500" y="3857625"/>
            <a:ext cx="8143875" cy="2765425"/>
          </a:xfrm>
          <a:prstGeom prst="rect">
            <a:avLst/>
          </a:prstGeom>
          <a:noFill/>
          <a:effectLst>
            <a:outerShdw dist="45791" dir="2021404" algn="ctr" rotWithShape="0">
              <a:srgbClr val="808080"/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>
          <a:xfrm>
            <a:off x="2300288" y="71438"/>
            <a:ext cx="6772275" cy="609600"/>
          </a:xfrm>
        </p:spPr>
        <p:txBody>
          <a:bodyPr/>
          <a:lstStyle/>
          <a:p>
            <a:pPr algn="r"/>
            <a:r>
              <a:rPr lang="cs-CZ" sz="2400" smtClean="0">
                <a:solidFill>
                  <a:srgbClr val="FF9900"/>
                </a:solidFill>
              </a:rPr>
              <a:t>LASEROVÉ SKENOVÁNÍ</a:t>
            </a:r>
          </a:p>
        </p:txBody>
      </p:sp>
      <p:pic>
        <p:nvPicPr>
          <p:cNvPr id="4" name="Picture 6" descr="IVA_3D_sca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5" y="1143000"/>
            <a:ext cx="8237538" cy="5219700"/>
          </a:xfrm>
          <a:prstGeom prst="rect">
            <a:avLst/>
          </a:prstGeom>
          <a:noFill/>
          <a:effectLst>
            <a:outerShdw dist="45791" dir="2021404" algn="ctr" rotWithShape="0">
              <a:srgbClr val="808080"/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2"/>
          <p:cNvSpPr>
            <a:spLocks noGrp="1" noChangeArrowheads="1"/>
          </p:cNvSpPr>
          <p:nvPr>
            <p:ph type="title"/>
          </p:nvPr>
        </p:nvSpPr>
        <p:spPr>
          <a:xfrm>
            <a:off x="2300288" y="71438"/>
            <a:ext cx="6772275" cy="609600"/>
          </a:xfrm>
        </p:spPr>
        <p:txBody>
          <a:bodyPr/>
          <a:lstStyle/>
          <a:p>
            <a:pPr algn="r"/>
            <a:r>
              <a:rPr lang="cs-CZ" sz="2400" smtClean="0">
                <a:solidFill>
                  <a:srgbClr val="FF9900"/>
                </a:solidFill>
              </a:rPr>
              <a:t>LASEROVÉ SKENOVÁNÍ</a:t>
            </a:r>
          </a:p>
        </p:txBody>
      </p:sp>
      <p:pic>
        <p:nvPicPr>
          <p:cNvPr id="4" name="Picture 5" descr="o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8" y="1262063"/>
            <a:ext cx="8429625" cy="5219700"/>
          </a:xfrm>
          <a:prstGeom prst="rect">
            <a:avLst/>
          </a:prstGeom>
          <a:noFill/>
          <a:effectLst>
            <a:outerShdw dist="45791" dir="2021404" algn="ctr" rotWithShape="0">
              <a:srgbClr val="808080"/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2"/>
          <p:cNvSpPr>
            <a:spLocks noGrp="1" noChangeArrowheads="1"/>
          </p:cNvSpPr>
          <p:nvPr>
            <p:ph type="title"/>
          </p:nvPr>
        </p:nvSpPr>
        <p:spPr>
          <a:xfrm>
            <a:off x="2300288" y="71438"/>
            <a:ext cx="6772275" cy="609600"/>
          </a:xfrm>
        </p:spPr>
        <p:txBody>
          <a:bodyPr/>
          <a:lstStyle/>
          <a:p>
            <a:pPr algn="r"/>
            <a:r>
              <a:rPr lang="cs-CZ" sz="2400" smtClean="0">
                <a:solidFill>
                  <a:srgbClr val="FF9900"/>
                </a:solidFill>
              </a:rPr>
              <a:t>LASEROVÉ SKENOVÁNÍ</a:t>
            </a:r>
          </a:p>
        </p:txBody>
      </p:sp>
      <p:pic>
        <p:nvPicPr>
          <p:cNvPr id="4" name="Picture 6" descr="5_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990600"/>
            <a:ext cx="5705475" cy="4032250"/>
          </a:xfrm>
          <a:prstGeom prst="rect">
            <a:avLst/>
          </a:prstGeom>
          <a:noFill/>
          <a:effectLst>
            <a:outerShdw dist="45791" dir="2021404" algn="ctr" rotWithShape="0">
              <a:srgbClr val="808080"/>
            </a:outerShdw>
          </a:effectLst>
        </p:spPr>
      </p:pic>
      <p:pic>
        <p:nvPicPr>
          <p:cNvPr id="5" name="Picture 5" descr="5_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33800" y="2727325"/>
            <a:ext cx="5410200" cy="3825875"/>
          </a:xfrm>
          <a:prstGeom prst="rect">
            <a:avLst/>
          </a:prstGeom>
          <a:noFill/>
          <a:effectLst>
            <a:outerShdw dist="45791" dir="2021404" algn="ctr" rotWithShape="0">
              <a:srgbClr val="808080"/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www.hgf.vsb.cz</a:t>
            </a:r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395536" y="476672"/>
            <a:ext cx="98048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cs-CZ" sz="2800" b="1" dirty="0" smtClean="0">
                <a:solidFill>
                  <a:srgbClr val="222222"/>
                </a:solidFill>
                <a:ea typeface="Times New Roman" pitchFamily="18" charset="0"/>
                <a:cs typeface="Courier New" pitchFamily="49" charset="0"/>
              </a:rPr>
              <a:t>Metody a postupy mapování polohopisu</a:t>
            </a:r>
            <a:endParaRPr lang="cs-CZ" sz="2800" b="1" dirty="0" smtClean="0">
              <a:solidFill>
                <a:srgbClr val="323232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432173" y="1430779"/>
            <a:ext cx="853244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lang="cs-CZ" b="1" dirty="0" smtClean="0"/>
          </a:p>
          <a:p>
            <a:pPr marL="457200" lvl="0" indent="-457200"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sz="2000" b="1" dirty="0" smtClean="0">
                <a:solidFill>
                  <a:srgbClr val="222222"/>
                </a:solidFill>
                <a:ea typeface="Times New Roman" pitchFamily="18" charset="0"/>
                <a:cs typeface="Courier New" pitchFamily="49" charset="0"/>
              </a:rPr>
              <a:t>Geodetické metody měření při mapování map velkých měřítek v ČR </a:t>
            </a:r>
          </a:p>
          <a:p>
            <a:pPr marL="457200" lvl="0" indent="-457200">
              <a:buFont typeface="+mj-lt"/>
              <a:buAutoNum type="arabicPeriod"/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lang="cs-CZ" dirty="0" smtClean="0"/>
          </a:p>
          <a:p>
            <a:pPr marL="457200" lvl="0" indent="-457200">
              <a:buFont typeface="+mj-lt"/>
              <a:buAutoNum type="arabicPeriod"/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dirty="0" smtClean="0"/>
              <a:t>Pro mapování v katastru jsou dány postupem popsaným </a:t>
            </a:r>
            <a:r>
              <a:rPr lang="cs-CZ" b="1" dirty="0" smtClean="0"/>
              <a:t>v Návodu </a:t>
            </a:r>
            <a:r>
              <a:rPr lang="cs-CZ" dirty="0" smtClean="0"/>
              <a:t>pro obnovu katastrálního operátu a převod</a:t>
            </a:r>
          </a:p>
          <a:p>
            <a:pPr marL="457200" lvl="0" indent="-457200">
              <a:buFont typeface="+mj-lt"/>
              <a:buAutoNum type="arabicPeriod"/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lang="cs-CZ" dirty="0" smtClean="0"/>
          </a:p>
          <a:p>
            <a:pPr marL="457200" lvl="0" indent="-457200">
              <a:buFont typeface="+mj-lt"/>
              <a:buAutoNum type="arabicPeriod"/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dirty="0" smtClean="0"/>
              <a:t>Pro mapování při tvorbě </a:t>
            </a:r>
            <a:r>
              <a:rPr lang="cs-CZ" b="1" dirty="0" smtClean="0"/>
              <a:t>Digitální technické mapy </a:t>
            </a:r>
            <a:r>
              <a:rPr lang="cs-CZ" dirty="0" smtClean="0"/>
              <a:t>ČR budou dány předpisy pro jejich tvorbu</a:t>
            </a:r>
          </a:p>
          <a:p>
            <a:pPr marL="457200" lvl="0" indent="-457200">
              <a:buFont typeface="+mj-lt"/>
              <a:buAutoNum type="arabicPeriod"/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lang="cs-CZ" dirty="0" smtClean="0"/>
          </a:p>
          <a:p>
            <a:pPr marL="457200" lvl="0" indent="-457200">
              <a:buFont typeface="+mj-lt"/>
              <a:buAutoNum type="arabicPeriod"/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dirty="0" smtClean="0"/>
              <a:t>Pro mapování </a:t>
            </a:r>
            <a:r>
              <a:rPr lang="cs-CZ" b="1" dirty="0" smtClean="0"/>
              <a:t>polohopisu u SŽDC a ŘSD </a:t>
            </a:r>
            <a:r>
              <a:rPr lang="cs-CZ" dirty="0" smtClean="0"/>
              <a:t>jsou dány předpisy těchto správců komunikací – SŽDC metodické pokyny </a:t>
            </a:r>
            <a:r>
              <a:rPr lang="cs-CZ" b="1" dirty="0" smtClean="0"/>
              <a:t>řady M20 </a:t>
            </a:r>
            <a:r>
              <a:rPr lang="cs-CZ" dirty="0" smtClean="0"/>
              <a:t>Metodický pokyn pro měření prostorové polohy koleje</a:t>
            </a:r>
            <a:r>
              <a:rPr lang="cs-CZ" b="1" dirty="0" smtClean="0"/>
              <a:t> MP004</a:t>
            </a:r>
            <a:r>
              <a:rPr lang="cs-CZ" dirty="0" smtClean="0"/>
              <a:t>, u ŘSD celá řada Technických pokynů pro výstavbu silnic a dálnic</a:t>
            </a:r>
          </a:p>
          <a:p>
            <a:pPr marL="457200" lvl="0" indent="-457200">
              <a:buFont typeface="+mj-lt"/>
              <a:buAutoNum type="arabicPeriod"/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lang="cs-CZ" dirty="0" smtClean="0"/>
          </a:p>
          <a:p>
            <a:pPr marL="457200" lvl="0" indent="-457200">
              <a:buFont typeface="+mj-lt"/>
              <a:buAutoNum type="arabicPeriod"/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dirty="0" smtClean="0"/>
              <a:t>Pro mapování důlních děl jsou dány předpisy </a:t>
            </a:r>
            <a:r>
              <a:rPr lang="cs-CZ" b="1" dirty="0" smtClean="0"/>
              <a:t>ČBÚ - Vyhláškou č. 435/1992 </a:t>
            </a:r>
            <a:r>
              <a:rPr lang="cs-CZ" dirty="0" smtClean="0"/>
              <a:t>Sb. Českého báňského úřadu o důlně měřické dokumentaci při hornické činnosti a některých činnostech prováděných hornickým způsobem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3302174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2"/>
          <p:cNvSpPr>
            <a:spLocks noGrp="1" noChangeArrowheads="1"/>
          </p:cNvSpPr>
          <p:nvPr>
            <p:ph type="title"/>
          </p:nvPr>
        </p:nvSpPr>
        <p:spPr>
          <a:xfrm>
            <a:off x="2300288" y="71438"/>
            <a:ext cx="6772275" cy="609600"/>
          </a:xfrm>
        </p:spPr>
        <p:txBody>
          <a:bodyPr/>
          <a:lstStyle/>
          <a:p>
            <a:pPr algn="r"/>
            <a:r>
              <a:rPr lang="cs-CZ" sz="2400" smtClean="0">
                <a:solidFill>
                  <a:srgbClr val="FF9900"/>
                </a:solidFill>
              </a:rPr>
              <a:t>LASEROVÉ SKENOVÁNÍ</a:t>
            </a:r>
          </a:p>
        </p:txBody>
      </p:sp>
      <p:pic>
        <p:nvPicPr>
          <p:cNvPr id="38916" name="Picture 6" descr="10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DCDCDC"/>
              </a:clrFrom>
              <a:clrTo>
                <a:srgbClr val="DCDCD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063" y="1181100"/>
            <a:ext cx="8153400" cy="539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2"/>
          <p:cNvSpPr>
            <a:spLocks noGrp="1" noChangeArrowheads="1"/>
          </p:cNvSpPr>
          <p:nvPr>
            <p:ph type="title"/>
          </p:nvPr>
        </p:nvSpPr>
        <p:spPr>
          <a:xfrm>
            <a:off x="2300288" y="71438"/>
            <a:ext cx="6772275" cy="609600"/>
          </a:xfrm>
        </p:spPr>
        <p:txBody>
          <a:bodyPr/>
          <a:lstStyle/>
          <a:p>
            <a:pPr algn="r"/>
            <a:r>
              <a:rPr lang="cs-CZ" sz="2400" smtClean="0">
                <a:solidFill>
                  <a:srgbClr val="FF9900"/>
                </a:solidFill>
              </a:rPr>
              <a:t>LASEROVÉ SKENOVÁNÍ</a:t>
            </a:r>
          </a:p>
        </p:txBody>
      </p:sp>
      <p:pic>
        <p:nvPicPr>
          <p:cNvPr id="39940" name="Picture 4" descr="1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DCDCDC"/>
              </a:clrFrom>
              <a:clrTo>
                <a:srgbClr val="DCDCD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72000" y="3714750"/>
            <a:ext cx="4341813" cy="282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4" descr="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DCDCDC"/>
              </a:clrFrom>
              <a:clrTo>
                <a:srgbClr val="DCDCD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643063"/>
            <a:ext cx="4448175" cy="381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Picture 4" descr="1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DCDCDC"/>
              </a:clrFrom>
              <a:clrTo>
                <a:srgbClr val="DCDCD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43438" y="928688"/>
            <a:ext cx="3914775" cy="267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Rectangle 2"/>
          <p:cNvSpPr>
            <a:spLocks noGrp="1" noChangeArrowheads="1"/>
          </p:cNvSpPr>
          <p:nvPr>
            <p:ph type="title"/>
          </p:nvPr>
        </p:nvSpPr>
        <p:spPr>
          <a:xfrm>
            <a:off x="2300288" y="71438"/>
            <a:ext cx="6772275" cy="609600"/>
          </a:xfrm>
        </p:spPr>
        <p:txBody>
          <a:bodyPr/>
          <a:lstStyle/>
          <a:p>
            <a:pPr algn="r"/>
            <a:r>
              <a:rPr lang="cs-CZ" sz="2400" smtClean="0">
                <a:solidFill>
                  <a:srgbClr val="FF9900"/>
                </a:solidFill>
              </a:rPr>
              <a:t>ORTOFOTO ČR</a:t>
            </a:r>
          </a:p>
        </p:txBody>
      </p:sp>
      <p:sp>
        <p:nvSpPr>
          <p:cNvPr id="53252" name="Rectangle 2"/>
          <p:cNvSpPr txBox="1">
            <a:spLocks noChangeArrowheads="1"/>
          </p:cNvSpPr>
          <p:nvPr/>
        </p:nvSpPr>
        <p:spPr bwMode="auto">
          <a:xfrm>
            <a:off x="1071563" y="2857500"/>
            <a:ext cx="67722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spcBef>
                <a:spcPct val="0"/>
              </a:spcBef>
            </a:pPr>
            <a:r>
              <a:rPr lang="cs-CZ" sz="4000" b="1">
                <a:solidFill>
                  <a:srgbClr val="FF6600"/>
                </a:solidFill>
                <a:latin typeface="Verdana" pitchFamily="34" charset="0"/>
              </a:rPr>
              <a:t>ORTOFOTOMAPA KRAJE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010" name="Group 10"/>
          <p:cNvGraphicFramePr>
            <a:graphicFrameLocks noGrp="1"/>
          </p:cNvGraphicFramePr>
          <p:nvPr>
            <p:ph sz="half" idx="4294967295"/>
          </p:nvPr>
        </p:nvGraphicFramePr>
        <p:xfrm>
          <a:off x="4857750" y="2366963"/>
          <a:ext cx="3457575" cy="1244610"/>
        </p:xfrm>
        <a:graphic>
          <a:graphicData uri="http://schemas.openxmlformats.org/drawingml/2006/table">
            <a:tbl>
              <a:tblPr/>
              <a:tblGrid>
                <a:gridCol w="1420813"/>
                <a:gridCol w="2036762"/>
              </a:tblGrid>
              <a:tr h="234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33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Měřítko snímkování</a:t>
                      </a:r>
                    </a:p>
                  </a:txBody>
                  <a:tcPr marL="36000" marR="36000" marT="10800" marB="10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33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1:15 000</a:t>
                      </a:r>
                    </a:p>
                  </a:txBody>
                  <a:tcPr marL="36000" marR="36000" marT="10800" marB="10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5"/>
                      </a:schemeClr>
                    </a:solidFill>
                  </a:tcPr>
                </a:tc>
              </a:tr>
              <a:tr h="234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33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Rozlišení</a:t>
                      </a:r>
                    </a:p>
                  </a:txBody>
                  <a:tcPr marL="36000" marR="36000" marT="10800" marB="10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33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 cm/pixel</a:t>
                      </a:r>
                    </a:p>
                  </a:txBody>
                  <a:tcPr marL="36000" marR="36000" marT="10800" marB="10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5"/>
                      </a:schemeClr>
                    </a:solidFill>
                  </a:tcPr>
                </a:tc>
              </a:tr>
              <a:tr h="234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33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Formát</a:t>
                      </a:r>
                    </a:p>
                  </a:txBody>
                  <a:tcPr marL="36000" marR="36000" marT="10800" marB="10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33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TIFF, JPEG</a:t>
                      </a:r>
                    </a:p>
                  </a:txBody>
                  <a:tcPr marL="36000" marR="36000" marT="10800" marB="10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5"/>
                      </a:schemeClr>
                    </a:solidFill>
                  </a:tcPr>
                </a:tc>
              </a:tr>
              <a:tr h="509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33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Datová jednotka (soubor)</a:t>
                      </a:r>
                    </a:p>
                  </a:txBody>
                  <a:tcPr marL="36000" marR="36000" marT="10800" marB="10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33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SM </a:t>
                      </a:r>
                      <a:r>
                        <a:rPr kumimoji="0" lang="cs-CZ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1:2 000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3300"/>
                        </a:buClr>
                        <a:buSzTx/>
                        <a:buFontTx/>
                        <a:buChar char="-"/>
                        <a:tabLst/>
                      </a:pPr>
                      <a:r>
                        <a:rPr kumimoji="0" lang="cs-CZ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70 MB nekomprimovaný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3300"/>
                        </a:buClr>
                        <a:buSzTx/>
                        <a:buFontTx/>
                        <a:buChar char="-"/>
                        <a:tabLst/>
                      </a:pPr>
                      <a:r>
                        <a:rPr kumimoji="0" lang="cs-CZ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17 MB komprimovaný</a:t>
                      </a:r>
                    </a:p>
                  </a:txBody>
                  <a:tcPr marL="36000" marR="36000" marT="10800" marB="10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5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12027" name="Group 27"/>
          <p:cNvGraphicFramePr>
            <a:graphicFrameLocks noGrp="1"/>
          </p:cNvGraphicFramePr>
          <p:nvPr/>
        </p:nvGraphicFramePr>
        <p:xfrm>
          <a:off x="785813" y="2386013"/>
          <a:ext cx="3500437" cy="1327150"/>
        </p:xfrm>
        <a:graphic>
          <a:graphicData uri="http://schemas.openxmlformats.org/drawingml/2006/table">
            <a:tbl>
              <a:tblPr/>
              <a:tblGrid>
                <a:gridCol w="1438275"/>
                <a:gridCol w="2062162"/>
              </a:tblGrid>
              <a:tr h="215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33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Měřítko snímkování</a:t>
                      </a:r>
                    </a:p>
                  </a:txBody>
                  <a:tcPr marL="36000" marR="36000" marT="10800" marB="10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33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1:20 000</a:t>
                      </a:r>
                    </a:p>
                  </a:txBody>
                  <a:tcPr marL="36000" marR="36000" marT="10800" marB="10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5"/>
                      </a:schemeClr>
                    </a:solidFill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33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Rozlišení</a:t>
                      </a:r>
                    </a:p>
                  </a:txBody>
                  <a:tcPr marL="36000" marR="36000" marT="10800" marB="10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33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50 cm/pixel</a:t>
                      </a:r>
                    </a:p>
                  </a:txBody>
                  <a:tcPr marL="36000" marR="36000" marT="10800" marB="10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5"/>
                      </a:schemeClr>
                    </a:solidFill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33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Formát</a:t>
                      </a:r>
                    </a:p>
                  </a:txBody>
                  <a:tcPr marL="36000" marR="36000" marT="10800" marB="10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33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TIFF, JPEG</a:t>
                      </a:r>
                    </a:p>
                  </a:txBody>
                  <a:tcPr marL="36000" marR="36000" marT="10800" marB="10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5"/>
                      </a:schemeClr>
                    </a:solidFill>
                  </a:tcPr>
                </a:tc>
              </a:tr>
              <a:tr h="679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33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Datová jednotka (soubor)</a:t>
                      </a:r>
                    </a:p>
                  </a:txBody>
                  <a:tcPr marL="36000" marR="36000" marT="10800" marB="10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33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SMO-5 </a:t>
                      </a:r>
                      <a:r>
                        <a:rPr kumimoji="0" lang="cs-CZ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1:5 000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3300"/>
                        </a:buClr>
                        <a:buSzTx/>
                        <a:buFontTx/>
                        <a:buChar char="-"/>
                        <a:tabLst/>
                      </a:pPr>
                      <a:r>
                        <a:rPr kumimoji="0" lang="cs-CZ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60 MB nekomprimovaný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3300"/>
                        </a:buClr>
                        <a:buSzTx/>
                        <a:buFontTx/>
                        <a:buChar char="-"/>
                        <a:tabLst/>
                      </a:pPr>
                      <a:r>
                        <a:rPr kumimoji="0" lang="cs-CZ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13 MB komprimovaný</a:t>
                      </a:r>
                    </a:p>
                  </a:txBody>
                  <a:tcPr marL="36000" marR="36000" marT="10800" marB="10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5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140" name="Zaoblený obdélník 9"/>
          <p:cNvSpPr>
            <a:spLocks noChangeArrowheads="1"/>
          </p:cNvSpPr>
          <p:nvPr/>
        </p:nvSpPr>
        <p:spPr bwMode="auto">
          <a:xfrm>
            <a:off x="2500313" y="4000500"/>
            <a:ext cx="4071937" cy="571500"/>
          </a:xfrm>
          <a:prstGeom prst="roundRect">
            <a:avLst>
              <a:gd name="adj" fmla="val 16667"/>
            </a:avLst>
          </a:prstGeom>
          <a:solidFill>
            <a:srgbClr val="000066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spcBef>
                <a:spcPct val="0"/>
              </a:spcBef>
            </a:pPr>
            <a:r>
              <a:rPr lang="cs-CZ" sz="2800" b="1">
                <a:solidFill>
                  <a:srgbClr val="FF9900"/>
                </a:solidFill>
                <a:latin typeface="Calibri" pitchFamily="34" charset="0"/>
              </a:rPr>
              <a:t>Snímkování  2007-2009</a:t>
            </a:r>
          </a:p>
        </p:txBody>
      </p:sp>
      <p:graphicFrame>
        <p:nvGraphicFramePr>
          <p:cNvPr id="11" name="Group 10"/>
          <p:cNvGraphicFramePr>
            <a:graphicFrameLocks noGrp="1"/>
          </p:cNvGraphicFramePr>
          <p:nvPr/>
        </p:nvGraphicFramePr>
        <p:xfrm>
          <a:off x="2500313" y="4714875"/>
          <a:ext cx="4071937" cy="2000251"/>
        </p:xfrm>
        <a:graphic>
          <a:graphicData uri="http://schemas.openxmlformats.org/drawingml/2006/table">
            <a:tbl>
              <a:tblPr/>
              <a:tblGrid>
                <a:gridCol w="1673225"/>
                <a:gridCol w="2398712"/>
              </a:tblGrid>
              <a:tr h="4587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33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Měřítko snímkování</a:t>
                      </a:r>
                    </a:p>
                  </a:txBody>
                  <a:tcPr marL="36000" marR="36000" marT="10800" marB="10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33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1:15 000</a:t>
                      </a:r>
                    </a:p>
                  </a:txBody>
                  <a:tcPr marL="36000" marR="36000" marT="10800" marB="10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5"/>
                      </a:schemeClr>
                    </a:solidFill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33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Rozlišení</a:t>
                      </a:r>
                    </a:p>
                  </a:txBody>
                  <a:tcPr marL="36000" marR="36000" marT="10800" marB="10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33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 cm/pixel</a:t>
                      </a:r>
                    </a:p>
                  </a:txBody>
                  <a:tcPr marL="36000" marR="36000" marT="10800" marB="10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5"/>
                      </a:schemeClr>
                    </a:solidFill>
                  </a:tcPr>
                </a:tc>
              </a:tr>
              <a:tr h="2778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33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Formát</a:t>
                      </a:r>
                    </a:p>
                  </a:txBody>
                  <a:tcPr marL="36000" marR="36000" marT="10800" marB="10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33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TIFF, JPEG</a:t>
                      </a:r>
                    </a:p>
                  </a:txBody>
                  <a:tcPr marL="36000" marR="36000" marT="10800" marB="10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5"/>
                      </a:schemeClr>
                    </a:solidFill>
                  </a:tcPr>
                </a:tc>
              </a:tr>
              <a:tr h="9842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33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Datová jednotka (soubor)</a:t>
                      </a:r>
                    </a:p>
                  </a:txBody>
                  <a:tcPr marL="36000" marR="36000" marT="10800" marB="10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33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SM </a:t>
                      </a: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1:2 000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3300"/>
                        </a:buClr>
                        <a:buSzTx/>
                        <a:buFontTx/>
                        <a:buChar char="-"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70 MB nekomprimovaný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3300"/>
                        </a:buClr>
                        <a:buSzTx/>
                        <a:buFontTx/>
                        <a:buChar char="-"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17 MB komprimovaný</a:t>
                      </a:r>
                    </a:p>
                  </a:txBody>
                  <a:tcPr marL="36000" marR="36000" marT="10800" marB="10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5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098" name="Organization Chart 2"/>
          <p:cNvGraphicFramePr>
            <a:graphicFrameLocks/>
          </p:cNvGraphicFramePr>
          <p:nvPr/>
        </p:nvGraphicFramePr>
        <p:xfrm>
          <a:off x="714375" y="917575"/>
          <a:ext cx="7656513" cy="1225550"/>
        </p:xfrm>
        <a:graphic>
          <a:graphicData uri="http://schemas.openxmlformats.org/drawingml/2006/compatibility">
            <com:legacyDrawing xmlns:com="http://schemas.openxmlformats.org/drawingml/2006/compatibility" spid="_x0000_s1026"/>
          </a:graphicData>
        </a:graphic>
      </p:graphicFrame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2300288" y="71438"/>
            <a:ext cx="6772275" cy="609600"/>
          </a:xfrm>
          <a:prstGeom prst="rect">
            <a:avLst/>
          </a:prstGeom>
        </p:spPr>
        <p:txBody>
          <a:bodyPr/>
          <a:lstStyle/>
          <a:p>
            <a:pPr algn="r" eaLnBrk="0" hangingPunct="0">
              <a:spcBef>
                <a:spcPct val="0"/>
              </a:spcBef>
              <a:defRPr/>
            </a:pPr>
            <a:r>
              <a:rPr lang="cs-CZ" b="1" kern="0" dirty="0">
                <a:solidFill>
                  <a:srgbClr val="FF9900"/>
                </a:solidFill>
                <a:latin typeface="+mj-lt"/>
                <a:ea typeface="+mj-ea"/>
                <a:cs typeface="+mj-cs"/>
              </a:rPr>
              <a:t>ORTOFOTO ČR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Rectangle 2"/>
          <p:cNvSpPr>
            <a:spLocks noGrp="1" noChangeArrowheads="1"/>
          </p:cNvSpPr>
          <p:nvPr>
            <p:ph type="title"/>
          </p:nvPr>
        </p:nvSpPr>
        <p:spPr>
          <a:xfrm>
            <a:off x="2300288" y="71438"/>
            <a:ext cx="6772275" cy="609600"/>
          </a:xfrm>
        </p:spPr>
        <p:txBody>
          <a:bodyPr/>
          <a:lstStyle/>
          <a:p>
            <a:pPr algn="r"/>
            <a:r>
              <a:rPr lang="cs-CZ" sz="2400" smtClean="0">
                <a:solidFill>
                  <a:srgbClr val="FF9900"/>
                </a:solidFill>
              </a:rPr>
              <a:t>ORTOFOTO ČR</a:t>
            </a:r>
          </a:p>
        </p:txBody>
      </p:sp>
      <p:pic>
        <p:nvPicPr>
          <p:cNvPr id="54276" name="Picture 2" descr="C:\!_obrazky\01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33438"/>
            <a:ext cx="9144000" cy="602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title"/>
          </p:nvPr>
        </p:nvSpPr>
        <p:spPr>
          <a:xfrm>
            <a:off x="2300288" y="71438"/>
            <a:ext cx="6772275" cy="609600"/>
          </a:xfrm>
        </p:spPr>
        <p:txBody>
          <a:bodyPr/>
          <a:lstStyle/>
          <a:p>
            <a:pPr algn="r"/>
            <a:r>
              <a:rPr lang="cs-CZ" sz="2400" smtClean="0">
                <a:solidFill>
                  <a:srgbClr val="FF9900"/>
                </a:solidFill>
              </a:rPr>
              <a:t>ORTOFOTO ČR</a:t>
            </a:r>
          </a:p>
        </p:txBody>
      </p:sp>
      <p:pic>
        <p:nvPicPr>
          <p:cNvPr id="55300" name="Picture 2" descr="C:\!_obrazky\01002.jp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0" y="857250"/>
            <a:ext cx="9144000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title"/>
          </p:nvPr>
        </p:nvSpPr>
        <p:spPr>
          <a:xfrm>
            <a:off x="2300288" y="71438"/>
            <a:ext cx="6772275" cy="609600"/>
          </a:xfrm>
        </p:spPr>
        <p:txBody>
          <a:bodyPr/>
          <a:lstStyle/>
          <a:p>
            <a:pPr algn="r"/>
            <a:r>
              <a:rPr lang="cs-CZ" sz="2400" smtClean="0">
                <a:solidFill>
                  <a:srgbClr val="FF9900"/>
                </a:solidFill>
              </a:rPr>
              <a:t>ORTOFOTO ČR</a:t>
            </a:r>
          </a:p>
        </p:txBody>
      </p:sp>
      <p:pic>
        <p:nvPicPr>
          <p:cNvPr id="56324" name="Picture 2" descr="C:\!_obrazky\01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57250"/>
            <a:ext cx="9144000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Rectangle 2"/>
          <p:cNvSpPr>
            <a:spLocks noGrp="1" noChangeArrowheads="1"/>
          </p:cNvSpPr>
          <p:nvPr>
            <p:ph type="title"/>
          </p:nvPr>
        </p:nvSpPr>
        <p:spPr>
          <a:xfrm>
            <a:off x="2300288" y="71438"/>
            <a:ext cx="6772275" cy="609600"/>
          </a:xfrm>
        </p:spPr>
        <p:txBody>
          <a:bodyPr/>
          <a:lstStyle/>
          <a:p>
            <a:pPr algn="r"/>
            <a:r>
              <a:rPr lang="cs-CZ" sz="2400" smtClean="0">
                <a:solidFill>
                  <a:srgbClr val="FF9900"/>
                </a:solidFill>
              </a:rPr>
              <a:t>ORTOFOTO ČR</a:t>
            </a:r>
          </a:p>
        </p:txBody>
      </p:sp>
      <p:pic>
        <p:nvPicPr>
          <p:cNvPr id="57348" name="Picture 2" descr="C:\!_obrazky\01004.jp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0" y="857250"/>
            <a:ext cx="9144000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2"/>
          <p:cNvSpPr>
            <a:spLocks noGrp="1" noChangeArrowheads="1"/>
          </p:cNvSpPr>
          <p:nvPr>
            <p:ph type="title"/>
          </p:nvPr>
        </p:nvSpPr>
        <p:spPr>
          <a:xfrm>
            <a:off x="2300288" y="71438"/>
            <a:ext cx="6772275" cy="609600"/>
          </a:xfrm>
        </p:spPr>
        <p:txBody>
          <a:bodyPr/>
          <a:lstStyle/>
          <a:p>
            <a:pPr algn="r"/>
            <a:r>
              <a:rPr lang="cs-CZ" sz="2400" smtClean="0">
                <a:solidFill>
                  <a:srgbClr val="FF9900"/>
                </a:solidFill>
              </a:rPr>
              <a:t>ORTOFOTO ČR</a:t>
            </a:r>
          </a:p>
        </p:txBody>
      </p:sp>
      <p:pic>
        <p:nvPicPr>
          <p:cNvPr id="58372" name="Picture 2" descr="C:\!_obrazky\01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57250"/>
            <a:ext cx="9144000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Rectangle 2"/>
          <p:cNvSpPr>
            <a:spLocks noGrp="1" noChangeArrowheads="1"/>
          </p:cNvSpPr>
          <p:nvPr>
            <p:ph type="title"/>
          </p:nvPr>
        </p:nvSpPr>
        <p:spPr>
          <a:xfrm>
            <a:off x="2300288" y="71438"/>
            <a:ext cx="6772275" cy="609600"/>
          </a:xfrm>
        </p:spPr>
        <p:txBody>
          <a:bodyPr/>
          <a:lstStyle/>
          <a:p>
            <a:pPr algn="r"/>
            <a:r>
              <a:rPr lang="cs-CZ" sz="2400" smtClean="0">
                <a:solidFill>
                  <a:srgbClr val="FF9900"/>
                </a:solidFill>
              </a:rPr>
              <a:t>ORTOFOTO ČR</a:t>
            </a:r>
          </a:p>
        </p:txBody>
      </p:sp>
      <p:pic>
        <p:nvPicPr>
          <p:cNvPr id="59396" name="Picture 11" descr="C:\!_obrazky\01006.jp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0" y="857250"/>
            <a:ext cx="9144000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www.hgf.vsb.cz</a:t>
            </a:r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395536" y="476672"/>
            <a:ext cx="98048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cs-CZ" sz="2800" b="1" dirty="0" smtClean="0">
                <a:solidFill>
                  <a:srgbClr val="222222"/>
                </a:solidFill>
                <a:ea typeface="Times New Roman" pitchFamily="18" charset="0"/>
                <a:cs typeface="Courier New" pitchFamily="49" charset="0"/>
              </a:rPr>
              <a:t>Metody a postupy mapování polohopisu</a:t>
            </a:r>
            <a:endParaRPr lang="cs-CZ" sz="2800" b="1" dirty="0" smtClean="0">
              <a:solidFill>
                <a:srgbClr val="323232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432173" y="1430779"/>
            <a:ext cx="8532440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lang="cs-CZ" b="1" dirty="0" smtClean="0"/>
          </a:p>
          <a:p>
            <a:pPr marL="457200" lvl="0" indent="-457200"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sz="2000" b="1" dirty="0" smtClean="0">
                <a:solidFill>
                  <a:srgbClr val="222222"/>
                </a:solidFill>
                <a:ea typeface="Times New Roman" pitchFamily="18" charset="0"/>
                <a:cs typeface="Courier New" pitchFamily="49" charset="0"/>
              </a:rPr>
              <a:t>Fotogrammetrické metody měření při mapování map velkých </a:t>
            </a:r>
          </a:p>
          <a:p>
            <a:pPr marL="457200" lvl="0" indent="-457200"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sz="2000" b="1" dirty="0" smtClean="0">
                <a:solidFill>
                  <a:srgbClr val="222222"/>
                </a:solidFill>
                <a:ea typeface="Times New Roman" pitchFamily="18" charset="0"/>
                <a:cs typeface="Courier New" pitchFamily="49" charset="0"/>
              </a:rPr>
              <a:t>měřítek v ČR</a:t>
            </a:r>
          </a:p>
          <a:p>
            <a:pPr marL="457200" lvl="0" indent="-457200">
              <a:buFont typeface="+mj-lt"/>
              <a:buAutoNum type="arabicPeriod"/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lang="cs-CZ" dirty="0" smtClean="0"/>
          </a:p>
          <a:p>
            <a:pPr marL="457200" lvl="0" indent="-457200">
              <a:buFont typeface="+mj-lt"/>
              <a:buAutoNum type="arabicPeriod"/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dirty="0" smtClean="0"/>
              <a:t>Pro mapování v katastru jsou dány postupem popsaným </a:t>
            </a:r>
            <a:r>
              <a:rPr lang="cs-CZ" b="1" dirty="0" smtClean="0"/>
              <a:t>v Návodu </a:t>
            </a:r>
            <a:r>
              <a:rPr lang="cs-CZ" dirty="0" smtClean="0"/>
              <a:t>pro obnovu katastrálního operátu a převod</a:t>
            </a:r>
          </a:p>
          <a:p>
            <a:pPr marL="457200" lvl="0" indent="-457200">
              <a:buFont typeface="+mj-lt"/>
              <a:buAutoNum type="arabicPeriod"/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lang="cs-CZ" dirty="0" smtClean="0"/>
          </a:p>
          <a:p>
            <a:pPr marL="457200" lvl="0" indent="-457200">
              <a:buFont typeface="+mj-lt"/>
              <a:buAutoNum type="arabicPeriod"/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dirty="0" smtClean="0"/>
              <a:t>Pro mapování při tvorbě </a:t>
            </a:r>
            <a:r>
              <a:rPr lang="cs-CZ" b="1" dirty="0" smtClean="0"/>
              <a:t>Digitální technické mapy </a:t>
            </a:r>
            <a:r>
              <a:rPr lang="cs-CZ" dirty="0" smtClean="0"/>
              <a:t>ČR zatím nejsou stanoveny</a:t>
            </a:r>
          </a:p>
          <a:p>
            <a:pPr marL="457200" lvl="0" indent="-457200">
              <a:buFont typeface="+mj-lt"/>
              <a:buAutoNum type="arabicPeriod"/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lang="cs-CZ" dirty="0" smtClean="0"/>
          </a:p>
          <a:p>
            <a:pPr marL="457200" lvl="0" indent="-457200">
              <a:buFont typeface="+mj-lt"/>
              <a:buAutoNum type="arabicPeriod"/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dirty="0" smtClean="0"/>
              <a:t>Pro mapování </a:t>
            </a:r>
            <a:r>
              <a:rPr lang="cs-CZ" b="1" dirty="0" smtClean="0"/>
              <a:t>polohopisu u SŽDC a ŘSD </a:t>
            </a:r>
            <a:r>
              <a:rPr lang="cs-CZ" dirty="0" smtClean="0"/>
              <a:t>nejsou dosud stanoveny jasné podmínky pro použití fotogrammetrie jako mapovací metody</a:t>
            </a:r>
          </a:p>
          <a:p>
            <a:pPr marL="457200" lvl="0" indent="-457200">
              <a:buFont typeface="+mj-lt"/>
              <a:buAutoNum type="arabicPeriod"/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lang="cs-CZ" dirty="0" smtClean="0"/>
          </a:p>
          <a:p>
            <a:pPr marL="457200" lvl="0" indent="-457200">
              <a:buFont typeface="+mj-lt"/>
              <a:buAutoNum type="arabicPeriod"/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dirty="0" smtClean="0"/>
              <a:t>Pro mapování důlních děl jsou dány předpisy </a:t>
            </a:r>
            <a:r>
              <a:rPr lang="cs-CZ" b="1" dirty="0" smtClean="0"/>
              <a:t>ČBÚ - Vyhláškou č. 435/1992 </a:t>
            </a:r>
            <a:r>
              <a:rPr lang="cs-CZ" dirty="0" smtClean="0"/>
              <a:t>Sb. Českého báňského úřadu o důlně měřické dokumentaci při hornické činnosti a některých činnostech prováděných hornickým způsobem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3302174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Rectangle 2"/>
          <p:cNvSpPr>
            <a:spLocks noGrp="1" noChangeArrowheads="1"/>
          </p:cNvSpPr>
          <p:nvPr>
            <p:ph type="title"/>
          </p:nvPr>
        </p:nvSpPr>
        <p:spPr>
          <a:xfrm>
            <a:off x="2300288" y="71438"/>
            <a:ext cx="6772275" cy="609600"/>
          </a:xfrm>
        </p:spPr>
        <p:txBody>
          <a:bodyPr/>
          <a:lstStyle/>
          <a:p>
            <a:pPr algn="r"/>
            <a:r>
              <a:rPr lang="cs-CZ" sz="2400" smtClean="0">
                <a:solidFill>
                  <a:srgbClr val="FF9900"/>
                </a:solidFill>
              </a:rPr>
              <a:t>ORTOFOTO ČR</a:t>
            </a:r>
          </a:p>
        </p:txBody>
      </p:sp>
      <p:pic>
        <p:nvPicPr>
          <p:cNvPr id="60420" name="Picture 2" descr="C:\!_obrazky\010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57250"/>
            <a:ext cx="9144000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Rectangle 2"/>
          <p:cNvSpPr>
            <a:spLocks noGrp="1" noChangeArrowheads="1"/>
          </p:cNvSpPr>
          <p:nvPr>
            <p:ph type="title"/>
          </p:nvPr>
        </p:nvSpPr>
        <p:spPr>
          <a:xfrm>
            <a:off x="2300288" y="71438"/>
            <a:ext cx="6772275" cy="609600"/>
          </a:xfrm>
        </p:spPr>
        <p:txBody>
          <a:bodyPr/>
          <a:lstStyle/>
          <a:p>
            <a:pPr algn="r"/>
            <a:r>
              <a:rPr lang="cs-CZ" sz="2400" smtClean="0">
                <a:solidFill>
                  <a:srgbClr val="FF9900"/>
                </a:solidFill>
              </a:rPr>
              <a:t>ORTOFOTO ČR</a:t>
            </a:r>
          </a:p>
        </p:txBody>
      </p:sp>
      <p:pic>
        <p:nvPicPr>
          <p:cNvPr id="61444" name="Picture 2" descr="C:\!_obrazky\01008.jp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0" y="857250"/>
            <a:ext cx="9144000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Rectangle 2"/>
          <p:cNvSpPr>
            <a:spLocks noGrp="1" noChangeArrowheads="1"/>
          </p:cNvSpPr>
          <p:nvPr>
            <p:ph type="title"/>
          </p:nvPr>
        </p:nvSpPr>
        <p:spPr>
          <a:xfrm>
            <a:off x="2300288" y="71438"/>
            <a:ext cx="6772275" cy="609600"/>
          </a:xfrm>
        </p:spPr>
        <p:txBody>
          <a:bodyPr/>
          <a:lstStyle/>
          <a:p>
            <a:pPr algn="r"/>
            <a:r>
              <a:rPr lang="cs-CZ" sz="2400" smtClean="0">
                <a:solidFill>
                  <a:srgbClr val="FF9900"/>
                </a:solidFill>
              </a:rPr>
              <a:t>ORTOFOTO ČR</a:t>
            </a:r>
          </a:p>
        </p:txBody>
      </p:sp>
      <p:pic>
        <p:nvPicPr>
          <p:cNvPr id="62468" name="Picture 2" descr="C:\!_obrazky\01001.jp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0" y="857250"/>
            <a:ext cx="9144000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9" name="TextovéPole 4"/>
          <p:cNvSpPr txBox="1">
            <a:spLocks noChangeArrowheads="1"/>
          </p:cNvSpPr>
          <p:nvPr/>
        </p:nvSpPr>
        <p:spPr bwMode="auto">
          <a:xfrm>
            <a:off x="214313" y="6143625"/>
            <a:ext cx="192881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>
                <a:solidFill>
                  <a:schemeClr val="bg1"/>
                </a:solidFill>
              </a:rPr>
              <a:t>50cm/2002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2"/>
          <p:cNvSpPr>
            <a:spLocks noGrp="1" noChangeArrowheads="1"/>
          </p:cNvSpPr>
          <p:nvPr>
            <p:ph type="title"/>
          </p:nvPr>
        </p:nvSpPr>
        <p:spPr>
          <a:xfrm>
            <a:off x="2300288" y="71438"/>
            <a:ext cx="6772275" cy="609600"/>
          </a:xfrm>
        </p:spPr>
        <p:txBody>
          <a:bodyPr/>
          <a:lstStyle/>
          <a:p>
            <a:pPr algn="r"/>
            <a:r>
              <a:rPr lang="cs-CZ" sz="2400" smtClean="0">
                <a:solidFill>
                  <a:srgbClr val="FF9900"/>
                </a:solidFill>
              </a:rPr>
              <a:t>ORTOFOTO ČR</a:t>
            </a:r>
          </a:p>
        </p:txBody>
      </p:sp>
      <p:pic>
        <p:nvPicPr>
          <p:cNvPr id="63492" name="Picture 2" descr="C:\!_obrazky\01002.jp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0" y="857250"/>
            <a:ext cx="9144000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3" name="TextovéPole 4"/>
          <p:cNvSpPr txBox="1">
            <a:spLocks noChangeArrowheads="1"/>
          </p:cNvSpPr>
          <p:nvPr/>
        </p:nvSpPr>
        <p:spPr bwMode="auto">
          <a:xfrm>
            <a:off x="214313" y="6143625"/>
            <a:ext cx="192881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>
                <a:solidFill>
                  <a:schemeClr val="bg1"/>
                </a:solidFill>
              </a:rPr>
              <a:t>20cm/2005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2"/>
          <p:cNvGraphicFramePr>
            <a:graphicFrameLocks noGrp="1" noChangeAspect="1"/>
          </p:cNvGraphicFramePr>
          <p:nvPr>
            <p:ph idx="4294967295"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2050" name="Image" r:id="rId3" imgW="2084836" imgH="1667118" progId="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5" name="Picture 2" descr="s0004pan-gqv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0497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6" name="Picture 3" descr="s0004red-gqv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84450" y="2349500"/>
            <a:ext cx="2070100" cy="317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7" name="Picture 4" descr="s0004grn-gqv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21150" y="1663700"/>
            <a:ext cx="2070100" cy="317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8" name="Picture 5" descr="s0004blu-gqv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40350" y="1244600"/>
            <a:ext cx="2070100" cy="317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9" name="Picture 6" descr="s0004ird-gqv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86550" y="635000"/>
            <a:ext cx="2070100" cy="317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7511" name="Rectangle 7"/>
          <p:cNvSpPr>
            <a:spLocks noChangeArrowheads="1"/>
          </p:cNvSpPr>
          <p:nvPr/>
        </p:nvSpPr>
        <p:spPr bwMode="auto">
          <a:xfrm>
            <a:off x="4286250" y="5143500"/>
            <a:ext cx="3813175" cy="88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de-DE" sz="2800" b="1">
                <a:solidFill>
                  <a:srgbClr val="00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        </a:t>
            </a:r>
            <a:r>
              <a:rPr lang="de-DE" b="1" i="1"/>
              <a:t>Pan + </a:t>
            </a:r>
          </a:p>
          <a:p>
            <a:pPr algn="l">
              <a:spcBef>
                <a:spcPct val="0"/>
              </a:spcBef>
              <a:defRPr/>
            </a:pPr>
            <a:r>
              <a:rPr lang="de-DE" b="1" i="1"/>
              <a:t>red + green + blue + i-red</a:t>
            </a:r>
            <a:endParaRPr lang="de-DE" i="1" baseline="-25000"/>
          </a:p>
        </p:txBody>
      </p:sp>
      <p:sp>
        <p:nvSpPr>
          <p:cNvPr id="64521" name="Text Box 4"/>
          <p:cNvSpPr txBox="1">
            <a:spLocks noChangeArrowheads="1"/>
          </p:cNvSpPr>
          <p:nvPr/>
        </p:nvSpPr>
        <p:spPr bwMode="auto">
          <a:xfrm>
            <a:off x="7991475" y="188913"/>
            <a:ext cx="828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cs-CZ" b="1">
                <a:solidFill>
                  <a:srgbClr val="FF9900"/>
                </a:solidFill>
              </a:rPr>
              <a:t>UCX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Rectangle 2"/>
          <p:cNvSpPr>
            <a:spLocks noGrp="1" noChangeArrowheads="1"/>
          </p:cNvSpPr>
          <p:nvPr>
            <p:ph type="title"/>
          </p:nvPr>
        </p:nvSpPr>
        <p:spPr>
          <a:xfrm>
            <a:off x="2300288" y="71438"/>
            <a:ext cx="6772275" cy="609600"/>
          </a:xfrm>
        </p:spPr>
        <p:txBody>
          <a:bodyPr/>
          <a:lstStyle/>
          <a:p>
            <a:pPr algn="r"/>
            <a:r>
              <a:rPr lang="cs-CZ" sz="2400" smtClean="0">
                <a:solidFill>
                  <a:srgbClr val="FF9900"/>
                </a:solidFill>
              </a:rPr>
              <a:t>ORTOFOTO ČR</a:t>
            </a:r>
          </a:p>
        </p:txBody>
      </p:sp>
      <p:pic>
        <p:nvPicPr>
          <p:cNvPr id="65540" name="Picture 2" descr="C:\!_obrazky\01003.jp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0" y="857250"/>
            <a:ext cx="9144000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1" name="TextovéPole 4"/>
          <p:cNvSpPr txBox="1">
            <a:spLocks noChangeArrowheads="1"/>
          </p:cNvSpPr>
          <p:nvPr/>
        </p:nvSpPr>
        <p:spPr bwMode="auto">
          <a:xfrm>
            <a:off x="214313" y="6143625"/>
            <a:ext cx="24288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>
                <a:solidFill>
                  <a:schemeClr val="bg1"/>
                </a:solidFill>
              </a:rPr>
              <a:t>20cm/2008/CIR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3" name="Picture 5" descr="color_vs_pansharp_max_detail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0" y="1858963"/>
            <a:ext cx="9144000" cy="380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4" name="Text Box 5"/>
          <p:cNvSpPr txBox="1">
            <a:spLocks noChangeArrowheads="1"/>
          </p:cNvSpPr>
          <p:nvPr/>
        </p:nvSpPr>
        <p:spPr bwMode="auto">
          <a:xfrm>
            <a:off x="395288" y="1171575"/>
            <a:ext cx="5191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cs-CZ" i="1"/>
              <a:t>MS 60 cm                 maximální detail</a:t>
            </a:r>
            <a:endParaRPr lang="cs-CZ" sz="1600" i="1"/>
          </a:p>
        </p:txBody>
      </p:sp>
      <p:sp>
        <p:nvSpPr>
          <p:cNvPr id="66565" name="Text Box 5"/>
          <p:cNvSpPr txBox="1">
            <a:spLocks noChangeArrowheads="1"/>
          </p:cNvSpPr>
          <p:nvPr/>
        </p:nvSpPr>
        <p:spPr bwMode="auto">
          <a:xfrm>
            <a:off x="6659563" y="1171575"/>
            <a:ext cx="16240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cs-CZ" i="1"/>
              <a:t>CIR 20 cm</a:t>
            </a:r>
            <a:endParaRPr lang="cs-CZ" sz="1600" i="1"/>
          </a:p>
        </p:txBody>
      </p:sp>
      <p:sp>
        <p:nvSpPr>
          <p:cNvPr id="66566" name="Text Box 7"/>
          <p:cNvSpPr txBox="1">
            <a:spLocks noChangeArrowheads="1"/>
          </p:cNvSpPr>
          <p:nvPr/>
        </p:nvSpPr>
        <p:spPr bwMode="auto">
          <a:xfrm>
            <a:off x="4287838" y="115888"/>
            <a:ext cx="48561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cs-CZ" b="1">
                <a:solidFill>
                  <a:srgbClr val="FF9900"/>
                </a:solidFill>
              </a:rPr>
              <a:t>Spektrozonální snímkování UCX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7" name="Picture 5" descr="color_vs_pansharp05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0" y="1828800"/>
            <a:ext cx="9144000" cy="376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8" name="Text Box 5"/>
          <p:cNvSpPr txBox="1">
            <a:spLocks noChangeArrowheads="1"/>
          </p:cNvSpPr>
          <p:nvPr/>
        </p:nvSpPr>
        <p:spPr bwMode="auto">
          <a:xfrm>
            <a:off x="395288" y="1171575"/>
            <a:ext cx="24923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cs-CZ" i="1"/>
              <a:t>MS 60 cm, 14 bit</a:t>
            </a:r>
            <a:endParaRPr lang="cs-CZ" sz="1600" i="1"/>
          </a:p>
        </p:txBody>
      </p:sp>
      <p:sp>
        <p:nvSpPr>
          <p:cNvPr id="67589" name="Text Box 5"/>
          <p:cNvSpPr txBox="1">
            <a:spLocks noChangeArrowheads="1"/>
          </p:cNvSpPr>
          <p:nvPr/>
        </p:nvSpPr>
        <p:spPr bwMode="auto">
          <a:xfrm>
            <a:off x="6084888" y="1171575"/>
            <a:ext cx="2368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cs-CZ" i="1"/>
              <a:t>CIR 20 cm, 8 bit</a:t>
            </a:r>
            <a:endParaRPr lang="cs-CZ" sz="1600" i="1"/>
          </a:p>
        </p:txBody>
      </p:sp>
      <p:sp>
        <p:nvSpPr>
          <p:cNvPr id="67590" name="Text Box 7"/>
          <p:cNvSpPr txBox="1">
            <a:spLocks noChangeArrowheads="1"/>
          </p:cNvSpPr>
          <p:nvPr/>
        </p:nvSpPr>
        <p:spPr bwMode="auto">
          <a:xfrm>
            <a:off x="4287838" y="115888"/>
            <a:ext cx="48561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cs-CZ" b="1">
                <a:solidFill>
                  <a:srgbClr val="FF9900"/>
                </a:solidFill>
              </a:rPr>
              <a:t>Spektrozonální snímkování UCX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1" name="Picture 6" descr="KLABAVA_001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971550" y="1557338"/>
            <a:ext cx="7199313" cy="529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2" name="Text Box 7"/>
          <p:cNvSpPr txBox="1">
            <a:spLocks noChangeArrowheads="1"/>
          </p:cNvSpPr>
          <p:nvPr/>
        </p:nvSpPr>
        <p:spPr bwMode="auto">
          <a:xfrm>
            <a:off x="4287838" y="115888"/>
            <a:ext cx="48561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cs-CZ" b="1">
                <a:solidFill>
                  <a:srgbClr val="FF9900"/>
                </a:solidFill>
              </a:rPr>
              <a:t>Spektrozonální snímkování UCX</a:t>
            </a:r>
          </a:p>
        </p:txBody>
      </p:sp>
      <p:sp>
        <p:nvSpPr>
          <p:cNvPr id="68613" name="Text Box 5"/>
          <p:cNvSpPr txBox="1">
            <a:spLocks noChangeArrowheads="1"/>
          </p:cNvSpPr>
          <p:nvPr/>
        </p:nvSpPr>
        <p:spPr bwMode="auto">
          <a:xfrm>
            <a:off x="971550" y="981075"/>
            <a:ext cx="66421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cs-CZ" sz="1800" i="1">
                <a:solidFill>
                  <a:srgbClr val="003366"/>
                </a:solidFill>
              </a:rPr>
              <a:t>Vizuální interpretace CIR - </a:t>
            </a:r>
            <a:r>
              <a:rPr lang="cs-CZ" i="1">
                <a:solidFill>
                  <a:srgbClr val="003366"/>
                </a:solidFill>
              </a:rPr>
              <a:t>Sinice na vodních plochách</a:t>
            </a:r>
          </a:p>
        </p:txBody>
      </p:sp>
      <p:sp>
        <p:nvSpPr>
          <p:cNvPr id="246790" name="Rectangle 6"/>
          <p:cNvSpPr>
            <a:spLocks noChangeArrowheads="1"/>
          </p:cNvSpPr>
          <p:nvPr/>
        </p:nvSpPr>
        <p:spPr bwMode="auto">
          <a:xfrm>
            <a:off x="4427538" y="620713"/>
            <a:ext cx="463073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l" eaLnBrk="0" hangingPunct="0">
              <a:spcBef>
                <a:spcPct val="0"/>
              </a:spcBef>
              <a:defRPr/>
            </a:pPr>
            <a:r>
              <a:rPr lang="cs-CZ" sz="1000"/>
              <a:t>Programy monitoringu podle článku 8 Rámcové směrnice EU pro vodní politiku</a:t>
            </a:r>
            <a:r>
              <a:rPr lang="cs-CZ" sz="100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www.hgf.vsb.cz</a:t>
            </a:r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395536" y="476672"/>
            <a:ext cx="98048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cs-CZ" sz="2800" b="1" dirty="0" smtClean="0">
                <a:solidFill>
                  <a:srgbClr val="222222"/>
                </a:solidFill>
                <a:ea typeface="Times New Roman" pitchFamily="18" charset="0"/>
                <a:cs typeface="Courier New" pitchFamily="49" charset="0"/>
              </a:rPr>
              <a:t>Metody a postupy mapování polohopisu</a:t>
            </a:r>
            <a:endParaRPr lang="cs-CZ" sz="2800" b="1" dirty="0" smtClean="0">
              <a:solidFill>
                <a:srgbClr val="323232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252786" y="1430779"/>
            <a:ext cx="8711827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lang="cs-CZ" b="1" dirty="0" smtClean="0"/>
          </a:p>
          <a:p>
            <a:pPr lvl="0"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sz="2000" b="1" dirty="0" smtClean="0">
                <a:solidFill>
                  <a:srgbClr val="222222"/>
                </a:solidFill>
                <a:ea typeface="Times New Roman" pitchFamily="18" charset="0"/>
                <a:cs typeface="Courier New" pitchFamily="49" charset="0"/>
              </a:rPr>
              <a:t>Laserově skenovací metody měření při mapování map </a:t>
            </a:r>
          </a:p>
          <a:p>
            <a:pPr lvl="0"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sz="2000" b="1" dirty="0" smtClean="0">
                <a:solidFill>
                  <a:srgbClr val="222222"/>
                </a:solidFill>
                <a:ea typeface="Times New Roman" pitchFamily="18" charset="0"/>
                <a:cs typeface="Courier New" pitchFamily="49" charset="0"/>
              </a:rPr>
              <a:t>velkých měřítek v ČR</a:t>
            </a:r>
          </a:p>
          <a:p>
            <a:pPr marL="457200" lvl="0" indent="-457200">
              <a:buFont typeface="+mj-lt"/>
              <a:buAutoNum type="arabicPeriod"/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lang="cs-CZ" dirty="0" smtClean="0"/>
          </a:p>
          <a:p>
            <a:pPr marL="457200" lvl="0" indent="-457200">
              <a:buFont typeface="+mj-lt"/>
              <a:buAutoNum type="arabicPeriod"/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dirty="0" smtClean="0"/>
              <a:t>Pro mapování v katastru jsou dány postupem popsaným </a:t>
            </a:r>
            <a:r>
              <a:rPr lang="cs-CZ" b="1" dirty="0" smtClean="0"/>
              <a:t>v Návodu </a:t>
            </a:r>
            <a:r>
              <a:rPr lang="cs-CZ" dirty="0" smtClean="0"/>
              <a:t>pro obnovu katastrálního operátu a převod</a:t>
            </a:r>
          </a:p>
          <a:p>
            <a:pPr marL="457200" lvl="0" indent="-457200">
              <a:buFont typeface="+mj-lt"/>
              <a:buAutoNum type="arabicPeriod"/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lang="cs-CZ" dirty="0" smtClean="0"/>
          </a:p>
          <a:p>
            <a:pPr marL="457200" lvl="0" indent="-457200">
              <a:buFont typeface="+mj-lt"/>
              <a:buAutoNum type="arabicPeriod"/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dirty="0" smtClean="0"/>
              <a:t>Pro mapování při tvorbě </a:t>
            </a:r>
            <a:r>
              <a:rPr lang="cs-CZ" b="1" dirty="0" smtClean="0"/>
              <a:t>Digitální technické mapy </a:t>
            </a:r>
            <a:r>
              <a:rPr lang="cs-CZ" dirty="0" smtClean="0"/>
              <a:t>ČR zatím nejsou stanoveny</a:t>
            </a:r>
          </a:p>
          <a:p>
            <a:pPr marL="457200" lvl="0" indent="-457200">
              <a:buFont typeface="+mj-lt"/>
              <a:buAutoNum type="arabicPeriod"/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lang="cs-CZ" dirty="0" smtClean="0"/>
          </a:p>
          <a:p>
            <a:pPr marL="457200" lvl="0" indent="-457200">
              <a:buFont typeface="+mj-lt"/>
              <a:buAutoNum type="arabicPeriod"/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dirty="0" smtClean="0"/>
              <a:t>Pro mapování </a:t>
            </a:r>
            <a:r>
              <a:rPr lang="cs-CZ" b="1" dirty="0" smtClean="0"/>
              <a:t>polohopisu u SŽDC a ŘSD </a:t>
            </a:r>
            <a:r>
              <a:rPr lang="cs-CZ" dirty="0" smtClean="0"/>
              <a:t>nejsou dosud stanoveny jasné podmínky pro použití laserově skenovacích metod jako mapovací metody</a:t>
            </a:r>
          </a:p>
          <a:p>
            <a:pPr marL="457200" lvl="0" indent="-457200">
              <a:buFont typeface="+mj-lt"/>
              <a:buAutoNum type="arabicPeriod"/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lang="cs-CZ" dirty="0" smtClean="0"/>
          </a:p>
          <a:p>
            <a:pPr marL="457200" lvl="0" indent="-457200">
              <a:buFont typeface="+mj-lt"/>
              <a:buAutoNum type="arabicPeriod"/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dirty="0" smtClean="0"/>
              <a:t>Pro mapování důlních děl jsou dány předpisem </a:t>
            </a:r>
            <a:r>
              <a:rPr lang="cs-CZ" b="1" dirty="0" smtClean="0"/>
              <a:t>ČBÚ - Vyhláškou č. 435/1992 </a:t>
            </a:r>
            <a:r>
              <a:rPr lang="cs-CZ" dirty="0" smtClean="0"/>
              <a:t>Sb. Českého báňského úřadu o důlně měřické dokumentaci při hornické činnosti a některých činnostech prováděných hornickým způsobem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3302174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250825" y="1381125"/>
            <a:ext cx="4276725" cy="547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6" name="Picture 4"/>
          <p:cNvPicPr>
            <a:picLocks noChangeAspect="1" noChangeArrowheads="1"/>
          </p:cNvPicPr>
          <p:nvPr/>
        </p:nvPicPr>
        <p:blipFill>
          <a:blip r:embed="rId4" cstate="print">
            <a:lum bright="-10000"/>
          </a:blip>
          <a:srcRect/>
          <a:stretch>
            <a:fillRect/>
          </a:stretch>
        </p:blipFill>
        <p:spPr bwMode="auto">
          <a:xfrm>
            <a:off x="4572000" y="1362075"/>
            <a:ext cx="4295775" cy="549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7" name="Text Box 7"/>
          <p:cNvSpPr txBox="1">
            <a:spLocks noChangeArrowheads="1"/>
          </p:cNvSpPr>
          <p:nvPr/>
        </p:nvSpPr>
        <p:spPr bwMode="auto">
          <a:xfrm>
            <a:off x="4287838" y="115888"/>
            <a:ext cx="48561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cs-CZ" b="1">
                <a:solidFill>
                  <a:srgbClr val="FF9900"/>
                </a:solidFill>
              </a:rPr>
              <a:t>Spektrozonální snímkování UCX</a:t>
            </a:r>
          </a:p>
        </p:txBody>
      </p:sp>
      <p:sp>
        <p:nvSpPr>
          <p:cNvPr id="69638" name="Text Box 5"/>
          <p:cNvSpPr txBox="1">
            <a:spLocks noChangeArrowheads="1"/>
          </p:cNvSpPr>
          <p:nvPr/>
        </p:nvSpPr>
        <p:spPr bwMode="auto">
          <a:xfrm>
            <a:off x="971550" y="981075"/>
            <a:ext cx="4094163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cs-CZ" sz="2200" i="1">
                <a:solidFill>
                  <a:srgbClr val="003366"/>
                </a:solidFill>
              </a:rPr>
              <a:t>Makrofyta na vodních plochách</a:t>
            </a:r>
          </a:p>
        </p:txBody>
      </p:sp>
      <p:sp>
        <p:nvSpPr>
          <p:cNvPr id="248839" name="Rectangle 7"/>
          <p:cNvSpPr>
            <a:spLocks noChangeArrowheads="1"/>
          </p:cNvSpPr>
          <p:nvPr/>
        </p:nvSpPr>
        <p:spPr bwMode="auto">
          <a:xfrm>
            <a:off x="4427538" y="620713"/>
            <a:ext cx="463073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l" eaLnBrk="0" hangingPunct="0">
              <a:spcBef>
                <a:spcPct val="0"/>
              </a:spcBef>
              <a:defRPr/>
            </a:pPr>
            <a:r>
              <a:rPr lang="cs-CZ" sz="1000"/>
              <a:t>Programy monitoringu podle článku 8 Rámcové směrnice EU pro vodní politiku</a:t>
            </a:r>
            <a:r>
              <a:rPr lang="cs-CZ" sz="100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9" name="Picture 5" descr="obrazy_v_obili03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971550" y="1571625"/>
            <a:ext cx="7200900" cy="531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0" name="Text Box 7"/>
          <p:cNvSpPr txBox="1">
            <a:spLocks noChangeArrowheads="1"/>
          </p:cNvSpPr>
          <p:nvPr/>
        </p:nvSpPr>
        <p:spPr bwMode="auto">
          <a:xfrm>
            <a:off x="4287838" y="115888"/>
            <a:ext cx="48561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cs-CZ" b="1">
                <a:solidFill>
                  <a:srgbClr val="FF9900"/>
                </a:solidFill>
              </a:rPr>
              <a:t>Spektrozonální snímkování UCX</a:t>
            </a:r>
          </a:p>
        </p:txBody>
      </p:sp>
      <p:sp>
        <p:nvSpPr>
          <p:cNvPr id="70661" name="Text Box 5"/>
          <p:cNvSpPr txBox="1">
            <a:spLocks noChangeArrowheads="1"/>
          </p:cNvSpPr>
          <p:nvPr/>
        </p:nvSpPr>
        <p:spPr bwMode="auto">
          <a:xfrm>
            <a:off x="971550" y="981075"/>
            <a:ext cx="38100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cs-CZ" sz="2200" i="1">
                <a:solidFill>
                  <a:srgbClr val="003366"/>
                </a:solidFill>
              </a:rPr>
              <a:t>Druhová skladba lesa, souše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Text Box 7"/>
          <p:cNvSpPr txBox="1">
            <a:spLocks noChangeArrowheads="1"/>
          </p:cNvSpPr>
          <p:nvPr/>
        </p:nvSpPr>
        <p:spPr bwMode="auto">
          <a:xfrm>
            <a:off x="4287838" y="115888"/>
            <a:ext cx="48561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cs-CZ" b="1">
                <a:solidFill>
                  <a:srgbClr val="FF9900"/>
                </a:solidFill>
              </a:rPr>
              <a:t>Spektrozonální snímkování UCX</a:t>
            </a:r>
          </a:p>
        </p:txBody>
      </p:sp>
      <p:pic>
        <p:nvPicPr>
          <p:cNvPr id="71684" name="Picture 4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4763" y="1484313"/>
            <a:ext cx="6799262" cy="537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5" name="Text Box 5"/>
          <p:cNvSpPr txBox="1">
            <a:spLocks noChangeArrowheads="1"/>
          </p:cNvSpPr>
          <p:nvPr/>
        </p:nvSpPr>
        <p:spPr bwMode="auto">
          <a:xfrm>
            <a:off x="971550" y="981075"/>
            <a:ext cx="2805113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cs-CZ" sz="2200" i="1">
                <a:solidFill>
                  <a:srgbClr val="003366"/>
                </a:solidFill>
              </a:rPr>
              <a:t>Úspěšnost zalesnění</a:t>
            </a:r>
          </a:p>
        </p:txBody>
      </p:sp>
      <p:pic>
        <p:nvPicPr>
          <p:cNvPr id="71686" name="Picture 6"/>
          <p:cNvPicPr>
            <a:picLocks noChangeAspect="1" noChangeArrowheads="1"/>
          </p:cNvPicPr>
          <p:nvPr/>
        </p:nvPicPr>
        <p:blipFill>
          <a:blip r:embed="rId4" cstate="print">
            <a:lum bright="-10000"/>
          </a:blip>
          <a:srcRect/>
          <a:stretch>
            <a:fillRect/>
          </a:stretch>
        </p:blipFill>
        <p:spPr bwMode="auto">
          <a:xfrm>
            <a:off x="7092950" y="2781300"/>
            <a:ext cx="1724025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7" name="Line 7"/>
          <p:cNvSpPr>
            <a:spLocks noChangeShapeType="1"/>
          </p:cNvSpPr>
          <p:nvPr/>
        </p:nvSpPr>
        <p:spPr bwMode="auto">
          <a:xfrm>
            <a:off x="3708400" y="4221163"/>
            <a:ext cx="33115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7" name="Picture 6" descr="analyza_cir02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250825" y="1495425"/>
            <a:ext cx="4292600" cy="524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8" name="Picture 7" descr="analyza_cir01"/>
          <p:cNvPicPr>
            <a:picLocks noChangeAspect="1" noChangeArrowheads="1"/>
          </p:cNvPicPr>
          <p:nvPr/>
        </p:nvPicPr>
        <p:blipFill>
          <a:blip r:embed="rId4" cstate="print">
            <a:lum bright="-10000"/>
          </a:blip>
          <a:srcRect/>
          <a:stretch>
            <a:fillRect/>
          </a:stretch>
        </p:blipFill>
        <p:spPr bwMode="auto">
          <a:xfrm>
            <a:off x="4643438" y="1495425"/>
            <a:ext cx="4298950" cy="524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9" name="Text Box 11"/>
          <p:cNvSpPr txBox="1">
            <a:spLocks noChangeArrowheads="1"/>
          </p:cNvSpPr>
          <p:nvPr/>
        </p:nvSpPr>
        <p:spPr bwMode="auto">
          <a:xfrm>
            <a:off x="5502275" y="115888"/>
            <a:ext cx="36417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>
              <a:spcBef>
                <a:spcPct val="0"/>
              </a:spcBef>
            </a:pPr>
            <a:r>
              <a:rPr lang="cs-CZ" b="1">
                <a:solidFill>
                  <a:srgbClr val="FF9900"/>
                </a:solidFill>
              </a:rPr>
              <a:t>Automatická klasifikace</a:t>
            </a:r>
          </a:p>
        </p:txBody>
      </p:sp>
      <p:sp>
        <p:nvSpPr>
          <p:cNvPr id="72710" name="Text Box 5"/>
          <p:cNvSpPr txBox="1">
            <a:spLocks noChangeArrowheads="1"/>
          </p:cNvSpPr>
          <p:nvPr/>
        </p:nvSpPr>
        <p:spPr bwMode="auto">
          <a:xfrm>
            <a:off x="971550" y="981075"/>
            <a:ext cx="3963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cs-CZ" i="1"/>
              <a:t>Automatická klasifikace CIR</a:t>
            </a:r>
            <a:endParaRPr lang="cs-CZ" sz="1600" i="1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1" name="Picture 8" descr="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463" y="1412875"/>
            <a:ext cx="3541712" cy="544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2" name="Picture 9" descr="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87938" y="1412875"/>
            <a:ext cx="3556000" cy="544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3" name="Picture 12" descr="legend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67175" y="3284538"/>
            <a:ext cx="1020763" cy="138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4" name="Text Box 11"/>
          <p:cNvSpPr txBox="1">
            <a:spLocks noChangeArrowheads="1"/>
          </p:cNvSpPr>
          <p:nvPr/>
        </p:nvSpPr>
        <p:spPr bwMode="auto">
          <a:xfrm>
            <a:off x="5502275" y="115888"/>
            <a:ext cx="36417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>
              <a:spcBef>
                <a:spcPct val="0"/>
              </a:spcBef>
            </a:pPr>
            <a:r>
              <a:rPr lang="cs-CZ" b="1">
                <a:solidFill>
                  <a:srgbClr val="FF9900"/>
                </a:solidFill>
              </a:rPr>
              <a:t>Automatická klasifikace</a:t>
            </a:r>
          </a:p>
        </p:txBody>
      </p:sp>
      <p:sp>
        <p:nvSpPr>
          <p:cNvPr id="73735" name="Text Box 5"/>
          <p:cNvSpPr txBox="1">
            <a:spLocks noChangeArrowheads="1"/>
          </p:cNvSpPr>
          <p:nvPr/>
        </p:nvSpPr>
        <p:spPr bwMode="auto">
          <a:xfrm>
            <a:off x="971550" y="981075"/>
            <a:ext cx="36195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cs-CZ" sz="2200" i="1">
                <a:solidFill>
                  <a:srgbClr val="003366"/>
                </a:solidFill>
              </a:rPr>
              <a:t>Automatická klasifikace MS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Text Box 11"/>
          <p:cNvSpPr txBox="1">
            <a:spLocks noChangeArrowheads="1"/>
          </p:cNvSpPr>
          <p:nvPr/>
        </p:nvSpPr>
        <p:spPr bwMode="auto">
          <a:xfrm>
            <a:off x="5502275" y="115888"/>
            <a:ext cx="36417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>
              <a:spcBef>
                <a:spcPct val="0"/>
              </a:spcBef>
            </a:pPr>
            <a:r>
              <a:rPr lang="cs-CZ" b="1">
                <a:solidFill>
                  <a:srgbClr val="FF9900"/>
                </a:solidFill>
              </a:rPr>
              <a:t>Automatická klasifikace</a:t>
            </a:r>
          </a:p>
        </p:txBody>
      </p:sp>
      <p:sp>
        <p:nvSpPr>
          <p:cNvPr id="263172" name="Rectangle 4"/>
          <p:cNvSpPr>
            <a:spLocks noChangeArrowheads="1"/>
          </p:cNvSpPr>
          <p:nvPr/>
        </p:nvSpPr>
        <p:spPr bwMode="auto">
          <a:xfrm>
            <a:off x="6659563" y="620713"/>
            <a:ext cx="23336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l" eaLnBrk="0" hangingPunct="0">
              <a:spcBef>
                <a:spcPct val="0"/>
              </a:spcBef>
              <a:defRPr/>
            </a:pPr>
            <a:r>
              <a:rPr lang="cs-CZ" sz="1000"/>
              <a:t>Změny v dotační politice zemědělcům</a:t>
            </a:r>
            <a:r>
              <a:rPr lang="cs-CZ" sz="100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</p:txBody>
      </p:sp>
      <p:pic>
        <p:nvPicPr>
          <p:cNvPr id="74757" name="Picture 5" descr="klasifikace01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0" y="1562100"/>
            <a:ext cx="4695825" cy="760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8" name="Picture 6" descr="klasifikace02"/>
          <p:cNvPicPr>
            <a:picLocks noChangeAspect="1" noChangeArrowheads="1"/>
          </p:cNvPicPr>
          <p:nvPr/>
        </p:nvPicPr>
        <p:blipFill>
          <a:blip r:embed="rId4" cstate="print">
            <a:lum bright="-10000"/>
          </a:blip>
          <a:srcRect/>
          <a:stretch>
            <a:fillRect/>
          </a:stretch>
        </p:blipFill>
        <p:spPr bwMode="auto">
          <a:xfrm>
            <a:off x="755650" y="2924175"/>
            <a:ext cx="4686300" cy="760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9" name="Picture 7" descr="klasifikace03"/>
          <p:cNvPicPr>
            <a:picLocks noChangeAspect="1" noChangeArrowheads="1"/>
          </p:cNvPicPr>
          <p:nvPr/>
        </p:nvPicPr>
        <p:blipFill>
          <a:blip r:embed="rId5" cstate="print">
            <a:lum bright="-10000"/>
          </a:blip>
          <a:srcRect/>
          <a:stretch>
            <a:fillRect/>
          </a:stretch>
        </p:blipFill>
        <p:spPr bwMode="auto">
          <a:xfrm>
            <a:off x="1403350" y="4365625"/>
            <a:ext cx="4667250" cy="759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60" name="Picture 8" descr="klasifikace04"/>
          <p:cNvPicPr>
            <a:picLocks noChangeAspect="1" noChangeArrowheads="1"/>
          </p:cNvPicPr>
          <p:nvPr/>
        </p:nvPicPr>
        <p:blipFill>
          <a:blip r:embed="rId6" cstate="print">
            <a:lum bright="-10000"/>
          </a:blip>
          <a:srcRect/>
          <a:stretch>
            <a:fillRect/>
          </a:stretch>
        </p:blipFill>
        <p:spPr bwMode="auto">
          <a:xfrm>
            <a:off x="4457700" y="836613"/>
            <a:ext cx="4686300" cy="760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61" name="Picture 9" descr="klasifikace0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84888" y="5229225"/>
            <a:ext cx="1000125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62" name="Line 10"/>
          <p:cNvSpPr>
            <a:spLocks noChangeShapeType="1"/>
          </p:cNvSpPr>
          <p:nvPr/>
        </p:nvSpPr>
        <p:spPr bwMode="auto">
          <a:xfrm flipH="1">
            <a:off x="6877050" y="4941888"/>
            <a:ext cx="215900" cy="358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74763" name="Text Box 5"/>
          <p:cNvSpPr txBox="1">
            <a:spLocks noChangeArrowheads="1"/>
          </p:cNvSpPr>
          <p:nvPr/>
        </p:nvSpPr>
        <p:spPr bwMode="auto">
          <a:xfrm>
            <a:off x="214313" y="900113"/>
            <a:ext cx="5519737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cs-CZ" sz="2200" i="1">
                <a:solidFill>
                  <a:srgbClr val="003366"/>
                </a:solidFill>
              </a:rPr>
              <a:t>Automatická klasifikace MS  krajinné prvky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www.hgf.vsb.cz</a:t>
            </a:r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395536" y="476672"/>
            <a:ext cx="98048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cs-CZ" sz="2800" b="1" dirty="0" smtClean="0">
                <a:solidFill>
                  <a:srgbClr val="222222"/>
                </a:solidFill>
                <a:ea typeface="Times New Roman" pitchFamily="18" charset="0"/>
                <a:cs typeface="Courier New" pitchFamily="49" charset="0"/>
              </a:rPr>
              <a:t>Metody a postupy mapování polohopisu</a:t>
            </a:r>
            <a:endParaRPr lang="cs-CZ" sz="2800" b="1" dirty="0" smtClean="0">
              <a:solidFill>
                <a:srgbClr val="323232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432173" y="1430779"/>
            <a:ext cx="8532440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lang="cs-CZ" b="1" dirty="0" smtClean="0"/>
          </a:p>
          <a:p>
            <a:pPr marL="457200" lvl="0" indent="-457200"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sz="2000" b="1" dirty="0" err="1" smtClean="0">
                <a:solidFill>
                  <a:srgbClr val="222222"/>
                </a:solidFill>
                <a:ea typeface="Times New Roman" pitchFamily="18" charset="0"/>
                <a:cs typeface="Courier New" pitchFamily="49" charset="0"/>
              </a:rPr>
              <a:t>Kartometrické</a:t>
            </a:r>
            <a:r>
              <a:rPr lang="cs-CZ" sz="2000" b="1" dirty="0" smtClean="0">
                <a:solidFill>
                  <a:srgbClr val="222222"/>
                </a:solidFill>
                <a:ea typeface="Times New Roman" pitchFamily="18" charset="0"/>
                <a:cs typeface="Courier New" pitchFamily="49" charset="0"/>
              </a:rPr>
              <a:t> metody měření při mapování map </a:t>
            </a:r>
          </a:p>
          <a:p>
            <a:pPr marL="457200" lvl="0" indent="-457200"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sz="2000" b="1" dirty="0" smtClean="0">
                <a:solidFill>
                  <a:srgbClr val="222222"/>
                </a:solidFill>
                <a:ea typeface="Times New Roman" pitchFamily="18" charset="0"/>
                <a:cs typeface="Courier New" pitchFamily="49" charset="0"/>
              </a:rPr>
              <a:t>velkých měřítek v ČR</a:t>
            </a:r>
          </a:p>
          <a:p>
            <a:pPr marL="457200" lvl="0" indent="-457200">
              <a:buFont typeface="+mj-lt"/>
              <a:buAutoNum type="arabicPeriod"/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lang="cs-CZ" dirty="0" smtClean="0"/>
          </a:p>
          <a:p>
            <a:pPr marL="457200" lvl="0" indent="-457200">
              <a:buFont typeface="+mj-lt"/>
              <a:buAutoNum type="arabicPeriod"/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dirty="0" smtClean="0"/>
              <a:t>Pro mapování v katastru jsou dány postupem popsaným daným ve </a:t>
            </a:r>
            <a:r>
              <a:rPr lang="cs-CZ" b="1" dirty="0" smtClean="0"/>
              <a:t>Vyhlášce, kterou se provádí zákon č. 200/1994 Sb</a:t>
            </a:r>
            <a:r>
              <a:rPr lang="cs-CZ" dirty="0" smtClean="0"/>
              <a:t>., o zeměměřictví a o změně a doplnění některých zákonů souvisejících s jeho zavedením, ve znění vyhlášky č. 212/1995 Sb., vyhlášky č. 365/2001 Sb., vyhlášky č. 92/2005 Sb., vyhlášky č. 311/2009 Sb., vyhlášky č. 383/2015 Sb. a vyhlášky č. 214/2017 Sb.</a:t>
            </a:r>
          </a:p>
          <a:p>
            <a:pPr marL="457200" lvl="0" indent="-457200">
              <a:buFont typeface="+mj-lt"/>
              <a:buAutoNum type="arabicPeriod"/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lang="cs-CZ" dirty="0" smtClean="0"/>
          </a:p>
          <a:p>
            <a:pPr marL="457200" lvl="0" indent="-457200">
              <a:buFont typeface="+mj-lt"/>
              <a:buAutoNum type="arabicPeriod"/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dirty="0" smtClean="0"/>
              <a:t>Pro mapování při tvorbě </a:t>
            </a:r>
            <a:r>
              <a:rPr lang="cs-CZ" b="1" dirty="0" smtClean="0"/>
              <a:t>Digitální technické mapy ČR nebudou přípustné</a:t>
            </a:r>
          </a:p>
          <a:p>
            <a:pPr marL="457200" lvl="0" indent="-457200">
              <a:buFont typeface="+mj-lt"/>
              <a:buAutoNum type="arabicPeriod"/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lang="cs-CZ" dirty="0" smtClean="0"/>
          </a:p>
          <a:p>
            <a:pPr marL="457200" lvl="0" indent="-457200">
              <a:buFont typeface="+mj-lt"/>
              <a:buAutoNum type="arabicPeriod"/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dirty="0" smtClean="0"/>
              <a:t>Pro mapování </a:t>
            </a:r>
            <a:r>
              <a:rPr lang="cs-CZ" b="1" dirty="0" smtClean="0"/>
              <a:t>polohopisu u SŽDC a ŘSD nebudou přípustné</a:t>
            </a:r>
          </a:p>
          <a:p>
            <a:pPr marL="457200" lvl="0" indent="-457200">
              <a:buFont typeface="+mj-lt"/>
              <a:buAutoNum type="arabicPeriod"/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lang="cs-CZ" dirty="0" smtClean="0"/>
          </a:p>
          <a:p>
            <a:pPr marL="457200" lvl="0" indent="-457200">
              <a:buFont typeface="+mj-lt"/>
              <a:buAutoNum type="arabicPeriod"/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dirty="0" smtClean="0"/>
              <a:t>Pro mapování důlních děl jsou dány předpisem </a:t>
            </a:r>
            <a:r>
              <a:rPr lang="cs-CZ" b="1" dirty="0" smtClean="0"/>
              <a:t>ČBÚ - Vyhláškou č. 435/1992 </a:t>
            </a:r>
            <a:r>
              <a:rPr lang="cs-CZ" dirty="0" smtClean="0"/>
              <a:t>Sb. Českého báňského úřadu o důlně měřické dokumentaci při hornické činnosti a některých činnostech prováděných hornickým způsobem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3302174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www.hgf.vsb.cz</a:t>
            </a:r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395536" y="476672"/>
            <a:ext cx="98048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cs-CZ" sz="2800" b="1" dirty="0" smtClean="0">
                <a:solidFill>
                  <a:srgbClr val="222222"/>
                </a:solidFill>
                <a:ea typeface="Times New Roman" pitchFamily="18" charset="0"/>
                <a:cs typeface="Courier New" pitchFamily="49" charset="0"/>
              </a:rPr>
              <a:t>Metody a postupy mapování polohopisu</a:t>
            </a:r>
            <a:endParaRPr lang="cs-CZ" sz="2800" b="1" dirty="0" smtClean="0">
              <a:solidFill>
                <a:srgbClr val="323232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432173" y="1430779"/>
            <a:ext cx="8532440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lang="cs-CZ" b="1" dirty="0" smtClean="0"/>
          </a:p>
          <a:p>
            <a:pPr lvl="0"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sz="2000" b="1" dirty="0" smtClean="0">
                <a:solidFill>
                  <a:srgbClr val="222222"/>
                </a:solidFill>
                <a:ea typeface="Times New Roman" pitchFamily="18" charset="0"/>
                <a:cs typeface="Courier New" pitchFamily="49" charset="0"/>
              </a:rPr>
              <a:t>Metody měření pomocí postupů obvyklých v Dálkovém průzkumu Země při mapování map velkých měřítek v ČR</a:t>
            </a:r>
          </a:p>
          <a:p>
            <a:pPr marL="457200" lvl="0" indent="-457200">
              <a:buFont typeface="+mj-lt"/>
              <a:buAutoNum type="arabicPeriod"/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lang="cs-CZ" dirty="0" smtClean="0"/>
          </a:p>
          <a:p>
            <a:pPr marL="457200" lvl="0" indent="-457200">
              <a:buFont typeface="+mj-lt"/>
              <a:buAutoNum type="arabicPeriod"/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dirty="0" smtClean="0"/>
              <a:t>Pro mapování v katastru </a:t>
            </a:r>
            <a:r>
              <a:rPr lang="cs-CZ" b="1" dirty="0" smtClean="0"/>
              <a:t>nejsou přípustné</a:t>
            </a:r>
          </a:p>
          <a:p>
            <a:pPr marL="457200" lvl="0" indent="-457200">
              <a:buFont typeface="+mj-lt"/>
              <a:buAutoNum type="arabicPeriod"/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lang="cs-CZ" dirty="0" smtClean="0"/>
          </a:p>
          <a:p>
            <a:pPr marL="457200" lvl="0" indent="-457200">
              <a:buFont typeface="+mj-lt"/>
              <a:buAutoNum type="arabicPeriod"/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dirty="0" smtClean="0"/>
              <a:t>Pro mapování při tvorbě </a:t>
            </a:r>
            <a:r>
              <a:rPr lang="cs-CZ" b="1" dirty="0" smtClean="0"/>
              <a:t>Digitální technické mapy ČR nebudou přípustné</a:t>
            </a:r>
          </a:p>
          <a:p>
            <a:pPr marL="457200" lvl="0" indent="-457200">
              <a:buFont typeface="+mj-lt"/>
              <a:buAutoNum type="arabicPeriod"/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lang="cs-CZ" dirty="0" smtClean="0"/>
          </a:p>
          <a:p>
            <a:pPr marL="457200" lvl="0" indent="-457200">
              <a:buFont typeface="+mj-lt"/>
              <a:buAutoNum type="arabicPeriod"/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dirty="0" smtClean="0"/>
              <a:t>Pro mapování </a:t>
            </a:r>
            <a:r>
              <a:rPr lang="cs-CZ" b="1" dirty="0" smtClean="0"/>
              <a:t>polohopisu u SŽDC a ŘSD nebudou přípustné</a:t>
            </a:r>
          </a:p>
          <a:p>
            <a:pPr marL="457200" lvl="0" indent="-457200">
              <a:buFont typeface="+mj-lt"/>
              <a:buAutoNum type="arabicPeriod"/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lang="cs-CZ" dirty="0" smtClean="0"/>
          </a:p>
          <a:p>
            <a:pPr marL="457200" lvl="0" indent="-457200">
              <a:buFont typeface="+mj-lt"/>
              <a:buAutoNum type="arabicPeriod"/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dirty="0" smtClean="0"/>
              <a:t>Pro mapování důlních děl jsou přípustné </a:t>
            </a:r>
            <a:r>
              <a:rPr lang="cs-CZ" b="1" dirty="0" smtClean="0"/>
              <a:t>pouze teoreticky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xmlns="" val="3302174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www.hgf.vsb.cz</a:t>
            </a:r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395536" y="476672"/>
            <a:ext cx="98048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cs-CZ" sz="2800" b="1" dirty="0" smtClean="0">
                <a:solidFill>
                  <a:srgbClr val="222222"/>
                </a:solidFill>
                <a:ea typeface="Times New Roman" pitchFamily="18" charset="0"/>
                <a:cs typeface="Courier New" pitchFamily="49" charset="0"/>
              </a:rPr>
              <a:t>Metody a postupy mapování polohopisu</a:t>
            </a:r>
            <a:endParaRPr lang="cs-CZ" sz="2800" b="1" dirty="0" smtClean="0">
              <a:solidFill>
                <a:srgbClr val="323232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432173" y="1430779"/>
            <a:ext cx="853244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lang="cs-CZ" b="1" dirty="0" smtClean="0"/>
          </a:p>
          <a:p>
            <a:pPr lvl="0"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sz="2000" b="1" dirty="0" smtClean="0">
                <a:solidFill>
                  <a:srgbClr val="222222"/>
                </a:solidFill>
                <a:ea typeface="Times New Roman" pitchFamily="18" charset="0"/>
                <a:cs typeface="Courier New" pitchFamily="49" charset="0"/>
              </a:rPr>
              <a:t>Metody tvorby map velkých měřítek v ČR</a:t>
            </a:r>
          </a:p>
          <a:p>
            <a:pPr marL="457200" lvl="0" indent="-457200">
              <a:buFont typeface="+mj-lt"/>
              <a:buAutoNum type="arabicPeriod"/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lang="cs-CZ" dirty="0" smtClean="0"/>
          </a:p>
          <a:p>
            <a:pPr marL="457200" lvl="0" indent="-457200">
              <a:tabLst>
                <a:tab pos="0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cs-CZ" dirty="0" smtClean="0"/>
              <a:t>			</a:t>
            </a:r>
            <a:r>
              <a:rPr lang="cs-CZ" sz="5400" b="1" dirty="0" smtClean="0">
                <a:solidFill>
                  <a:srgbClr val="FF0000"/>
                </a:solidFill>
              </a:rPr>
              <a:t>… a jde to</a:t>
            </a:r>
          </a:p>
        </p:txBody>
      </p:sp>
    </p:spTree>
    <p:extLst>
      <p:ext uri="{BB962C8B-B14F-4D97-AF65-F5344CB8AC3E}">
        <p14:creationId xmlns:p14="http://schemas.microsoft.com/office/powerpoint/2010/main" xmlns="" val="3302174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2"/>
          <p:cNvSpPr txBox="1">
            <a:spLocks noChangeArrowheads="1"/>
          </p:cNvSpPr>
          <p:nvPr/>
        </p:nvSpPr>
        <p:spPr bwMode="auto">
          <a:xfrm>
            <a:off x="1071563" y="2857500"/>
            <a:ext cx="67722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spcBef>
                <a:spcPct val="0"/>
              </a:spcBef>
            </a:pPr>
            <a:r>
              <a:rPr lang="cs-CZ" sz="4000" b="1" dirty="0">
                <a:solidFill>
                  <a:srgbClr val="FF0000"/>
                </a:solidFill>
                <a:latin typeface="Verdana" pitchFamily="34" charset="0"/>
              </a:rPr>
              <a:t>LASEROVÉ SKENOVÁNÍ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Motiv systém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tiv systému 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tiv systém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iv systému Offic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iv systému Offic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iv systému Offic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iv systému Offic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iv systému Offic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iv systému Offic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2818</TotalTime>
  <Words>1211</Words>
  <Application>Microsoft Office PowerPoint</Application>
  <PresentationFormat>Předvádění na obrazovce (4:3)</PresentationFormat>
  <Paragraphs>354</Paragraphs>
  <Slides>55</Slides>
  <Notes>45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55</vt:i4>
      </vt:variant>
    </vt:vector>
  </HeadingPairs>
  <TitlesOfParts>
    <vt:vector size="57" baseType="lpstr">
      <vt:lpstr>Motiv systému Office</vt:lpstr>
      <vt:lpstr>Image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LASEROVÉ SKENOVÁNÍ</vt:lpstr>
      <vt:lpstr>LASEROVÉ SKENOVÁNÍ</vt:lpstr>
      <vt:lpstr>LASEROVÉ SKENOVÁNÍ</vt:lpstr>
      <vt:lpstr>LASEROVÉ SKENOVÁNÍ</vt:lpstr>
      <vt:lpstr>LASEROVÉ SKENOVÁNÍ</vt:lpstr>
      <vt:lpstr>LASEROVÉ SKENOVÁNÍ</vt:lpstr>
      <vt:lpstr>LASEROVÉ SKENOVÁNÍ</vt:lpstr>
      <vt:lpstr>LASEROVÉ SKENOVÁNÍ</vt:lpstr>
      <vt:lpstr>LASEROVÉ SKENOVÁNÍ</vt:lpstr>
      <vt:lpstr>LASEROVÉ SKENOVÁNÍ</vt:lpstr>
      <vt:lpstr>LASEROVÉ SKENOVÁNÍ</vt:lpstr>
      <vt:lpstr>LASEROVÉ SKENOVÁNÍ</vt:lpstr>
      <vt:lpstr>LASEROVÉ SKENOVÁNÍ</vt:lpstr>
      <vt:lpstr>LASEROVÉ SKENOVÁNÍ</vt:lpstr>
      <vt:lpstr>LASEROVÉ SKENOVÁNÍ</vt:lpstr>
      <vt:lpstr>LASEROVÉ SKENOVÁNÍ</vt:lpstr>
      <vt:lpstr>LASEROVÉ SKENOVÁNÍ</vt:lpstr>
      <vt:lpstr>LASEROVÉ SKENOVÁNÍ</vt:lpstr>
      <vt:lpstr>LASEROVÉ SKENOVÁNÍ</vt:lpstr>
      <vt:lpstr>LASEROVÉ SKENOVÁNÍ</vt:lpstr>
      <vt:lpstr>LASEROVÉ SKENOVÁNÍ</vt:lpstr>
      <vt:lpstr>LASEROVÉ SKENOVÁNÍ</vt:lpstr>
      <vt:lpstr>ORTOFOTO ČR</vt:lpstr>
      <vt:lpstr>Snímek 33</vt:lpstr>
      <vt:lpstr>ORTOFOTO ČR</vt:lpstr>
      <vt:lpstr>ORTOFOTO ČR</vt:lpstr>
      <vt:lpstr>ORTOFOTO ČR</vt:lpstr>
      <vt:lpstr>ORTOFOTO ČR</vt:lpstr>
      <vt:lpstr>ORTOFOTO ČR</vt:lpstr>
      <vt:lpstr>ORTOFOTO ČR</vt:lpstr>
      <vt:lpstr>ORTOFOTO ČR</vt:lpstr>
      <vt:lpstr>ORTOFOTO ČR</vt:lpstr>
      <vt:lpstr>ORTOFOTO ČR</vt:lpstr>
      <vt:lpstr>ORTOFOTO ČR</vt:lpstr>
      <vt:lpstr>Snímek 44</vt:lpstr>
      <vt:lpstr>Snímek 45</vt:lpstr>
      <vt:lpstr>ORTOFOTO ČR</vt:lpstr>
      <vt:lpstr>Snímek 47</vt:lpstr>
      <vt:lpstr>Snímek 48</vt:lpstr>
      <vt:lpstr>Snímek 49</vt:lpstr>
      <vt:lpstr>Snímek 50</vt:lpstr>
      <vt:lpstr>Snímek 51</vt:lpstr>
      <vt:lpstr>Snímek 52</vt:lpstr>
      <vt:lpstr>Snímek 53</vt:lpstr>
      <vt:lpstr>Snímek 54</vt:lpstr>
      <vt:lpstr>Snímek 55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User</dc:creator>
  <cp:lastModifiedBy>Rostislav</cp:lastModifiedBy>
  <cp:revision>91</cp:revision>
  <cp:lastPrinted>2013-04-29T11:48:20Z</cp:lastPrinted>
  <dcterms:created xsi:type="dcterms:W3CDTF">2012-05-13T08:59:02Z</dcterms:created>
  <dcterms:modified xsi:type="dcterms:W3CDTF">2019-10-10T06:22:06Z</dcterms:modified>
</cp:coreProperties>
</file>