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296" r:id="rId3"/>
    <p:sldId id="297" r:id="rId4"/>
    <p:sldId id="300" r:id="rId5"/>
    <p:sldId id="302" r:id="rId6"/>
    <p:sldId id="304" r:id="rId7"/>
    <p:sldId id="306" r:id="rId8"/>
    <p:sldId id="303" r:id="rId9"/>
    <p:sldId id="301" r:id="rId10"/>
    <p:sldId id="305" r:id="rId11"/>
    <p:sldId id="307" r:id="rId12"/>
    <p:sldId id="298" r:id="rId13"/>
    <p:sldId id="308" r:id="rId14"/>
    <p:sldId id="309" r:id="rId15"/>
    <p:sldId id="316" r:id="rId16"/>
    <p:sldId id="315" r:id="rId17"/>
    <p:sldId id="314" r:id="rId18"/>
    <p:sldId id="313" r:id="rId19"/>
    <p:sldId id="312" r:id="rId20"/>
    <p:sldId id="311" r:id="rId21"/>
    <p:sldId id="310" r:id="rId22"/>
    <p:sldId id="317" r:id="rId23"/>
    <p:sldId id="318" r:id="rId24"/>
    <p:sldId id="319" r:id="rId25"/>
    <p:sldId id="320" r:id="rId26"/>
    <p:sldId id="323" r:id="rId27"/>
    <p:sldId id="322" r:id="rId28"/>
    <p:sldId id="321" r:id="rId29"/>
    <p:sldId id="326" r:id="rId30"/>
    <p:sldId id="331" r:id="rId31"/>
    <p:sldId id="330" r:id="rId32"/>
    <p:sldId id="329" r:id="rId33"/>
    <p:sldId id="328" r:id="rId34"/>
    <p:sldId id="327" r:id="rId35"/>
    <p:sldId id="332" r:id="rId36"/>
    <p:sldId id="333" r:id="rId37"/>
    <p:sldId id="334" r:id="rId38"/>
    <p:sldId id="335" r:id="rId39"/>
    <p:sldId id="299" r:id="rId40"/>
    <p:sldId id="336" r:id="rId41"/>
    <p:sldId id="337" r:id="rId42"/>
    <p:sldId id="338" r:id="rId43"/>
  </p:sldIdLst>
  <p:sldSz cx="9144000" cy="6858000" type="screen4x3"/>
  <p:notesSz cx="7102475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5D"/>
    <a:srgbClr val="CC6600"/>
    <a:srgbClr val="3CB299"/>
    <a:srgbClr val="B2B2B2"/>
    <a:srgbClr val="969696"/>
    <a:srgbClr val="3C3C3C"/>
    <a:srgbClr val="DFAF31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660"/>
  </p:normalViewPr>
  <p:slideViewPr>
    <p:cSldViewPr snapToObjects="1">
      <p:cViewPr>
        <p:scale>
          <a:sx n="66" d="100"/>
          <a:sy n="66" d="100"/>
        </p:scale>
        <p:origin x="-1188" y="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DF8B2AF1-313E-4000-B78D-4893E7C662F1}" type="datetimeFigureOut">
              <a:rPr lang="cs-CZ" smtClean="0"/>
              <a:pPr/>
              <a:t>9. 10. 2019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093" y="9721106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3F110C91-B027-405E-BDE1-80A6601DBC4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61976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3" y="0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6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3" y="9721106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2AEB9C-707C-41CF-B03F-A05A3C1C14D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15577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4438" y="1641475"/>
            <a:ext cx="5895975" cy="2349500"/>
          </a:xfrm>
        </p:spPr>
        <p:txBody>
          <a:bodyPr/>
          <a:lstStyle>
            <a:lvl1pPr>
              <a:defRPr sz="1800">
                <a:solidFill>
                  <a:srgbClr val="DFAF31"/>
                </a:solidFill>
              </a:defRPr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0"/>
            <a:ext cx="1328738" cy="1495425"/>
          </a:xfrm>
        </p:spPr>
        <p:txBody>
          <a:bodyPr/>
          <a:lstStyle>
            <a:lvl1pPr marL="0" indent="0" algn="r">
              <a:buFont typeface="Arial" charset="0"/>
              <a:buNone/>
              <a:defRPr sz="16500" baseline="220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323632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6563" y="457200"/>
            <a:ext cx="2178050" cy="56689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50825" y="457200"/>
            <a:ext cx="6383338" cy="56689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96454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44739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309157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2799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4281488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173229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266108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181297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117038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207812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404518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orn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677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6138" y="457200"/>
            <a:ext cx="8118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96975"/>
            <a:ext cx="8713788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69013" y="63087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r>
              <a:rPr lang="cs-CZ"/>
              <a:t>www.hgf.vsb.cz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zk.cz/Urady/Zememericky-urad/Dalsi-informace/Geodeticke-zaklady-na-uzemi-CR/Informace-o-geodetickych-zakladech-(1)/Informace-o-geodetickych-zakladech.asp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geoportal.cuzk.cz/Dokumenty/KATALOG_OBJEKTU_ZABAGED_2018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sd.cz/wps/wcm/connect/9a0dfc4b-1b1b-45fb-afaf-5953883f4b2f/Pisek_157.jpg?MOD=AJPERE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www.hgf.vsb.cz</a:t>
            </a:r>
          </a:p>
        </p:txBody>
      </p:sp>
      <p:pic>
        <p:nvPicPr>
          <p:cNvPr id="39940" name="Picture 4" descr="tit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3026"/>
            <a:ext cx="9144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erb-hg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7313" y="5207000"/>
            <a:ext cx="10509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554288" y="309563"/>
            <a:ext cx="5699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000">
                <a:solidFill>
                  <a:schemeClr val="bg1"/>
                </a:solidFill>
              </a:rPr>
              <a:t>VŠB - Technická univerzita Ostrava</a:t>
            </a:r>
          </a:p>
          <a:p>
            <a:pPr algn="r"/>
            <a:r>
              <a:rPr lang="cs-CZ" sz="2000">
                <a:solidFill>
                  <a:schemeClr val="bg1"/>
                </a:solidFill>
              </a:rPr>
              <a:t>Hornicko-geologická fakulta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8464550" y="433388"/>
            <a:ext cx="95250" cy="495300"/>
          </a:xfrm>
          <a:prstGeom prst="rect">
            <a:avLst/>
          </a:prstGeom>
          <a:solidFill>
            <a:srgbClr val="DFAF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547664" y="1628800"/>
            <a:ext cx="79208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Mapování  544-0113/03 </a:t>
            </a:r>
            <a:r>
              <a:rPr lang="cs-CZ" b="1" dirty="0" smtClean="0"/>
              <a:t> 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Přednášející Ing. Václav Šafář, Ph.D.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Akademický rok 2019/2020 – zimní semestr, </a:t>
            </a:r>
          </a:p>
          <a:p>
            <a:r>
              <a:rPr lang="cs-CZ" sz="2000" b="1" dirty="0" smtClean="0"/>
              <a:t>ročník třetí, semestr 5. bakalářského studia</a:t>
            </a:r>
          </a:p>
          <a:p>
            <a:r>
              <a:rPr lang="cs-CZ" b="1" dirty="0" smtClean="0"/>
              <a:t> 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Předměty mapování a klasifikace předmětů </a:t>
            </a:r>
          </a:p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mapování – klasifikace předmětů mapování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432173" y="1615445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Klasifikace mapování podle druhu a stupně závislosti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348880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Mezi předměty mapování existují velmi složité závislosti, od těch nejtěsnějších tedy příčinných (kauzálních) závislostí, přes závislost mezi předměty mapování pouze vnější a nepodstatnou až po závislost volnou (korelační).</a:t>
            </a:r>
            <a:endParaRPr lang="cs-CZ" b="1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relativně nezávislé </a:t>
            </a:r>
            <a:r>
              <a:rPr lang="cs-CZ" dirty="0" smtClean="0"/>
              <a:t>– takové, které neztrácejí smysl vynecháme-li kterýkoliv jiný předmět mapování </a:t>
            </a:r>
            <a:r>
              <a:rPr lang="cs-CZ" i="1" dirty="0" smtClean="0"/>
              <a:t>(například když ve výkresu DTM nezobrazíme prvky podrobného bodového pole bude samotný obraz DTM čitelný a interpretovatelný a to přestože z údajů o těchto polích vychází obsah všech mapovaných předmětů) 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závislé </a:t>
            </a:r>
            <a:r>
              <a:rPr lang="cs-CZ" dirty="0" smtClean="0"/>
              <a:t>– takové předměty, které by samo o sobě postrádaly jakýkoliv smysl, závislost nemusí být oboustranná, obvykle ovlivňuje výběr předmětů mapování neboť je v silné vazbě na jeho cenu </a:t>
            </a:r>
            <a:r>
              <a:rPr lang="cs-CZ" i="1" dirty="0" smtClean="0"/>
              <a:t>(most na silnici, jez na řece, sloupy na lanovce, …)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73828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Pevné body měřického podkladu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95536" y="1700808"/>
            <a:ext cx="85689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Pevné body měřického podkladu tvoří výchozí geometrickou kostru každého mapování. Poloha a výška těchto bodů je dána číselně v souřadnicemi souřadného systému v kterých mapování provádíme. Tyto body jsou výrazně vyšší přesnosti než podrobné body mapování, které z těchto bodů vychází. </a:t>
            </a:r>
            <a:endParaRPr lang="cs-CZ" b="1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Pevné body </a:t>
            </a:r>
            <a:r>
              <a:rPr lang="cs-CZ" b="1" dirty="0" smtClean="0"/>
              <a:t>polohopisné </a:t>
            </a:r>
            <a:r>
              <a:rPr lang="cs-CZ" dirty="0" smtClean="0"/>
              <a:t>– Česká státní trigonometrická síť (ČSTS)</a:t>
            </a:r>
            <a:endParaRPr lang="cs-CZ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Pevné body </a:t>
            </a:r>
            <a:r>
              <a:rPr lang="cs-CZ" b="1" dirty="0" smtClean="0"/>
              <a:t>výškopisné </a:t>
            </a:r>
            <a:r>
              <a:rPr lang="cs-CZ" dirty="0" smtClean="0"/>
              <a:t>– Česká státní nivelační síť (ČSNS) a zvláštní nivelační </a:t>
            </a:r>
            <a:r>
              <a:rPr lang="cs-CZ" dirty="0" err="1" smtClean="0"/>
              <a:t>siť</a:t>
            </a:r>
            <a:r>
              <a:rPr lang="cs-CZ" dirty="0" smtClean="0"/>
              <a:t> (ZNS)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Body </a:t>
            </a:r>
            <a:r>
              <a:rPr lang="cs-CZ" b="1" dirty="0" smtClean="0"/>
              <a:t>opěrné gravimetrické sítě </a:t>
            </a:r>
            <a:r>
              <a:rPr lang="cs-CZ" dirty="0" smtClean="0"/>
              <a:t>– Česká gravimetrická síť (ČGS).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Body </a:t>
            </a:r>
            <a:r>
              <a:rPr lang="cs-CZ" b="1" dirty="0" smtClean="0"/>
              <a:t>dalších geofyzikálních sítí  </a:t>
            </a:r>
            <a:r>
              <a:rPr lang="cs-CZ" dirty="0" smtClean="0"/>
              <a:t>– Základní geodynamické sítě ČR (ZGS)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r>
              <a:rPr lang="cs-CZ" dirty="0" smtClean="0">
                <a:hlinkClick r:id="rId2"/>
              </a:rPr>
              <a:t>https://www.cuzk.cz/Urady/Zememericky-urad/Dalsi-informace/Geodeticke-zaklady-na-uzemi-CR/Informace-o-geodetickych-zakladech-(1)/Informace-o-geodetickych-zakladech.aspx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95661" y="99989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Souhrnným názvem fyzicko-geografické prvky a jevy označujeme z pohledu mapování všechny přírodní složky našeho prostředí reálného světa.</a:t>
            </a:r>
            <a:endParaRPr lang="cs-CZ" b="1" i="1" dirty="0" smtClean="0"/>
          </a:p>
        </p:txBody>
      </p:sp>
      <p:sp>
        <p:nvSpPr>
          <p:cNvPr id="7" name="Obdélník 6"/>
          <p:cNvSpPr/>
          <p:nvPr/>
        </p:nvSpPr>
        <p:spPr>
          <a:xfrm>
            <a:off x="395536" y="1891328"/>
            <a:ext cx="85324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Dělení na tvary </a:t>
            </a:r>
            <a:r>
              <a:rPr lang="cs-CZ" b="1" dirty="0" smtClean="0"/>
              <a:t>vyvýšené</a:t>
            </a:r>
            <a:r>
              <a:rPr lang="cs-CZ" dirty="0" smtClean="0"/>
              <a:t> (vyvýšeniny) a tvary </a:t>
            </a:r>
            <a:r>
              <a:rPr lang="cs-CZ" b="1" dirty="0" smtClean="0"/>
              <a:t>vhloubené</a:t>
            </a:r>
            <a:r>
              <a:rPr lang="cs-CZ" dirty="0" smtClean="0"/>
              <a:t> (sníženiny)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Dělení obou výše uvedených na </a:t>
            </a:r>
            <a:r>
              <a:rPr lang="cs-CZ" b="1" dirty="0" smtClean="0"/>
              <a:t>tvary přirozené a umělé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Dělení podle polohy a umístění na tvary </a:t>
            </a:r>
            <a:r>
              <a:rPr lang="cs-CZ" b="1" dirty="0" smtClean="0"/>
              <a:t>na vrcholu vyvýšeniny, na </a:t>
            </a:r>
            <a:r>
              <a:rPr lang="cs-CZ" b="1" dirty="0" err="1" smtClean="0"/>
              <a:t>ubočí</a:t>
            </a:r>
            <a:r>
              <a:rPr lang="cs-CZ" b="1" dirty="0" smtClean="0"/>
              <a:t> a v údolí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/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  <p:pic>
        <p:nvPicPr>
          <p:cNvPr id="1027" name="Picture 3" descr="C:\Vaclav\DeepBlack\Mapování\K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61557"/>
            <a:ext cx="6048672" cy="4523548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259632" y="227687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Kupa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2050" name="Picture 2" descr="C:\Vaclav\DeepBlack\Mapování\S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6912768" cy="412278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259632" y="227687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Štít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95536" y="11522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3074" name="Picture 2" descr="C:\Vaclav\DeepBlack\Mapování\SvahovaK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00" y="1862773"/>
            <a:ext cx="7374013" cy="444595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259632" y="227687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Svahová kupa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4098" name="Picture 2" descr="C:\Vaclav\DeepBlack\Mapování\VrcholovyHrbetKlenu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99892"/>
            <a:ext cx="7423166" cy="4817815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11560" y="2046039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Vrcholový hřbet klenutý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5122" name="Picture 2" descr="C:\Vaclav\DeepBlack\Mapování\VrcvholovaPlos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072" y="2046039"/>
            <a:ext cx="8352928" cy="423599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11560" y="2046039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Vrcholová plošina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1815207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Pravidelné sedlo podélné</a:t>
            </a:r>
          </a:p>
        </p:txBody>
      </p:sp>
      <p:pic>
        <p:nvPicPr>
          <p:cNvPr id="6146" name="Picture 2" descr="C:\Vaclav\DeepBlack\Mapování\PravidelneSedloPric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708920"/>
            <a:ext cx="7812360" cy="3666660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7170" name="Picture 2" descr="C:\Vaclav\DeepBlack\Mapování\Soutě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1" y="1461557"/>
            <a:ext cx="7344941" cy="5259018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11560" y="1815207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Soutěska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864221" y="476672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Přednáška 3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83568" y="1412776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Předměty mapování a klasifikace předmětů mapování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b="1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Pevné body měřického podkladu, fyzicko-geografické prvky a jevy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b="1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Sociálně-ekonomické a technické prvky a jevy 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Tvary vyvýšené</a:t>
            </a:r>
          </a:p>
        </p:txBody>
      </p:sp>
      <p:pic>
        <p:nvPicPr>
          <p:cNvPr id="8194" name="Picture 2" descr="C:\Vaclav\DeepBlack\Mapování\SvahRovnyStejnosmernySkl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47482"/>
            <a:ext cx="7632973" cy="4261243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11560" y="1861373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Svah rovný 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stejnoměrného sklonu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9218" name="Picture 2" descr="C:\Vaclav\DeepBlack\Mapování\SvahVypuk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57503"/>
            <a:ext cx="6516091" cy="452747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95536" y="1461557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Svah vypuklý 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(se sklonem shora přibývajícím)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10242" name="Picture 2" descr="C:\Vaclav\DeepBlack\Mapování\SvahDutySESklonemodshoraubyvajic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541026"/>
            <a:ext cx="6609581" cy="5002516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95536" y="1461557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Svah dutý 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(se sklonem shora ubývajícím)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11266" name="Picture 2" descr="C:\Vaclav\DeepBlack\Mapování\SvahovyHrbetUz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33571"/>
            <a:ext cx="6732512" cy="467515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043608" y="1743199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Svah hřbet úzký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12290" name="Picture 2" descr="C:\Vaclav\DeepBlack\Mapování\SvahovyHrbetSiro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7985" y="1461557"/>
            <a:ext cx="7726628" cy="4861721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237985" y="192322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Svah hřbet široký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115616" y="227687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Ostroh</a:t>
            </a:r>
          </a:p>
        </p:txBody>
      </p:sp>
      <p:pic>
        <p:nvPicPr>
          <p:cNvPr id="13314" name="Picture 2" descr="C:\Vaclav\DeepBlack\Mapování\Ostro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018986"/>
            <a:ext cx="6266779" cy="428973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14338" name="Picture 2" descr="C:\Vaclav\DeepBlack\Mapování\Spocin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2637" y="2160100"/>
            <a:ext cx="7431976" cy="4624875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115616" y="227687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Spočinek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15362" name="Picture 2" descr="C:\Vaclav\DeepBlack\Mapování\Tera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39"/>
            <a:ext cx="7248782" cy="4319885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899592" y="1815207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Terasy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115616" y="227687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stupně</a:t>
            </a:r>
          </a:p>
        </p:txBody>
      </p:sp>
      <p:pic>
        <p:nvPicPr>
          <p:cNvPr id="16386" name="Picture 2" descr="C:\Vaclav\DeepBlack\Mapování\TerenniStup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738537"/>
            <a:ext cx="7128792" cy="3291053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vyvýšené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vhloubené</a:t>
            </a:r>
          </a:p>
        </p:txBody>
      </p:sp>
      <p:pic>
        <p:nvPicPr>
          <p:cNvPr id="17410" name="Picture 2" descr="C:\Vaclav\DeepBlack\Mapování\Uzlab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16832"/>
            <a:ext cx="6533898" cy="3960440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115616" y="227687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Úžlabina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Předměty mapování a klasifikace předmětů </a:t>
            </a:r>
          </a:p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mapování - dělení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432173" y="1430779"/>
            <a:ext cx="8532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Předměty ovlivňující </a:t>
            </a:r>
            <a:r>
              <a:rPr lang="cs-CZ" b="1" dirty="0" smtClean="0"/>
              <a:t>kvalitu, rozsah, rychlost a hospodárnost </a:t>
            </a:r>
            <a:r>
              <a:rPr lang="cs-CZ" dirty="0" smtClean="0"/>
              <a:t>řešení úkolů a úloh, které bude předpokládaný uživatel výsledků mapování používat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Předměty které jsou na základě stanovení </a:t>
            </a:r>
            <a:r>
              <a:rPr lang="cs-CZ" b="1" dirty="0" smtClean="0"/>
              <a:t>účelu mapování dostatečně stále </a:t>
            </a:r>
            <a:r>
              <a:rPr lang="cs-CZ" dirty="0" smtClean="0"/>
              <a:t>vzhledem k délce cyklu výroby a obnovy mapy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Předměty které lze dostatečně </a:t>
            </a:r>
            <a:r>
              <a:rPr lang="cs-CZ" b="1" dirty="0" smtClean="0"/>
              <a:t>spolehlivě kartograficky vyjádřit v požadovaném měřítku</a:t>
            </a:r>
            <a:r>
              <a:rPr lang="cs-CZ" dirty="0" smtClean="0"/>
              <a:t> výsledné mapy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Předměty které dovedeme </a:t>
            </a:r>
            <a:r>
              <a:rPr lang="cs-CZ" b="1" dirty="0" smtClean="0"/>
              <a:t>vhodným postupem a vhodnou mapovací metodou nebo jejich kombinací</a:t>
            </a:r>
            <a:r>
              <a:rPr lang="cs-CZ" dirty="0" smtClean="0"/>
              <a:t> hospodárně zmapovat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18434" name="Picture 2" descr="C:\Vaclav\DeepBlack\Mapování\UdolniZa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15207"/>
            <a:ext cx="6542308" cy="4508103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11560" y="1815207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Údolní zářez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vhloubené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19458" name="Picture 2" descr="C:\Vaclav\DeepBlack\Mapování\Uzla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1094083"/>
            <a:ext cx="6372200" cy="4999213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667991" y="1916831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Úžlabí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vhloubené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20482" name="Picture 2" descr="C:\Vaclav\DeepBlack\Mapování\Za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61557"/>
            <a:ext cx="7486896" cy="486308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115616" y="1815207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Zářez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vhloubené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667991" y="2276871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Rýhy</a:t>
            </a:r>
          </a:p>
        </p:txBody>
      </p:sp>
      <p:pic>
        <p:nvPicPr>
          <p:cNvPr id="21506" name="Picture 2" descr="C:\Vaclav\DeepBlack\Mapování\Ry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046038"/>
            <a:ext cx="5256584" cy="420497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vhloubené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pic>
        <p:nvPicPr>
          <p:cNvPr id="22530" name="Picture 2" descr="C:\Vaclav\DeepBlack\Mapování\Rok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61557"/>
            <a:ext cx="7560840" cy="448524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115616" y="227687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Rokle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Terénní tvary vhloubené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Vodstvo a hydrometeorologické charakteristiky</a:t>
            </a:r>
          </a:p>
        </p:txBody>
      </p:sp>
      <p:sp>
        <p:nvSpPr>
          <p:cNvPr id="7" name="Obdélník 6"/>
          <p:cNvSpPr/>
          <p:nvPr/>
        </p:nvSpPr>
        <p:spPr>
          <a:xfrm>
            <a:off x="395536" y="2060848"/>
            <a:ext cx="85689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Voda se vyskytuje v přírodě jednak v různých skupenstvích a jednak v různých místech povrchová, spodní a v ovzduší. Základní předměty mapování vodstva:</a:t>
            </a:r>
            <a:endParaRPr lang="cs-CZ" b="1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Vodní toky a kanály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Moře a oceány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Jezera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Rybníky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Přehradní nádrže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Studny a prameny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Močály a slaniska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Podzemní vody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Ledovce a trvalý sníh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Vzdušná vlhkost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Vodstvo a hydrometeorologické charakteristiky</a:t>
            </a:r>
          </a:p>
        </p:txBody>
      </p:sp>
      <p:sp>
        <p:nvSpPr>
          <p:cNvPr id="7" name="Obdélník 6"/>
          <p:cNvSpPr/>
          <p:nvPr/>
        </p:nvSpPr>
        <p:spPr>
          <a:xfrm>
            <a:off x="395536" y="2060848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Vodní toky a kanály - obvykle se u nich udává:</a:t>
            </a:r>
          </a:p>
          <a:p>
            <a:r>
              <a:rPr lang="cs-CZ" dirty="0" smtClean="0"/>
              <a:t>	Šířka vodní hladiny</a:t>
            </a:r>
          </a:p>
          <a:p>
            <a:r>
              <a:rPr lang="cs-CZ" dirty="0" smtClean="0"/>
              <a:t>	Maximální hloubka</a:t>
            </a:r>
          </a:p>
          <a:p>
            <a:r>
              <a:rPr lang="cs-CZ" dirty="0" smtClean="0"/>
              <a:t>	Směr a maximální rychlost toku</a:t>
            </a:r>
          </a:p>
          <a:p>
            <a:r>
              <a:rPr lang="cs-CZ" dirty="0" smtClean="0"/>
              <a:t>	Šířka a průměrná výška příčného </a:t>
            </a:r>
            <a:r>
              <a:rPr lang="cs-CZ" dirty="0" err="1" smtClean="0"/>
              <a:t>peofilu</a:t>
            </a:r>
            <a:r>
              <a:rPr lang="cs-CZ" dirty="0" smtClean="0"/>
              <a:t> koryta</a:t>
            </a:r>
          </a:p>
          <a:p>
            <a:r>
              <a:rPr lang="cs-CZ" dirty="0" smtClean="0"/>
              <a:t>	Charakter dna, břehů a nábřeží</a:t>
            </a:r>
          </a:p>
          <a:p>
            <a:endParaRPr lang="cs-CZ" dirty="0" smtClean="0"/>
          </a:p>
          <a:p>
            <a:r>
              <a:rPr lang="cs-CZ" dirty="0" smtClean="0"/>
              <a:t>Předměty mapování závislé na tekoucím vodstvu:</a:t>
            </a:r>
          </a:p>
          <a:p>
            <a:r>
              <a:rPr lang="cs-CZ" dirty="0" smtClean="0"/>
              <a:t>	Jezy		Mosty</a:t>
            </a:r>
          </a:p>
          <a:p>
            <a:r>
              <a:rPr lang="cs-CZ" dirty="0" smtClean="0"/>
              <a:t>	Výhony		Akvadukty</a:t>
            </a:r>
          </a:p>
          <a:p>
            <a:r>
              <a:rPr lang="cs-CZ" dirty="0" smtClean="0"/>
              <a:t>	Přehrady	Přívozy</a:t>
            </a:r>
          </a:p>
          <a:p>
            <a:r>
              <a:rPr lang="cs-CZ" dirty="0" smtClean="0"/>
              <a:t>	Vodopády	Brody</a:t>
            </a:r>
          </a:p>
          <a:p>
            <a:r>
              <a:rPr lang="cs-CZ" dirty="0" smtClean="0"/>
              <a:t>	Zdymadla	Kotviště</a:t>
            </a:r>
          </a:p>
          <a:p>
            <a:r>
              <a:rPr lang="cs-CZ" dirty="0" smtClean="0"/>
              <a:t>	Přístavy		Močály, slaniska a </a:t>
            </a:r>
            <a:r>
              <a:rPr lang="cs-CZ" dirty="0" err="1" smtClean="0"/>
              <a:t>slatě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Porosty a povrchy půd</a:t>
            </a:r>
          </a:p>
        </p:txBody>
      </p:sp>
      <p:sp>
        <p:nvSpPr>
          <p:cNvPr id="7" name="Obdélník 6"/>
          <p:cNvSpPr/>
          <p:nvPr/>
        </p:nvSpPr>
        <p:spPr>
          <a:xfrm>
            <a:off x="432173" y="1784410"/>
            <a:ext cx="4320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Rozdělení mapované zemědělské půdy:</a:t>
            </a:r>
          </a:p>
          <a:p>
            <a:r>
              <a:rPr lang="cs-CZ" dirty="0" smtClean="0"/>
              <a:t>	Orná půda</a:t>
            </a:r>
          </a:p>
          <a:p>
            <a:r>
              <a:rPr lang="cs-CZ" dirty="0" smtClean="0"/>
              <a:t>	Chmelnice</a:t>
            </a:r>
          </a:p>
          <a:p>
            <a:r>
              <a:rPr lang="cs-CZ" dirty="0" smtClean="0"/>
              <a:t>	Vinice</a:t>
            </a:r>
          </a:p>
          <a:p>
            <a:r>
              <a:rPr lang="cs-CZ" dirty="0" smtClean="0"/>
              <a:t>	Zahrady</a:t>
            </a:r>
          </a:p>
          <a:p>
            <a:r>
              <a:rPr lang="cs-CZ" dirty="0" smtClean="0"/>
              <a:t>	Ovocné sady</a:t>
            </a:r>
          </a:p>
          <a:p>
            <a:r>
              <a:rPr lang="cs-CZ" dirty="0" smtClean="0"/>
              <a:t>	Louky</a:t>
            </a:r>
          </a:p>
          <a:p>
            <a:r>
              <a:rPr lang="cs-CZ" dirty="0" smtClean="0"/>
              <a:t>	Pastviny</a:t>
            </a:r>
          </a:p>
          <a:p>
            <a:endParaRPr lang="cs-CZ" dirty="0" smtClean="0"/>
          </a:p>
          <a:p>
            <a:r>
              <a:rPr lang="cs-CZ" dirty="0" smtClean="0"/>
              <a:t>Rozdělení nezemědělské půdy:</a:t>
            </a:r>
          </a:p>
          <a:p>
            <a:r>
              <a:rPr lang="cs-CZ" dirty="0" smtClean="0"/>
              <a:t>	Lesy		</a:t>
            </a:r>
          </a:p>
          <a:p>
            <a:r>
              <a:rPr lang="cs-CZ" dirty="0" smtClean="0"/>
              <a:t>	Rybníky s chovem ryb		</a:t>
            </a:r>
          </a:p>
          <a:p>
            <a:r>
              <a:rPr lang="cs-CZ" dirty="0" smtClean="0"/>
              <a:t>	Ostatní vodní plochy	</a:t>
            </a:r>
          </a:p>
          <a:p>
            <a:r>
              <a:rPr lang="cs-CZ" dirty="0" smtClean="0"/>
              <a:t>	Zastavěné plochy a nádvoří</a:t>
            </a:r>
          </a:p>
          <a:p>
            <a:r>
              <a:rPr lang="cs-CZ" dirty="0" smtClean="0"/>
              <a:t>	Ostatní plochy	</a:t>
            </a:r>
          </a:p>
        </p:txBody>
      </p:sp>
      <p:sp>
        <p:nvSpPr>
          <p:cNvPr id="6" name="Obdélník 5"/>
          <p:cNvSpPr/>
          <p:nvPr/>
        </p:nvSpPr>
        <p:spPr>
          <a:xfrm>
            <a:off x="4570984" y="2338407"/>
            <a:ext cx="45730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Příklad podrobného mapování:</a:t>
            </a:r>
          </a:p>
          <a:p>
            <a:endParaRPr lang="cs-CZ" dirty="0" smtClean="0"/>
          </a:p>
          <a:p>
            <a:r>
              <a:rPr lang="cs-CZ" i="1" dirty="0" smtClean="0"/>
              <a:t>Pro lesní hospodářské mapování jsou předmětem mapování:</a:t>
            </a:r>
          </a:p>
          <a:p>
            <a:endParaRPr lang="cs-CZ" i="1" dirty="0" smtClean="0"/>
          </a:p>
          <a:p>
            <a:r>
              <a:rPr lang="cs-CZ" i="1" dirty="0" smtClean="0"/>
              <a:t>Velikost a souvislost zalesněné plochy Průběh hranice lesa</a:t>
            </a:r>
          </a:p>
          <a:p>
            <a:r>
              <a:rPr lang="cs-CZ" i="1" dirty="0" smtClean="0"/>
              <a:t>Zastoupení jednotlivých druhů v oddělení</a:t>
            </a:r>
          </a:p>
          <a:p>
            <a:r>
              <a:rPr lang="cs-CZ" i="1" dirty="0" smtClean="0"/>
              <a:t>Hustota </a:t>
            </a:r>
            <a:r>
              <a:rPr lang="cs-CZ" i="1" dirty="0" err="1" smtClean="0"/>
              <a:t>zakmenění</a:t>
            </a:r>
            <a:endParaRPr lang="cs-CZ" i="1" dirty="0" smtClean="0"/>
          </a:p>
          <a:p>
            <a:r>
              <a:rPr lang="cs-CZ" i="1" dirty="0" smtClean="0"/>
              <a:t>Staří porostu a jeho výška a síla kmene</a:t>
            </a:r>
          </a:p>
          <a:p>
            <a:r>
              <a:rPr lang="cs-CZ" i="1" dirty="0" smtClean="0"/>
              <a:t>Charakter podrostu</a:t>
            </a:r>
          </a:p>
          <a:p>
            <a:r>
              <a:rPr lang="cs-CZ" i="1" dirty="0" smtClean="0"/>
              <a:t>Stav kultivace lesa</a:t>
            </a:r>
          </a:p>
          <a:p>
            <a:r>
              <a:rPr lang="cs-CZ" dirty="0" smtClean="0"/>
              <a:t>….</a:t>
            </a:r>
          </a:p>
          <a:p>
            <a:endParaRPr lang="cs-CZ" dirty="0" smtClean="0"/>
          </a:p>
        </p:txBody>
      </p:sp>
      <p:sp>
        <p:nvSpPr>
          <p:cNvPr id="9" name="Obdélník 8"/>
          <p:cNvSpPr/>
          <p:nvPr/>
        </p:nvSpPr>
        <p:spPr>
          <a:xfrm>
            <a:off x="4570984" y="2338407"/>
            <a:ext cx="4393629" cy="3610873"/>
          </a:xfrm>
          <a:prstGeom prst="rect">
            <a:avLst/>
          </a:prstGeom>
          <a:solidFill>
            <a:srgbClr val="00765D">
              <a:alpha val="19000"/>
            </a:srgbClr>
          </a:solidFill>
          <a:ln w="31750">
            <a:solidFill>
              <a:srgbClr val="007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Fyzicko-geografické prvky a jevy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32173" y="99989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Ostatní fyzicko-geografické prvky a jevy</a:t>
            </a:r>
          </a:p>
        </p:txBody>
      </p:sp>
      <p:sp>
        <p:nvSpPr>
          <p:cNvPr id="7" name="Obdélník 6"/>
          <p:cNvSpPr/>
          <p:nvPr/>
        </p:nvSpPr>
        <p:spPr>
          <a:xfrm>
            <a:off x="432173" y="1784410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Geologická struktura zemské kůry</a:t>
            </a:r>
          </a:p>
          <a:p>
            <a:r>
              <a:rPr lang="cs-CZ" dirty="0" smtClean="0"/>
              <a:t>Geofyzikální údaje</a:t>
            </a:r>
          </a:p>
          <a:p>
            <a:r>
              <a:rPr lang="cs-CZ" dirty="0" smtClean="0"/>
              <a:t>Živočišstvo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Sociálně-ekonomické a technické prvky a jevy </a:t>
            </a:r>
          </a:p>
        </p:txBody>
      </p:sp>
      <p:sp>
        <p:nvSpPr>
          <p:cNvPr id="7" name="Obdélník 6"/>
          <p:cNvSpPr/>
          <p:nvPr/>
        </p:nvSpPr>
        <p:spPr>
          <a:xfrm>
            <a:off x="611560" y="1700808"/>
            <a:ext cx="795637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Mezi sociálně-ekonomické a technické prvky a jevy mapování  patří:</a:t>
            </a:r>
            <a:endParaRPr lang="cs-CZ" sz="2400" b="1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Sídla a obyvatelstvo</a:t>
            </a:r>
            <a:endParaRPr lang="cs-CZ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Průmyslové a zemědělské objekty včetně objektů k bydlení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Komunikace a spoje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Politicko-administrativní a správní údaje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r>
              <a:rPr lang="cs-CZ" dirty="0" smtClean="0">
                <a:hlinkClick r:id="rId2"/>
              </a:rPr>
              <a:t>https://geoportal.cuzk.cz/Dokumenty/KATALOG_OBJEKTU_ZABAGED_2018.pdf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Předměty mapování a klasifikace předmětů </a:t>
            </a:r>
          </a:p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mapování – klasifikace předmětů mapování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432173" y="1615445"/>
            <a:ext cx="85324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Klasifikace mapování podle věcné struktury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b="1" dirty="0" smtClean="0"/>
              <a:t>Pevné body měřického podkladu </a:t>
            </a:r>
            <a:r>
              <a:rPr lang="cs-CZ" dirty="0" smtClean="0"/>
              <a:t>– polohopisné body, výškopisné body, </a:t>
            </a:r>
            <a:r>
              <a:rPr lang="cs-CZ" dirty="0" err="1" smtClean="0"/>
              <a:t>body</a:t>
            </a:r>
            <a:r>
              <a:rPr lang="cs-CZ" dirty="0" smtClean="0"/>
              <a:t> geofyzikálních sítí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b="1" dirty="0" err="1" smtClean="0"/>
              <a:t>Fyzickogeografické</a:t>
            </a:r>
            <a:r>
              <a:rPr lang="cs-CZ" b="1" dirty="0" smtClean="0"/>
              <a:t> prvky a jevy </a:t>
            </a:r>
            <a:r>
              <a:rPr lang="cs-CZ" dirty="0" smtClean="0"/>
              <a:t>– terénní tvary, vodstvo ve všech formách, meteorologické a klimatické charakteristiky, půdy a geologickou strukturu zemské kůry a horninového podloží, geofyzikální charakteristiky, rostlinstvo a živočišstvo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b="1" dirty="0" smtClean="0"/>
              <a:t>Sociálněekonomické a technické prvky a jevy </a:t>
            </a:r>
            <a:r>
              <a:rPr lang="cs-CZ" dirty="0" smtClean="0"/>
              <a:t>– sídla a obyvatelstvo, průmyslové, zemědělské, vojenské a sociálně-kulturní objekty a jevy, komunikace a spoje, politicko-administrativní, vlastnické a správní údaje, pojmenování nebo jiné označení předmětů mapování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/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Sociálně-ekonomické a technické prvky a jevy </a:t>
            </a:r>
          </a:p>
        </p:txBody>
      </p:sp>
      <p:sp>
        <p:nvSpPr>
          <p:cNvPr id="7" name="Obdélník 6"/>
          <p:cNvSpPr/>
          <p:nvPr/>
        </p:nvSpPr>
        <p:spPr>
          <a:xfrm>
            <a:off x="611560" y="999892"/>
            <a:ext cx="7956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Sídla a obyvatelstvo</a:t>
            </a:r>
            <a:endParaRPr lang="cs-CZ" dirty="0" smtClean="0"/>
          </a:p>
        </p:txBody>
      </p:sp>
      <p:sp>
        <p:nvSpPr>
          <p:cNvPr id="10" name="Obdélník 9"/>
          <p:cNvSpPr/>
          <p:nvPr/>
        </p:nvSpPr>
        <p:spPr>
          <a:xfrm>
            <a:off x="395536" y="1700808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Sídlem lze rozumět seskupení trvalých lidských obydlí včetně do něho začleněných výrobních, kulturních  a správních zařízení , občanského a technického vybavení, parků, odpočivných zón. Sídla dělíme na:</a:t>
            </a:r>
            <a:endParaRPr lang="cs-CZ" b="1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Sídla venkovského typu  - s návesním typem zástavby, silničním charakterem zástavby, potočním tvarem zástavby, rozptýlenou zástavbou</a:t>
            </a:r>
            <a:endParaRPr lang="cs-CZ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Sídla městského typu  - střediska městských aglomerací, předměstských satelitních obcích, malá „venkovská“ města a městysi, lázeňská města, ostatní města</a:t>
            </a:r>
          </a:p>
          <a:p>
            <a:endParaRPr lang="cs-CZ" dirty="0" smtClean="0"/>
          </a:p>
          <a:p>
            <a:r>
              <a:rPr lang="cs-CZ" dirty="0" smtClean="0"/>
              <a:t>Zástavbu v sídlech obvykle v mapování rozdělujeme na: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Budovy obytné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Budovy neobytné</a:t>
            </a:r>
          </a:p>
          <a:p>
            <a:pPr marL="342900" indent="-342900"/>
            <a:endParaRPr lang="cs-CZ" dirty="0" smtClean="0"/>
          </a:p>
          <a:p>
            <a:pPr marL="342900" indent="-342900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Sociálně-ekonomické a technické prvky a jevy </a:t>
            </a:r>
          </a:p>
        </p:txBody>
      </p:sp>
      <p:sp>
        <p:nvSpPr>
          <p:cNvPr id="7" name="Obdélník 6"/>
          <p:cNvSpPr/>
          <p:nvPr/>
        </p:nvSpPr>
        <p:spPr>
          <a:xfrm>
            <a:off x="611560" y="999892"/>
            <a:ext cx="7956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Průmyslové, zemědělské, správní, vojenské objekty</a:t>
            </a:r>
            <a:endParaRPr lang="cs-CZ" dirty="0" smtClean="0"/>
          </a:p>
        </p:txBody>
      </p:sp>
      <p:sp>
        <p:nvSpPr>
          <p:cNvPr id="10" name="Obdélník 9"/>
          <p:cNvSpPr/>
          <p:nvPr/>
        </p:nvSpPr>
        <p:spPr>
          <a:xfrm>
            <a:off x="395536" y="1700808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Mezi průmyslové objekty řadíme:</a:t>
            </a:r>
            <a:endParaRPr lang="cs-CZ" b="1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r>
              <a:rPr lang="cs-CZ" dirty="0" smtClean="0"/>
              <a:t>Plynojemy, sklady hořlavin, benzínové čerpací stanice, elektrárny, plynárny, těžní a vodárenské věže, továrny, sklady, manipulační plochy související s výrobou, plochy </a:t>
            </a:r>
            <a:r>
              <a:rPr lang="cs-CZ" dirty="0" err="1" smtClean="0"/>
              <a:t>fotovoltaických</a:t>
            </a:r>
            <a:r>
              <a:rPr lang="cs-CZ" dirty="0" smtClean="0"/>
              <a:t> elektráren, …</a:t>
            </a:r>
            <a:endParaRPr lang="cs-CZ" i="1" dirty="0" smtClean="0"/>
          </a:p>
          <a:p>
            <a:endParaRPr lang="cs-CZ" dirty="0" smtClean="0"/>
          </a:p>
          <a:p>
            <a:r>
              <a:rPr lang="cs-CZ" dirty="0" smtClean="0"/>
              <a:t>Mezi zemědělské objekty řadíme: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r>
              <a:rPr lang="cs-CZ" dirty="0" smtClean="0"/>
              <a:t>Zařízení na chov dobytka, primární zpracovatelské závody jako mlékárny, jatka, farmy na drůbež, rybochovná zařízení, …</a:t>
            </a:r>
          </a:p>
          <a:p>
            <a:pPr marL="342900" indent="-342900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Sociálně-ekonomické a technické prvky a jevy </a:t>
            </a:r>
          </a:p>
        </p:txBody>
      </p:sp>
      <p:sp>
        <p:nvSpPr>
          <p:cNvPr id="7" name="Obdélník 6"/>
          <p:cNvSpPr/>
          <p:nvPr/>
        </p:nvSpPr>
        <p:spPr>
          <a:xfrm>
            <a:off x="611560" y="999892"/>
            <a:ext cx="7956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Komunikace a spoje</a:t>
            </a:r>
            <a:endParaRPr lang="cs-CZ" dirty="0" smtClean="0"/>
          </a:p>
        </p:txBody>
      </p:sp>
      <p:sp>
        <p:nvSpPr>
          <p:cNvPr id="10" name="Obdélník 9"/>
          <p:cNvSpPr/>
          <p:nvPr/>
        </p:nvSpPr>
        <p:spPr>
          <a:xfrm>
            <a:off x="395536" y="1700808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Mezi mapované předměty řadíme do kategorie komunikace následující prvky:</a:t>
            </a:r>
            <a:endParaRPr lang="cs-CZ" b="1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r>
              <a:rPr lang="cs-CZ" dirty="0" smtClean="0"/>
              <a:t>Pozemní komunikace</a:t>
            </a:r>
          </a:p>
          <a:p>
            <a:r>
              <a:rPr lang="cs-CZ" dirty="0" smtClean="0"/>
              <a:t>Železniční (drážní) komunikace</a:t>
            </a:r>
          </a:p>
          <a:p>
            <a:r>
              <a:rPr lang="cs-CZ" dirty="0" smtClean="0"/>
              <a:t>Vodní cesty</a:t>
            </a:r>
          </a:p>
          <a:p>
            <a:r>
              <a:rPr lang="cs-CZ" dirty="0" smtClean="0"/>
              <a:t>Potrubní doprava (vodovodní, plynovodní, ropovodní, </a:t>
            </a:r>
            <a:r>
              <a:rPr lang="cs-CZ" dirty="0" err="1" smtClean="0"/>
              <a:t>produktovodní</a:t>
            </a:r>
            <a:r>
              <a:rPr lang="cs-CZ" dirty="0" smtClean="0"/>
              <a:t>)</a:t>
            </a:r>
          </a:p>
          <a:p>
            <a:r>
              <a:rPr lang="cs-CZ" dirty="0" smtClean="0"/>
              <a:t>Letecké komunikace (letové cesty)</a:t>
            </a:r>
          </a:p>
          <a:p>
            <a:endParaRPr lang="cs-CZ" dirty="0" smtClean="0"/>
          </a:p>
          <a:p>
            <a:r>
              <a:rPr lang="cs-CZ" dirty="0" smtClean="0"/>
              <a:t>Klasifikace a rozdělení pozemních komunikací na ukázkové mapě ŘSD </a:t>
            </a:r>
            <a:r>
              <a:rPr lang="cs-CZ" dirty="0" smtClean="0">
                <a:hlinkClick r:id="rId2"/>
              </a:rPr>
              <a:t>https://www.rsd.cz/wps/wcm/connect/9a0dfc4b-1b1b-45fb-afaf-5953883f4b2f/Pisek_157.jpg?MOD=AJPERES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Mezi spoje lze zařadit prvky mapování jako:</a:t>
            </a:r>
          </a:p>
          <a:p>
            <a:r>
              <a:rPr lang="cs-CZ" dirty="0" smtClean="0"/>
              <a:t>Telekomunikační kabely</a:t>
            </a:r>
          </a:p>
          <a:p>
            <a:r>
              <a:rPr lang="cs-CZ" dirty="0" smtClean="0"/>
              <a:t>Prvky systému mobilních vysílačů, telekomunikační věže, buňky příjmu a vysílání</a:t>
            </a:r>
          </a:p>
          <a:p>
            <a:r>
              <a:rPr lang="cs-CZ" dirty="0" smtClean="0"/>
              <a:t>Speciální dálkové přenosová zařízení na </a:t>
            </a:r>
            <a:r>
              <a:rPr lang="cs-CZ" dirty="0" err="1" smtClean="0"/>
              <a:t>rrl</a:t>
            </a:r>
            <a:r>
              <a:rPr lang="cs-CZ" dirty="0" smtClean="0"/>
              <a:t> přístupu </a:t>
            </a:r>
            <a:r>
              <a:rPr lang="cs-CZ" i="1" dirty="0" smtClean="0"/>
              <a:t>(výškové uzávěry, plošné uzávěry, technické prvky v komunikacích, mapování pro autonomní řízení vozidel)</a:t>
            </a:r>
          </a:p>
          <a:p>
            <a:endParaRPr lang="cs-CZ" dirty="0" smtClean="0"/>
          </a:p>
          <a:p>
            <a:endParaRPr lang="cs-CZ" dirty="0" smtClean="0"/>
          </a:p>
          <a:p>
            <a:pPr marL="342900" indent="-342900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Předměty mapování a klasifikace předmětů </a:t>
            </a:r>
          </a:p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mapování – klasifikace předmětů mapování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432173" y="1430779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Klasifikace mapování podle forem výskytu a rozšíření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7504" y="1892444"/>
            <a:ext cx="91450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mapování </a:t>
            </a:r>
            <a:r>
              <a:rPr lang="cs-CZ" b="1" dirty="0" smtClean="0"/>
              <a:t>bodového charakteru </a:t>
            </a:r>
            <a:r>
              <a:rPr lang="cs-CZ" dirty="0" smtClean="0"/>
              <a:t>– prvky bodového charakteru bez směrové orientace a se směrovou orientací. </a:t>
            </a:r>
            <a:r>
              <a:rPr lang="cs-CZ" i="1" dirty="0" smtClean="0"/>
              <a:t>Šoupě v. HUP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liniového charakteru  </a:t>
            </a:r>
            <a:r>
              <a:rPr lang="cs-CZ" dirty="0" smtClean="0"/>
              <a:t>– prvky mapování které podle různých aspektů oddělují nebo spojují různé (obvykle bodové) předměty mapování nebo jejich charakteristiky. </a:t>
            </a:r>
            <a:r>
              <a:rPr lang="cs-CZ" i="1" dirty="0" smtClean="0"/>
              <a:t>Definice polohy bodů na linii, dostatečná četnost bodů na linii, </a:t>
            </a:r>
            <a:r>
              <a:rPr lang="cs-CZ" i="1" dirty="0" err="1" smtClean="0"/>
              <a:t>Hausdorfova</a:t>
            </a:r>
            <a:r>
              <a:rPr lang="cs-CZ" i="1" dirty="0" smtClean="0"/>
              <a:t> vzdálenost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plošného charakteru </a:t>
            </a:r>
            <a:r>
              <a:rPr lang="cs-CZ" dirty="0" smtClean="0"/>
              <a:t>s omezeným rozšířením – lze je jasně a spolehlivě vymezit hranicí výskytu nebo vlastnictví. </a:t>
            </a:r>
            <a:r>
              <a:rPr lang="cs-CZ" i="1" dirty="0" smtClean="0"/>
              <a:t>Vzhledem k měřítku mapování v mapových souborech jde o relativní entitu vázanou vždy na měřítko mapování a cenzy stanovené účelem mapování</a:t>
            </a:r>
          </a:p>
          <a:p>
            <a:pPr marL="342900" indent="-342900">
              <a:buFont typeface="+mj-lt"/>
              <a:buAutoNum type="arabicPeriod"/>
            </a:pPr>
            <a:endParaRPr lang="cs-CZ" i="1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</a:t>
            </a:r>
            <a:r>
              <a:rPr lang="cs-CZ" b="1" dirty="0" smtClean="0"/>
              <a:t> a jevy se spojitým výskytem </a:t>
            </a:r>
            <a:r>
              <a:rPr lang="cs-CZ" dirty="0" smtClean="0"/>
              <a:t>v mapovaném území – rozložení těchto prvků lze vyjádřit spojitou funkcí dvou proměnných nebo dostatečně hustou maticí diskrétních hodnot. Hodnoty se mění plynule. </a:t>
            </a:r>
            <a:r>
              <a:rPr lang="cs-CZ" i="1" dirty="0" smtClean="0"/>
              <a:t>Nadmořské výšky terénních tvarů,  intenzita magnetického pole Země, hodnoty radiace na povrchu terénu, hodnoty tíže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Předměty mapování a klasifikace předmětů </a:t>
            </a:r>
          </a:p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mapování – klasifikace předmětů mapování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395536" y="1615444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Klasifikace mapování podle časové stálosti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348880"/>
            <a:ext cx="9145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mapování </a:t>
            </a:r>
            <a:r>
              <a:rPr lang="cs-CZ" b="1" dirty="0" smtClean="0"/>
              <a:t>stálé </a:t>
            </a:r>
            <a:r>
              <a:rPr lang="cs-CZ" dirty="0" smtClean="0"/>
              <a:t>– nemění se v základních charakteristikách v </a:t>
            </a:r>
            <a:r>
              <a:rPr lang="cs-CZ" dirty="0" err="1" smtClean="0"/>
              <a:t>odbě</a:t>
            </a:r>
            <a:r>
              <a:rPr lang="cs-CZ" dirty="0" smtClean="0"/>
              <a:t> od vlastního mapování do možného začátku využívání výsledku mapování </a:t>
            </a:r>
            <a:r>
              <a:rPr lang="cs-CZ" i="1" dirty="0" smtClean="0"/>
              <a:t>Sídla, komunikace, geofyzikální a geologické charakteristiky území, …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periodicky se měnící </a:t>
            </a:r>
            <a:r>
              <a:rPr lang="cs-CZ" dirty="0" smtClean="0"/>
              <a:t>– sledujeme pravidelnou proměnnost, ve statistickém slova smyslu jde ale o vlastnost stálou, do výsledné mapy se zobrazuje výsledek statistického dlouhodobého pozorování nebo měření. </a:t>
            </a:r>
            <a:r>
              <a:rPr lang="cs-CZ" i="1" dirty="0" smtClean="0"/>
              <a:t>Denní nebo sezónní pohyb obyvatelstva, opakování teplotních stavů, denní proměnnost (například mapa hluku – den v. noc)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proměnlivé </a:t>
            </a:r>
            <a:r>
              <a:rPr lang="cs-CZ" dirty="0" smtClean="0"/>
              <a:t>– pomalu proměnlivé předměty mapování </a:t>
            </a:r>
            <a:r>
              <a:rPr lang="cs-CZ" b="1" dirty="0" smtClean="0"/>
              <a:t>- </a:t>
            </a:r>
            <a:r>
              <a:rPr lang="cs-CZ" i="1" dirty="0" smtClean="0"/>
              <a:t>rostlinný kryt polí,</a:t>
            </a:r>
            <a:r>
              <a:rPr lang="cs-CZ" dirty="0" smtClean="0"/>
              <a:t> rychle proměnlivé </a:t>
            </a:r>
            <a:r>
              <a:rPr lang="cs-CZ" i="1" dirty="0" smtClean="0"/>
              <a:t>předpovědní mapy počasí, mapy aktuální dopravní situace</a:t>
            </a:r>
            <a:r>
              <a:rPr lang="cs-CZ" dirty="0" smtClean="0"/>
              <a:t>.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Předměty mapování a klasifikace předmětů </a:t>
            </a:r>
          </a:p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mapování – klasifikace předmětů mapování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395536" y="1615444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Klasifikace mapování podle časové stálosti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348880"/>
            <a:ext cx="9145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mapování </a:t>
            </a:r>
            <a:r>
              <a:rPr lang="cs-CZ" b="1" dirty="0" smtClean="0"/>
              <a:t>stálé </a:t>
            </a:r>
            <a:r>
              <a:rPr lang="cs-CZ" dirty="0" smtClean="0"/>
              <a:t>– nemění se v základních charakteristikách v </a:t>
            </a:r>
            <a:r>
              <a:rPr lang="cs-CZ" dirty="0" err="1" smtClean="0"/>
              <a:t>odbě</a:t>
            </a:r>
            <a:r>
              <a:rPr lang="cs-CZ" dirty="0" smtClean="0"/>
              <a:t> od vlastního mapování do možného začátku využívání výsledku mapování </a:t>
            </a:r>
            <a:r>
              <a:rPr lang="cs-CZ" i="1" dirty="0" smtClean="0"/>
              <a:t>Sídla, komunikace, geofyzikální a geologické charakteristiky území, …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periodicky se měnící </a:t>
            </a:r>
            <a:r>
              <a:rPr lang="cs-CZ" dirty="0" smtClean="0"/>
              <a:t>– sledujeme pravidelnou proměnnost, ve statistickém slova smyslu jde ale o vlastnost stálou, do výsledné mapy se zobrazuje výsledek statistického dlouhodobého pozorování nebo měření. </a:t>
            </a:r>
            <a:r>
              <a:rPr lang="cs-CZ" i="1" dirty="0" smtClean="0"/>
              <a:t>Denní nebo sezónní pohyb obyvatelstva, opakování teplotních stavů, denní proměnnost (například mapa hluku – den v. noc)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proměnlivé </a:t>
            </a:r>
            <a:r>
              <a:rPr lang="cs-CZ" dirty="0" smtClean="0"/>
              <a:t>– pomalu proměnlivé předměty mapování </a:t>
            </a:r>
            <a:r>
              <a:rPr lang="cs-CZ" b="1" dirty="0" smtClean="0"/>
              <a:t>- </a:t>
            </a:r>
            <a:r>
              <a:rPr lang="cs-CZ" i="1" dirty="0" smtClean="0"/>
              <a:t>rostlinný kryt polí,</a:t>
            </a:r>
            <a:r>
              <a:rPr lang="cs-CZ" dirty="0" smtClean="0"/>
              <a:t> rychle proměnlivé </a:t>
            </a:r>
            <a:r>
              <a:rPr lang="cs-CZ" i="1" dirty="0" smtClean="0"/>
              <a:t>předpovědní mapy počasí, mapy aktuální dopravní situace</a:t>
            </a:r>
            <a:r>
              <a:rPr lang="cs-CZ" dirty="0" smtClean="0"/>
              <a:t>.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Předměty mapování a klasifikace předmětů </a:t>
            </a:r>
          </a:p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mapování – klasifikace předmětů mapování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144587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Klasifikace mapování podle spolehlivosti přirozené stabilizace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276872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Klasifikace si všímá přirozené prostorové určenosti či určitelnosti charakteristik mapování. Z tohoto hlediska mapování existují v jednom mapovém díle obvykle mezi předměty značné rozdíly </a:t>
            </a:r>
            <a:r>
              <a:rPr lang="cs-CZ" i="1" dirty="0" smtClean="0"/>
              <a:t>(různá přesnost mapovaných prvků v ZABAGED)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s dostatečnou přirozenou stabilizací </a:t>
            </a:r>
            <a:r>
              <a:rPr lang="cs-CZ" dirty="0" smtClean="0"/>
              <a:t>– přesnost přirozené stabilizace je vůči  účelu a přesnosti mapování vyšší než je požadovaná přesnost vlastního mapování, v analogové formě výsledků mapování je do značné míry závislá na měřítku mapování </a:t>
            </a:r>
            <a:r>
              <a:rPr lang="cs-CZ" i="1" dirty="0" smtClean="0"/>
              <a:t>(dům, plot, okraj chodníku, šoupě, …)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s nedostatečnou přirozenou stabilizací </a:t>
            </a:r>
            <a:r>
              <a:rPr lang="cs-CZ" dirty="0" smtClean="0"/>
              <a:t>– přesnost přirozené stabilizace je vůči  účelu a přesnosti mapování vyšší než je požadovaná přesnost vlastního mapování, jsou to předměty u nichž má-li být dodržena stanovená přesnost mapování, musí být u takových předmětů zajištěna dostatečné stabilizace v reálném terénu </a:t>
            </a:r>
            <a:r>
              <a:rPr lang="cs-CZ" i="1" dirty="0" smtClean="0"/>
              <a:t>(vlastnické hranice, vztažné body geofyzikálních sítí …)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Předměty mapování a klasifikace předmětů </a:t>
            </a:r>
          </a:p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mapování – klasifikace předmětů mapování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179387" y="1615445"/>
            <a:ext cx="8964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/>
              <a:t>Klasifikace mapování podle výraznosti přirozené signalizace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077110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Výraznost přirozené signalizace prvků a jevů našeho reálného světa (vzhledem k účelu a přesnosti mapování) </a:t>
            </a:r>
            <a:r>
              <a:rPr lang="cs-CZ" b="1" dirty="0" smtClean="0"/>
              <a:t>silně ovlivňuje volbu výběru metody mapování</a:t>
            </a:r>
            <a:endParaRPr lang="cs-CZ" b="1" i="1" dirty="0" smtClean="0"/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s výraznou přirozenou signalizací </a:t>
            </a:r>
            <a:r>
              <a:rPr lang="cs-CZ" dirty="0" smtClean="0"/>
              <a:t>– dovedeme je zvolenou mapovací metodou spolehlivě identifikovat i bez přímé účasti </a:t>
            </a:r>
            <a:r>
              <a:rPr lang="cs-CZ" dirty="0" err="1" smtClean="0"/>
              <a:t>mapéra</a:t>
            </a:r>
            <a:r>
              <a:rPr lang="cs-CZ" dirty="0" smtClean="0"/>
              <a:t> v terénu </a:t>
            </a:r>
            <a:r>
              <a:rPr lang="cs-CZ" i="1" dirty="0" smtClean="0"/>
              <a:t>(dům, komunikace, obvod lesa, vodoteče na leteckém snímků nebo v datech laserového mračna)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s nevýraznou přirozenou signalizací </a:t>
            </a:r>
            <a:r>
              <a:rPr lang="cs-CZ" dirty="0" smtClean="0"/>
              <a:t>– tyto předměty lze spolehlivě identifikovat pouze přímou vizitací </a:t>
            </a:r>
            <a:r>
              <a:rPr lang="cs-CZ" dirty="0" err="1" smtClean="0"/>
              <a:t>mapéra</a:t>
            </a:r>
            <a:r>
              <a:rPr lang="cs-CZ" dirty="0" smtClean="0"/>
              <a:t> v terénu, jejich identifikace, pointace, interpretace a lokalizace je z datového zdroje nespolehlivá </a:t>
            </a:r>
            <a:r>
              <a:rPr lang="cs-CZ" i="1" dirty="0" smtClean="0"/>
              <a:t>(čísla popisná v. </a:t>
            </a:r>
            <a:r>
              <a:rPr lang="cs-CZ" i="1" dirty="0" err="1" smtClean="0"/>
              <a:t>streetview</a:t>
            </a:r>
            <a:r>
              <a:rPr lang="cs-CZ" i="1" dirty="0" smtClean="0"/>
              <a:t>, průběh vlastnických hranic)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Předměty </a:t>
            </a:r>
            <a:r>
              <a:rPr lang="cs-CZ" b="1" dirty="0" smtClean="0"/>
              <a:t>bez přirozené signalizace </a:t>
            </a:r>
            <a:r>
              <a:rPr lang="cs-CZ" dirty="0" smtClean="0"/>
              <a:t>– předměty a jevy u kterých nepostačí ani přítomnost </a:t>
            </a:r>
            <a:r>
              <a:rPr lang="cs-CZ" dirty="0" err="1" smtClean="0"/>
              <a:t>mapéra</a:t>
            </a:r>
            <a:r>
              <a:rPr lang="cs-CZ" dirty="0" smtClean="0"/>
              <a:t> v terénu a je nutné provést speciální šetření </a:t>
            </a:r>
            <a:r>
              <a:rPr lang="cs-CZ" i="1" dirty="0" smtClean="0"/>
              <a:t>(informace o vlastnostech a charakteristikách vedení – energetického, plynovodního, </a:t>
            </a:r>
            <a:r>
              <a:rPr lang="cs-CZ" i="1" dirty="0" err="1" smtClean="0"/>
              <a:t>atd</a:t>
            </a:r>
            <a:r>
              <a:rPr lang="cs-CZ" i="1" dirty="0" smtClean="0"/>
              <a:t>…)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iv systém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2214</TotalTime>
  <Words>1944</Words>
  <Application>Microsoft Office PowerPoint</Application>
  <PresentationFormat>Předvádění na obrazovce (4:3)</PresentationFormat>
  <Paragraphs>332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systému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Safar_V</cp:lastModifiedBy>
  <cp:revision>81</cp:revision>
  <cp:lastPrinted>2013-04-29T11:48:20Z</cp:lastPrinted>
  <dcterms:created xsi:type="dcterms:W3CDTF">2012-05-13T08:59:02Z</dcterms:created>
  <dcterms:modified xsi:type="dcterms:W3CDTF">2019-10-09T06:37:09Z</dcterms:modified>
</cp:coreProperties>
</file>