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commentAuthors.xml" ContentType="application/vnd.openxmlformats-officedocument.presentationml.commentAuthors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5"/>
  </p:notesMasterIdLst>
  <p:handoutMasterIdLst>
    <p:handoutMasterId r:id="rId26"/>
  </p:handoutMasterIdLst>
  <p:sldIdLst>
    <p:sldId id="257" r:id="rId2"/>
    <p:sldId id="296" r:id="rId3"/>
    <p:sldId id="298" r:id="rId4"/>
    <p:sldId id="325" r:id="rId5"/>
    <p:sldId id="328" r:id="rId6"/>
    <p:sldId id="327" r:id="rId7"/>
    <p:sldId id="329" r:id="rId8"/>
    <p:sldId id="326" r:id="rId9"/>
    <p:sldId id="330" r:id="rId10"/>
    <p:sldId id="332" r:id="rId11"/>
    <p:sldId id="333" r:id="rId12"/>
    <p:sldId id="334" r:id="rId13"/>
    <p:sldId id="335" r:id="rId14"/>
    <p:sldId id="336" r:id="rId15"/>
    <p:sldId id="337" r:id="rId16"/>
    <p:sldId id="338" r:id="rId17"/>
    <p:sldId id="340" r:id="rId18"/>
    <p:sldId id="341" r:id="rId19"/>
    <p:sldId id="343" r:id="rId20"/>
    <p:sldId id="342" r:id="rId21"/>
    <p:sldId id="344" r:id="rId22"/>
    <p:sldId id="345" r:id="rId23"/>
    <p:sldId id="346" r:id="rId24"/>
  </p:sldIdLst>
  <p:sldSz cx="9144000" cy="6858000" type="screen4x3"/>
  <p:notesSz cx="7102475" cy="10234613"/>
  <p:defaultTextStyle>
    <a:defPPr>
      <a:defRPr lang="cs-CZ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User" initials="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6600"/>
    <a:srgbClr val="3CB299"/>
    <a:srgbClr val="00765D"/>
    <a:srgbClr val="B2B2B2"/>
    <a:srgbClr val="969696"/>
    <a:srgbClr val="3C3C3C"/>
    <a:srgbClr val="DFAF31"/>
    <a:srgbClr val="5F5F5F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59" autoAdjust="0"/>
    <p:restoredTop sz="94660"/>
  </p:normalViewPr>
  <p:slideViewPr>
    <p:cSldViewPr snapToObjects="1">
      <p:cViewPr varScale="1">
        <p:scale>
          <a:sx n="62" d="100"/>
          <a:sy n="62" d="100"/>
        </p:scale>
        <p:origin x="-1308" y="-6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commentAuthors" Target="commentAuthors.xml"/><Relationship Id="rId30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3077739" cy="511731"/>
          </a:xfrm>
          <a:prstGeom prst="rect">
            <a:avLst/>
          </a:prstGeom>
        </p:spPr>
        <p:txBody>
          <a:bodyPr vert="horz" lIns="94759" tIns="47380" rIns="94759" bIns="4738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quarter" idx="1"/>
          </p:nvPr>
        </p:nvSpPr>
        <p:spPr>
          <a:xfrm>
            <a:off x="4023093" y="0"/>
            <a:ext cx="3077739" cy="511731"/>
          </a:xfrm>
          <a:prstGeom prst="rect">
            <a:avLst/>
          </a:prstGeom>
        </p:spPr>
        <p:txBody>
          <a:bodyPr vert="horz" lIns="94759" tIns="47380" rIns="94759" bIns="47380" rtlCol="0"/>
          <a:lstStyle>
            <a:lvl1pPr algn="r">
              <a:defRPr sz="1200"/>
            </a:lvl1pPr>
          </a:lstStyle>
          <a:p>
            <a:fld id="{DF8B2AF1-313E-4000-B78D-4893E7C662F1}" type="datetimeFigureOut">
              <a:rPr lang="cs-CZ" smtClean="0"/>
              <a:pPr/>
              <a:t>2. 10. 2019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2"/>
          </p:nvPr>
        </p:nvSpPr>
        <p:spPr>
          <a:xfrm>
            <a:off x="1" y="9721106"/>
            <a:ext cx="3077739" cy="511731"/>
          </a:xfrm>
          <a:prstGeom prst="rect">
            <a:avLst/>
          </a:prstGeom>
        </p:spPr>
        <p:txBody>
          <a:bodyPr vert="horz" lIns="94759" tIns="47380" rIns="94759" bIns="4738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3"/>
          </p:nvPr>
        </p:nvSpPr>
        <p:spPr>
          <a:xfrm>
            <a:off x="4023093" y="9721106"/>
            <a:ext cx="3077739" cy="511731"/>
          </a:xfrm>
          <a:prstGeom prst="rect">
            <a:avLst/>
          </a:prstGeom>
        </p:spPr>
        <p:txBody>
          <a:bodyPr vert="horz" lIns="94759" tIns="47380" rIns="94759" bIns="47380" rtlCol="0" anchor="b"/>
          <a:lstStyle>
            <a:lvl1pPr algn="r">
              <a:defRPr sz="1200"/>
            </a:lvl1pPr>
          </a:lstStyle>
          <a:p>
            <a:fld id="{3F110C91-B027-405E-BDE1-80A6601DBC41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="" xmlns:p14="http://schemas.microsoft.com/office/powerpoint/2010/main" val="246197661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0"/>
            <a:ext cx="3077739" cy="5117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4759" tIns="47380" rIns="94759" bIns="4738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cs-CZ"/>
          </a:p>
        </p:txBody>
      </p:sp>
      <p:sp>
        <p:nvSpPr>
          <p:cNvPr id="6246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023093" y="0"/>
            <a:ext cx="3077739" cy="5117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4759" tIns="47380" rIns="94759" bIns="4738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cs-CZ"/>
          </a:p>
        </p:txBody>
      </p:sp>
      <p:sp>
        <p:nvSpPr>
          <p:cNvPr id="6246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92188" y="766763"/>
            <a:ext cx="5118100" cy="383857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="" xmlns:a14="http://schemas.microsoft.com/office/drawing/2010/main" val="1"/>
            </a:ext>
          </a:extLst>
        </p:spPr>
      </p:sp>
      <p:sp>
        <p:nvSpPr>
          <p:cNvPr id="6246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10248" y="4861441"/>
            <a:ext cx="5681980" cy="46055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4759" tIns="47380" rIns="94759" bIns="4738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</a:p>
        </p:txBody>
      </p:sp>
      <p:sp>
        <p:nvSpPr>
          <p:cNvPr id="6247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1" y="9721106"/>
            <a:ext cx="3077739" cy="5117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4759" tIns="47380" rIns="94759" bIns="4738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cs-CZ"/>
          </a:p>
        </p:txBody>
      </p:sp>
      <p:sp>
        <p:nvSpPr>
          <p:cNvPr id="6247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23093" y="9721106"/>
            <a:ext cx="3077739" cy="5117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4759" tIns="47380" rIns="94759" bIns="4738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052AEB9C-707C-41CF-B03F-A05A3C1C14DF}" type="slidenum">
              <a:rPr lang="cs-CZ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="" xmlns:p14="http://schemas.microsoft.com/office/powerpoint/2010/main" val="401557753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90" name="Picture 18" descr="section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214438" y="1641475"/>
            <a:ext cx="5895975" cy="2349500"/>
          </a:xfrm>
        </p:spPr>
        <p:txBody>
          <a:bodyPr/>
          <a:lstStyle>
            <a:lvl1pPr>
              <a:defRPr sz="1800">
                <a:solidFill>
                  <a:srgbClr val="DFAF31"/>
                </a:solidFill>
              </a:defRPr>
            </a:lvl1pPr>
          </a:lstStyle>
          <a:p>
            <a:pPr lvl="0"/>
            <a:r>
              <a:rPr lang="cs-CZ" noProof="0" smtClean="0"/>
              <a:t>Klepnutím lze upravit styl předlohy nadpisů.</a:t>
            </a:r>
          </a:p>
        </p:txBody>
      </p:sp>
      <p:sp>
        <p:nvSpPr>
          <p:cNvPr id="3096" name="Rectangle 24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0" y="0"/>
            <a:ext cx="1328738" cy="1495425"/>
          </a:xfrm>
        </p:spPr>
        <p:txBody>
          <a:bodyPr/>
          <a:lstStyle>
            <a:lvl1pPr marL="0" indent="0" algn="r">
              <a:buFont typeface="Arial" charset="0"/>
              <a:buNone/>
              <a:defRPr sz="16500" baseline="22000">
                <a:solidFill>
                  <a:srgbClr val="969696"/>
                </a:solidFill>
                <a:latin typeface="Arial Narrow" pitchFamily="34" charset="0"/>
              </a:defRPr>
            </a:lvl1pPr>
          </a:lstStyle>
          <a:p>
            <a:pPr lvl="0"/>
            <a:r>
              <a:rPr lang="cs-CZ" noProof="0" smtClean="0"/>
              <a:t>Klepnutím lze upravit styl předlohy podnadpisů.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www.hgf.vsb.cz</a:t>
            </a:r>
          </a:p>
        </p:txBody>
      </p:sp>
    </p:spTree>
    <p:extLst>
      <p:ext uri="{BB962C8B-B14F-4D97-AF65-F5344CB8AC3E}">
        <p14:creationId xmlns="" xmlns:p14="http://schemas.microsoft.com/office/powerpoint/2010/main" val="32363273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786563" y="457200"/>
            <a:ext cx="2178050" cy="5668963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250825" y="457200"/>
            <a:ext cx="6383338" cy="5668963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www.hgf.vsb.cz</a:t>
            </a:r>
          </a:p>
        </p:txBody>
      </p:sp>
    </p:spTree>
    <p:extLst>
      <p:ext uri="{BB962C8B-B14F-4D97-AF65-F5344CB8AC3E}">
        <p14:creationId xmlns="" xmlns:p14="http://schemas.microsoft.com/office/powerpoint/2010/main" val="9645494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www.hgf.vsb.cz</a:t>
            </a:r>
          </a:p>
        </p:txBody>
      </p:sp>
    </p:spTree>
    <p:extLst>
      <p:ext uri="{BB962C8B-B14F-4D97-AF65-F5344CB8AC3E}">
        <p14:creationId xmlns="" xmlns:p14="http://schemas.microsoft.com/office/powerpoint/2010/main" val="4473916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www.hgf.vsb.cz</a:t>
            </a:r>
          </a:p>
        </p:txBody>
      </p:sp>
    </p:spTree>
    <p:extLst>
      <p:ext uri="{BB962C8B-B14F-4D97-AF65-F5344CB8AC3E}">
        <p14:creationId xmlns="" xmlns:p14="http://schemas.microsoft.com/office/powerpoint/2010/main" val="30915758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250825" y="1196975"/>
            <a:ext cx="4279900" cy="49291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83125" y="1196975"/>
            <a:ext cx="4281488" cy="49291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www.hgf.vsb.cz</a:t>
            </a:r>
          </a:p>
        </p:txBody>
      </p:sp>
    </p:spTree>
    <p:extLst>
      <p:ext uri="{BB962C8B-B14F-4D97-AF65-F5344CB8AC3E}">
        <p14:creationId xmlns="" xmlns:p14="http://schemas.microsoft.com/office/powerpoint/2010/main" val="17322925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zápatí 6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www.hgf.vsb.cz</a:t>
            </a:r>
          </a:p>
        </p:txBody>
      </p:sp>
    </p:spTree>
    <p:extLst>
      <p:ext uri="{BB962C8B-B14F-4D97-AF65-F5344CB8AC3E}">
        <p14:creationId xmlns="" xmlns:p14="http://schemas.microsoft.com/office/powerpoint/2010/main" val="26610897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www.hgf.vsb.cz</a:t>
            </a:r>
          </a:p>
        </p:txBody>
      </p:sp>
    </p:spTree>
    <p:extLst>
      <p:ext uri="{BB962C8B-B14F-4D97-AF65-F5344CB8AC3E}">
        <p14:creationId xmlns="" xmlns:p14="http://schemas.microsoft.com/office/powerpoint/2010/main" val="18129787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www.hgf.vsb.cz</a:t>
            </a:r>
          </a:p>
        </p:txBody>
      </p:sp>
    </p:spTree>
    <p:extLst>
      <p:ext uri="{BB962C8B-B14F-4D97-AF65-F5344CB8AC3E}">
        <p14:creationId xmlns="" xmlns:p14="http://schemas.microsoft.com/office/powerpoint/2010/main" val="11703874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www.hgf.vsb.cz</a:t>
            </a:r>
          </a:p>
        </p:txBody>
      </p:sp>
    </p:spTree>
    <p:extLst>
      <p:ext uri="{BB962C8B-B14F-4D97-AF65-F5344CB8AC3E}">
        <p14:creationId xmlns="" xmlns:p14="http://schemas.microsoft.com/office/powerpoint/2010/main" val="20781239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www.hgf.vsb.cz</a:t>
            </a:r>
          </a:p>
        </p:txBody>
      </p:sp>
    </p:spTree>
    <p:extLst>
      <p:ext uri="{BB962C8B-B14F-4D97-AF65-F5344CB8AC3E}">
        <p14:creationId xmlns="" xmlns:p14="http://schemas.microsoft.com/office/powerpoint/2010/main" val="40451865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2" name="Picture 8" descr="corner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136775" cy="136842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846138" y="457200"/>
            <a:ext cx="8118475" cy="584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smtClean="0"/>
              <a:t>Klepnutím lze upravit styl předlohy nadpisů.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250825" y="1196975"/>
            <a:ext cx="8713788" cy="4929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6069013" y="63087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r">
              <a:defRPr sz="1600">
                <a:solidFill>
                  <a:srgbClr val="969696"/>
                </a:solidFill>
                <a:latin typeface="Arial Narrow" pitchFamily="34" charset="0"/>
              </a:defRPr>
            </a:lvl1pPr>
          </a:lstStyle>
          <a:p>
            <a:r>
              <a:rPr lang="cs-CZ"/>
              <a:t>www.hgf.vsb.cz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dt="0"/>
  <p:txStyles>
    <p:titleStyle>
      <a:lvl1pPr algn="l" rtl="0" fontAlgn="base">
        <a:spcBef>
          <a:spcPct val="0"/>
        </a:spcBef>
        <a:spcAft>
          <a:spcPct val="0"/>
        </a:spcAft>
        <a:defRPr sz="2800">
          <a:solidFill>
            <a:srgbClr val="00765D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2800">
          <a:solidFill>
            <a:srgbClr val="00765D"/>
          </a:solidFill>
          <a:latin typeface="Arial" charset="0"/>
        </a:defRPr>
      </a:lvl2pPr>
      <a:lvl3pPr algn="l" rtl="0" fontAlgn="base">
        <a:spcBef>
          <a:spcPct val="0"/>
        </a:spcBef>
        <a:spcAft>
          <a:spcPct val="0"/>
        </a:spcAft>
        <a:defRPr sz="2800">
          <a:solidFill>
            <a:srgbClr val="00765D"/>
          </a:solidFill>
          <a:latin typeface="Arial" charset="0"/>
        </a:defRPr>
      </a:lvl3pPr>
      <a:lvl4pPr algn="l" rtl="0" fontAlgn="base">
        <a:spcBef>
          <a:spcPct val="0"/>
        </a:spcBef>
        <a:spcAft>
          <a:spcPct val="0"/>
        </a:spcAft>
        <a:defRPr sz="2800">
          <a:solidFill>
            <a:srgbClr val="00765D"/>
          </a:solidFill>
          <a:latin typeface="Arial" charset="0"/>
        </a:defRPr>
      </a:lvl4pPr>
      <a:lvl5pPr algn="l" rtl="0" fontAlgn="base">
        <a:spcBef>
          <a:spcPct val="0"/>
        </a:spcBef>
        <a:spcAft>
          <a:spcPct val="0"/>
        </a:spcAft>
        <a:defRPr sz="2800">
          <a:solidFill>
            <a:srgbClr val="00765D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800">
          <a:solidFill>
            <a:srgbClr val="00765D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800">
          <a:solidFill>
            <a:srgbClr val="00765D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800">
          <a:solidFill>
            <a:srgbClr val="00765D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800">
          <a:solidFill>
            <a:srgbClr val="00765D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rgbClr val="DFAF31"/>
        </a:buClr>
        <a:buSzPct val="80000"/>
        <a:buFont typeface="Arial" charset="0"/>
        <a:buChar char="■"/>
        <a:defRPr sz="2200">
          <a:solidFill>
            <a:srgbClr val="5F5F5F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rgbClr val="DFAF31"/>
        </a:buClr>
        <a:buSzPct val="80000"/>
        <a:buFont typeface="Arial" charset="0"/>
        <a:buChar char="■"/>
        <a:defRPr sz="2200">
          <a:solidFill>
            <a:srgbClr val="5F5F5F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rgbClr val="DFAF31"/>
        </a:buClr>
        <a:buSzPct val="80000"/>
        <a:buFont typeface="Arial" charset="0"/>
        <a:buChar char="■"/>
        <a:defRPr sz="2000">
          <a:solidFill>
            <a:srgbClr val="5F5F5F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rgbClr val="DFAF31"/>
        </a:buClr>
        <a:buSzPct val="80000"/>
        <a:buFont typeface="Arial" charset="0"/>
        <a:buChar char="■"/>
        <a:defRPr sz="2000">
          <a:solidFill>
            <a:srgbClr val="5F5F5F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rgbClr val="DFAF31"/>
        </a:buClr>
        <a:buSzPct val="80000"/>
        <a:buFont typeface="Arial" charset="0"/>
        <a:buChar char="■"/>
        <a:defRPr sz="2000">
          <a:solidFill>
            <a:srgbClr val="5F5F5F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rgbClr val="DFAF31"/>
        </a:buClr>
        <a:buSzPct val="80000"/>
        <a:buFont typeface="Arial" charset="0"/>
        <a:buChar char="■"/>
        <a:defRPr sz="2000">
          <a:solidFill>
            <a:srgbClr val="5F5F5F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rgbClr val="DFAF31"/>
        </a:buClr>
        <a:buSzPct val="80000"/>
        <a:buFont typeface="Arial" charset="0"/>
        <a:buChar char="■"/>
        <a:defRPr sz="2000">
          <a:solidFill>
            <a:srgbClr val="5F5F5F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rgbClr val="DFAF31"/>
        </a:buClr>
        <a:buSzPct val="80000"/>
        <a:buFont typeface="Arial" charset="0"/>
        <a:buChar char="■"/>
        <a:defRPr sz="2000">
          <a:solidFill>
            <a:srgbClr val="5F5F5F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rgbClr val="DFAF31"/>
        </a:buClr>
        <a:buSzPct val="80000"/>
        <a:buFont typeface="Arial" charset="0"/>
        <a:buChar char="■"/>
        <a:defRPr sz="2000">
          <a:solidFill>
            <a:srgbClr val="5F5F5F"/>
          </a:solidFill>
          <a:latin typeface="+mn-lt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hyperlink" Target="http://oldmaps.geolab.cz/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www.hgf.vsb.cz</a:t>
            </a:r>
          </a:p>
        </p:txBody>
      </p:sp>
      <p:pic>
        <p:nvPicPr>
          <p:cNvPr id="39940" name="Picture 4" descr="titl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73025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9943" name="Picture 7" descr="erb-hg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07313" y="5207000"/>
            <a:ext cx="1050925" cy="121602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9944" name="Text Box 8"/>
          <p:cNvSpPr txBox="1">
            <a:spLocks noChangeArrowheads="1"/>
          </p:cNvSpPr>
          <p:nvPr/>
        </p:nvSpPr>
        <p:spPr bwMode="auto">
          <a:xfrm>
            <a:off x="2554288" y="309563"/>
            <a:ext cx="5699125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r"/>
            <a:r>
              <a:rPr lang="cs-CZ" sz="2000">
                <a:solidFill>
                  <a:schemeClr val="bg1"/>
                </a:solidFill>
              </a:rPr>
              <a:t>VŠB - Technická univerzita Ostrava</a:t>
            </a:r>
          </a:p>
          <a:p>
            <a:pPr algn="r"/>
            <a:r>
              <a:rPr lang="cs-CZ" sz="2000">
                <a:solidFill>
                  <a:schemeClr val="bg1"/>
                </a:solidFill>
              </a:rPr>
              <a:t>Hornicko-geologická fakulta</a:t>
            </a:r>
          </a:p>
        </p:txBody>
      </p:sp>
      <p:sp>
        <p:nvSpPr>
          <p:cNvPr id="39945" name="Rectangle 9"/>
          <p:cNvSpPr>
            <a:spLocks noChangeArrowheads="1"/>
          </p:cNvSpPr>
          <p:nvPr/>
        </p:nvSpPr>
        <p:spPr bwMode="auto">
          <a:xfrm>
            <a:off x="8464550" y="433388"/>
            <a:ext cx="95250" cy="495300"/>
          </a:xfrm>
          <a:prstGeom prst="rect">
            <a:avLst/>
          </a:prstGeom>
          <a:solidFill>
            <a:srgbClr val="DFAF31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/>
          </a:p>
        </p:txBody>
      </p:sp>
      <p:sp>
        <p:nvSpPr>
          <p:cNvPr id="11" name="TextovéPole 10"/>
          <p:cNvSpPr txBox="1"/>
          <p:nvPr/>
        </p:nvSpPr>
        <p:spPr>
          <a:xfrm>
            <a:off x="1547664" y="1628800"/>
            <a:ext cx="7920880" cy="24622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600" b="1" dirty="0" smtClean="0"/>
              <a:t>Mapování  544-0113/03 </a:t>
            </a:r>
            <a:r>
              <a:rPr lang="cs-CZ" b="1" dirty="0" smtClean="0"/>
              <a:t> </a:t>
            </a:r>
          </a:p>
          <a:p>
            <a:endParaRPr lang="cs-CZ" sz="2000" b="1" dirty="0" smtClean="0"/>
          </a:p>
          <a:p>
            <a:r>
              <a:rPr lang="cs-CZ" sz="2000" b="1" dirty="0" smtClean="0"/>
              <a:t>Přednášející Ing. Václav Šafář, Ph.D.</a:t>
            </a:r>
          </a:p>
          <a:p>
            <a:endParaRPr lang="cs-CZ" sz="2000" b="1" dirty="0" smtClean="0"/>
          </a:p>
          <a:p>
            <a:r>
              <a:rPr lang="cs-CZ" sz="2000" b="1" dirty="0" smtClean="0"/>
              <a:t>Akademický rok 2019/2020 – zimní semestr, </a:t>
            </a:r>
          </a:p>
          <a:p>
            <a:r>
              <a:rPr lang="cs-CZ" sz="2000" b="1" dirty="0" smtClean="0"/>
              <a:t>ročník třetí, semestr 5. bakalářského studia</a:t>
            </a:r>
          </a:p>
          <a:p>
            <a:r>
              <a:rPr lang="cs-CZ" b="1" dirty="0" smtClean="0"/>
              <a:t>  </a:t>
            </a: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smtClean="0"/>
              <a:t>www.hgf.vsb.cz</a:t>
            </a:r>
            <a:endParaRPr lang="cs-CZ"/>
          </a:p>
        </p:txBody>
      </p:sp>
      <p:sp>
        <p:nvSpPr>
          <p:cNvPr id="5" name="Obdélník 4"/>
          <p:cNvSpPr/>
          <p:nvPr/>
        </p:nvSpPr>
        <p:spPr>
          <a:xfrm>
            <a:off x="683567" y="332656"/>
            <a:ext cx="8281045" cy="68634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tabLst>
                <a:tab pos="0" algn="l"/>
                <a:tab pos="2327275" algn="l"/>
                <a:tab pos="2908300" algn="l"/>
                <a:tab pos="3489325" algn="l"/>
                <a:tab pos="4071938" algn="l"/>
                <a:tab pos="4652963" algn="l"/>
                <a:tab pos="5235575" algn="l"/>
                <a:tab pos="5816600" algn="l"/>
                <a:tab pos="6397625" algn="l"/>
                <a:tab pos="6980238" algn="l"/>
                <a:tab pos="7561263" algn="l"/>
                <a:tab pos="8143875" algn="l"/>
                <a:tab pos="8724900" algn="l"/>
                <a:tab pos="9305925" algn="l"/>
              </a:tabLst>
            </a:pPr>
            <a:r>
              <a:rPr lang="cs-CZ" sz="2000" b="1" dirty="0" smtClean="0"/>
              <a:t>Mapování </a:t>
            </a:r>
            <a:r>
              <a:rPr lang="cs-CZ" sz="2000" b="1" dirty="0" smtClean="0"/>
              <a:t>stabilního katastru, mapování v pozemkového katastru, jednotná evidence půdy a mapy evidence </a:t>
            </a:r>
            <a:r>
              <a:rPr lang="cs-CZ" sz="2000" b="1" dirty="0" smtClean="0"/>
              <a:t>nemovitostí</a:t>
            </a:r>
          </a:p>
          <a:p>
            <a:pPr lvl="0">
              <a:tabLst>
                <a:tab pos="0" algn="l"/>
                <a:tab pos="2327275" algn="l"/>
                <a:tab pos="2908300" algn="l"/>
                <a:tab pos="3489325" algn="l"/>
                <a:tab pos="4071938" algn="l"/>
                <a:tab pos="4652963" algn="l"/>
                <a:tab pos="5235575" algn="l"/>
                <a:tab pos="5816600" algn="l"/>
                <a:tab pos="6397625" algn="l"/>
                <a:tab pos="6980238" algn="l"/>
                <a:tab pos="7561263" algn="l"/>
                <a:tab pos="8143875" algn="l"/>
                <a:tab pos="8724900" algn="l"/>
                <a:tab pos="9305925" algn="l"/>
              </a:tabLst>
            </a:pPr>
            <a:endParaRPr lang="cs-CZ" sz="2000" b="1" dirty="0" smtClean="0"/>
          </a:p>
          <a:p>
            <a:pPr lvl="0">
              <a:tabLst>
                <a:tab pos="0" algn="l"/>
                <a:tab pos="2327275" algn="l"/>
                <a:tab pos="2908300" algn="l"/>
                <a:tab pos="3489325" algn="l"/>
                <a:tab pos="4071938" algn="l"/>
                <a:tab pos="4652963" algn="l"/>
                <a:tab pos="5235575" algn="l"/>
                <a:tab pos="5816600" algn="l"/>
                <a:tab pos="6397625" algn="l"/>
                <a:tab pos="6980238" algn="l"/>
                <a:tab pos="7561263" algn="l"/>
                <a:tab pos="8143875" algn="l"/>
                <a:tab pos="8724900" algn="l"/>
                <a:tab pos="9305925" algn="l"/>
              </a:tabLst>
            </a:pPr>
            <a:r>
              <a:rPr lang="cs-CZ" sz="2000" b="1" dirty="0" smtClean="0"/>
              <a:t>Podnětem </a:t>
            </a:r>
            <a:r>
              <a:rPr lang="cs-CZ" sz="2000" dirty="0" smtClean="0"/>
              <a:t>k započetí katastrálního mapování byl požadavek na výběr daní</a:t>
            </a:r>
            <a:endParaRPr lang="cs-CZ" sz="2000" dirty="0" smtClean="0"/>
          </a:p>
          <a:p>
            <a:pPr marL="457200" lvl="0" indent="-457200">
              <a:tabLst>
                <a:tab pos="0" algn="l"/>
                <a:tab pos="2327275" algn="l"/>
                <a:tab pos="2908300" algn="l"/>
                <a:tab pos="3489325" algn="l"/>
                <a:tab pos="4071938" algn="l"/>
                <a:tab pos="4652963" algn="l"/>
                <a:tab pos="5235575" algn="l"/>
                <a:tab pos="5816600" algn="l"/>
                <a:tab pos="6397625" algn="l"/>
                <a:tab pos="6980238" algn="l"/>
                <a:tab pos="7561263" algn="l"/>
                <a:tab pos="8143875" algn="l"/>
                <a:tab pos="8724900" algn="l"/>
                <a:tab pos="9305925" algn="l"/>
              </a:tabLst>
            </a:pPr>
            <a:endParaRPr lang="cs-CZ" sz="2000" b="1" dirty="0" smtClean="0"/>
          </a:p>
          <a:p>
            <a:pPr marL="457200" lvl="0" indent="-457200">
              <a:tabLst>
                <a:tab pos="0" algn="l"/>
                <a:tab pos="2327275" algn="l"/>
                <a:tab pos="2908300" algn="l"/>
                <a:tab pos="3489325" algn="l"/>
                <a:tab pos="4071938" algn="l"/>
                <a:tab pos="4652963" algn="l"/>
                <a:tab pos="5235575" algn="l"/>
                <a:tab pos="5816600" algn="l"/>
                <a:tab pos="6397625" algn="l"/>
                <a:tab pos="6980238" algn="l"/>
                <a:tab pos="7561263" algn="l"/>
                <a:tab pos="8143875" algn="l"/>
                <a:tab pos="8724900" algn="l"/>
                <a:tab pos="9305925" algn="l"/>
              </a:tabLst>
            </a:pPr>
            <a:r>
              <a:rPr lang="cs-CZ" sz="2000" b="1" dirty="0" smtClean="0"/>
              <a:t>Katastr rustikální – 1. a 2. berní rula</a:t>
            </a:r>
          </a:p>
          <a:p>
            <a:pPr lvl="0">
              <a:tabLst>
                <a:tab pos="0" algn="l"/>
                <a:tab pos="2327275" algn="l"/>
                <a:tab pos="2908300" algn="l"/>
                <a:tab pos="3489325" algn="l"/>
                <a:tab pos="4071938" algn="l"/>
                <a:tab pos="4652963" algn="l"/>
                <a:tab pos="5235575" algn="l"/>
                <a:tab pos="5816600" algn="l"/>
                <a:tab pos="6397625" algn="l"/>
                <a:tab pos="6980238" algn="l"/>
                <a:tab pos="7561263" algn="l"/>
                <a:tab pos="8143875" algn="l"/>
                <a:tab pos="8724900" algn="l"/>
                <a:tab pos="9305925" algn="l"/>
              </a:tabLst>
            </a:pPr>
            <a:endParaRPr lang="cs-CZ" sz="2000" dirty="0" smtClean="0"/>
          </a:p>
          <a:p>
            <a:pPr lvl="0">
              <a:tabLst>
                <a:tab pos="0" algn="l"/>
                <a:tab pos="2327275" algn="l"/>
                <a:tab pos="2908300" algn="l"/>
                <a:tab pos="3489325" algn="l"/>
                <a:tab pos="4071938" algn="l"/>
                <a:tab pos="4652963" algn="l"/>
                <a:tab pos="5235575" algn="l"/>
                <a:tab pos="5816600" algn="l"/>
                <a:tab pos="6397625" algn="l"/>
                <a:tab pos="6980238" algn="l"/>
                <a:tab pos="7561263" algn="l"/>
                <a:tab pos="8143875" algn="l"/>
                <a:tab pos="8724900" algn="l"/>
                <a:tab pos="9305925" algn="l"/>
              </a:tabLst>
            </a:pPr>
            <a:r>
              <a:rPr lang="cs-CZ" sz="2000" dirty="0" smtClean="0"/>
              <a:t>1650 sněm království českého rozhodl  o provedení generální vizitace, rozdělení půdy, 1654 vyhlášení první berní ruly, v letech 1674 – 1683 byla provedena revitalizace držby půdy a roku </a:t>
            </a:r>
            <a:r>
              <a:rPr lang="cs-CZ" sz="2000" dirty="0" smtClean="0"/>
              <a:t>1684 </a:t>
            </a:r>
            <a:r>
              <a:rPr lang="cs-CZ" sz="2000" dirty="0" smtClean="0"/>
              <a:t> vyhlášena 2. berní rula</a:t>
            </a:r>
          </a:p>
          <a:p>
            <a:pPr lvl="0">
              <a:tabLst>
                <a:tab pos="0" algn="l"/>
                <a:tab pos="2327275" algn="l"/>
                <a:tab pos="2908300" algn="l"/>
                <a:tab pos="3489325" algn="l"/>
                <a:tab pos="4071938" algn="l"/>
                <a:tab pos="4652963" algn="l"/>
                <a:tab pos="5235575" algn="l"/>
                <a:tab pos="5816600" algn="l"/>
                <a:tab pos="6397625" algn="l"/>
                <a:tab pos="6980238" algn="l"/>
                <a:tab pos="7561263" algn="l"/>
                <a:tab pos="8143875" algn="l"/>
                <a:tab pos="8724900" algn="l"/>
                <a:tab pos="9305925" algn="l"/>
              </a:tabLst>
            </a:pPr>
            <a:endParaRPr lang="cs-CZ" sz="2000" dirty="0" smtClean="0"/>
          </a:p>
          <a:p>
            <a:pPr lvl="0">
              <a:tabLst>
                <a:tab pos="0" algn="l"/>
                <a:tab pos="2327275" algn="l"/>
                <a:tab pos="2908300" algn="l"/>
                <a:tab pos="3489325" algn="l"/>
                <a:tab pos="4071938" algn="l"/>
                <a:tab pos="4652963" algn="l"/>
                <a:tab pos="5235575" algn="l"/>
                <a:tab pos="5816600" algn="l"/>
                <a:tab pos="6397625" algn="l"/>
                <a:tab pos="6980238" algn="l"/>
                <a:tab pos="7561263" algn="l"/>
                <a:tab pos="8143875" algn="l"/>
                <a:tab pos="8724900" algn="l"/>
                <a:tab pos="9305925" algn="l"/>
              </a:tabLst>
            </a:pPr>
            <a:r>
              <a:rPr lang="cs-CZ" sz="2000" b="1" dirty="0" smtClean="0"/>
              <a:t>Katastr tereziánský – 3. a 4. berní rula</a:t>
            </a:r>
          </a:p>
          <a:p>
            <a:pPr lvl="0">
              <a:tabLst>
                <a:tab pos="0" algn="l"/>
                <a:tab pos="2327275" algn="l"/>
                <a:tab pos="2908300" algn="l"/>
                <a:tab pos="3489325" algn="l"/>
                <a:tab pos="4071938" algn="l"/>
                <a:tab pos="4652963" algn="l"/>
                <a:tab pos="5235575" algn="l"/>
                <a:tab pos="5816600" algn="l"/>
                <a:tab pos="6397625" algn="l"/>
                <a:tab pos="6980238" algn="l"/>
                <a:tab pos="7561263" algn="l"/>
                <a:tab pos="8143875" algn="l"/>
                <a:tab pos="8724900" algn="l"/>
                <a:tab pos="9305925" algn="l"/>
              </a:tabLst>
            </a:pPr>
            <a:endParaRPr lang="cs-CZ" sz="2000" dirty="0" smtClean="0"/>
          </a:p>
          <a:p>
            <a:pPr lvl="0">
              <a:tabLst>
                <a:tab pos="0" algn="l"/>
                <a:tab pos="2327275" algn="l"/>
                <a:tab pos="2908300" algn="l"/>
                <a:tab pos="3489325" algn="l"/>
                <a:tab pos="4071938" algn="l"/>
                <a:tab pos="4652963" algn="l"/>
                <a:tab pos="5235575" algn="l"/>
                <a:tab pos="5816600" algn="l"/>
                <a:tab pos="6397625" algn="l"/>
                <a:tab pos="6980238" algn="l"/>
                <a:tab pos="7561263" algn="l"/>
                <a:tab pos="8143875" algn="l"/>
                <a:tab pos="8724900" algn="l"/>
                <a:tab pos="9305925" algn="l"/>
              </a:tabLst>
            </a:pPr>
            <a:r>
              <a:rPr lang="cs-CZ" sz="2000" dirty="0" smtClean="0"/>
              <a:t>V roce 1706 byl přijat princip zdanění jak rustikálních tak </a:t>
            </a:r>
            <a:r>
              <a:rPr lang="cs-CZ" sz="2000" dirty="0" err="1" smtClean="0"/>
              <a:t>dominikálích</a:t>
            </a:r>
            <a:r>
              <a:rPr lang="cs-CZ" sz="2000" dirty="0" smtClean="0"/>
              <a:t> pozemků. Vznik knihy fasí – podklad pro vyhlášení 3. berní ruly nebo-li 1. tereziánského katastru v roce 1748 (daň se vybírala podle počtu usedlostí „statků“ ne podle výměry), roku 1749 Marie Terezie nařídila  tzv. „generální vizitaci“  po jejímž dokončení v roce 1757 vstoupila v platnost  4. berní rula tedy 2. tereziánský katastr</a:t>
            </a:r>
          </a:p>
          <a:p>
            <a:pPr lvl="0">
              <a:tabLst>
                <a:tab pos="0" algn="l"/>
                <a:tab pos="2327275" algn="l"/>
                <a:tab pos="2908300" algn="l"/>
                <a:tab pos="3489325" algn="l"/>
                <a:tab pos="4071938" algn="l"/>
                <a:tab pos="4652963" algn="l"/>
                <a:tab pos="5235575" algn="l"/>
                <a:tab pos="5816600" algn="l"/>
                <a:tab pos="6397625" algn="l"/>
                <a:tab pos="6980238" algn="l"/>
                <a:tab pos="7561263" algn="l"/>
                <a:tab pos="8143875" algn="l"/>
                <a:tab pos="8724900" algn="l"/>
                <a:tab pos="9305925" algn="l"/>
              </a:tabLst>
            </a:pPr>
            <a:endParaRPr lang="cs-CZ" sz="2000" dirty="0" smtClean="0"/>
          </a:p>
        </p:txBody>
      </p:sp>
    </p:spTree>
    <p:extLst>
      <p:ext uri="{BB962C8B-B14F-4D97-AF65-F5344CB8AC3E}">
        <p14:creationId xmlns="" xmlns:p14="http://schemas.microsoft.com/office/powerpoint/2010/main" val="330217429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smtClean="0"/>
              <a:t>www.hgf.vsb.cz</a:t>
            </a:r>
            <a:endParaRPr lang="cs-CZ"/>
          </a:p>
        </p:txBody>
      </p:sp>
      <p:sp>
        <p:nvSpPr>
          <p:cNvPr id="5" name="Obdélník 4"/>
          <p:cNvSpPr/>
          <p:nvPr/>
        </p:nvSpPr>
        <p:spPr>
          <a:xfrm>
            <a:off x="215008" y="620688"/>
            <a:ext cx="8928992" cy="59400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lvl="0" indent="-457200">
              <a:tabLst>
                <a:tab pos="0" algn="l"/>
                <a:tab pos="2327275" algn="l"/>
                <a:tab pos="2908300" algn="l"/>
                <a:tab pos="3489325" algn="l"/>
                <a:tab pos="4071938" algn="l"/>
                <a:tab pos="4652963" algn="l"/>
                <a:tab pos="5235575" algn="l"/>
                <a:tab pos="5816600" algn="l"/>
                <a:tab pos="6397625" algn="l"/>
                <a:tab pos="6980238" algn="l"/>
                <a:tab pos="7561263" algn="l"/>
                <a:tab pos="8143875" algn="l"/>
                <a:tab pos="8724900" algn="l"/>
                <a:tab pos="9305925" algn="l"/>
              </a:tabLst>
            </a:pPr>
            <a:r>
              <a:rPr lang="cs-CZ" sz="2000" b="1" dirty="0" smtClean="0"/>
              <a:t>Josefský katastr</a:t>
            </a:r>
          </a:p>
          <a:p>
            <a:pPr lvl="0">
              <a:tabLst>
                <a:tab pos="0" algn="l"/>
                <a:tab pos="2327275" algn="l"/>
                <a:tab pos="2908300" algn="l"/>
                <a:tab pos="3489325" algn="l"/>
                <a:tab pos="4071938" algn="l"/>
                <a:tab pos="4652963" algn="l"/>
                <a:tab pos="5235575" algn="l"/>
                <a:tab pos="5816600" algn="l"/>
                <a:tab pos="6397625" algn="l"/>
                <a:tab pos="6980238" algn="l"/>
                <a:tab pos="7561263" algn="l"/>
                <a:tab pos="8143875" algn="l"/>
                <a:tab pos="8724900" algn="l"/>
                <a:tab pos="9305925" algn="l"/>
              </a:tabLst>
            </a:pPr>
            <a:endParaRPr lang="cs-CZ" sz="2000" dirty="0" smtClean="0"/>
          </a:p>
          <a:p>
            <a:pPr lvl="0">
              <a:tabLst>
                <a:tab pos="0" algn="l"/>
                <a:tab pos="2327275" algn="l"/>
                <a:tab pos="2908300" algn="l"/>
                <a:tab pos="3489325" algn="l"/>
                <a:tab pos="4071938" algn="l"/>
                <a:tab pos="4652963" algn="l"/>
                <a:tab pos="5235575" algn="l"/>
                <a:tab pos="5816600" algn="l"/>
                <a:tab pos="6397625" algn="l"/>
                <a:tab pos="6980238" algn="l"/>
                <a:tab pos="7561263" algn="l"/>
                <a:tab pos="8143875" algn="l"/>
                <a:tab pos="8724900" algn="l"/>
                <a:tab pos="9305925" algn="l"/>
              </a:tabLst>
            </a:pPr>
            <a:r>
              <a:rPr lang="cs-CZ" sz="2000" dirty="0" smtClean="0"/>
              <a:t>1785 vyhlášen patent císaře Josefa II. :</a:t>
            </a:r>
          </a:p>
          <a:p>
            <a:pPr lvl="0">
              <a:buFont typeface="Arial" pitchFamily="34" charset="0"/>
              <a:buChar char="•"/>
              <a:tabLst>
                <a:tab pos="0" algn="l"/>
                <a:tab pos="2327275" algn="l"/>
                <a:tab pos="2908300" algn="l"/>
                <a:tab pos="3489325" algn="l"/>
                <a:tab pos="4071938" algn="l"/>
                <a:tab pos="4652963" algn="l"/>
                <a:tab pos="5235575" algn="l"/>
                <a:tab pos="5816600" algn="l"/>
                <a:tab pos="6397625" algn="l"/>
                <a:tab pos="6980238" algn="l"/>
                <a:tab pos="7561263" algn="l"/>
                <a:tab pos="8143875" algn="l"/>
                <a:tab pos="8724900" algn="l"/>
                <a:tab pos="9305925" algn="l"/>
              </a:tabLst>
            </a:pPr>
            <a:r>
              <a:rPr lang="cs-CZ" sz="2000" dirty="0" smtClean="0"/>
              <a:t>Zaměřeny budou a sepsány všechny plodné pozemky v zemi</a:t>
            </a:r>
          </a:p>
          <a:p>
            <a:pPr lvl="0">
              <a:buFont typeface="Arial" pitchFamily="34" charset="0"/>
              <a:buChar char="•"/>
              <a:tabLst>
                <a:tab pos="0" algn="l"/>
                <a:tab pos="2327275" algn="l"/>
                <a:tab pos="2908300" algn="l"/>
                <a:tab pos="3489325" algn="l"/>
                <a:tab pos="4071938" algn="l"/>
                <a:tab pos="4652963" algn="l"/>
                <a:tab pos="5235575" algn="l"/>
                <a:tab pos="5816600" algn="l"/>
                <a:tab pos="6397625" algn="l"/>
                <a:tab pos="6980238" algn="l"/>
                <a:tab pos="7561263" algn="l"/>
                <a:tab pos="8143875" algn="l"/>
                <a:tab pos="8724900" algn="l"/>
                <a:tab pos="9305925" algn="l"/>
              </a:tabLst>
            </a:pPr>
            <a:r>
              <a:rPr lang="cs-CZ" sz="2000" dirty="0" smtClean="0"/>
              <a:t>Pozemky budou rozlišeny podle druhu obdělávání</a:t>
            </a:r>
          </a:p>
          <a:p>
            <a:pPr lvl="0">
              <a:buFont typeface="Arial" pitchFamily="34" charset="0"/>
              <a:buChar char="•"/>
              <a:tabLst>
                <a:tab pos="0" algn="l"/>
                <a:tab pos="2327275" algn="l"/>
                <a:tab pos="2908300" algn="l"/>
                <a:tab pos="3489325" algn="l"/>
                <a:tab pos="4071938" algn="l"/>
                <a:tab pos="4652963" algn="l"/>
                <a:tab pos="5235575" algn="l"/>
                <a:tab pos="5816600" algn="l"/>
                <a:tab pos="6397625" algn="l"/>
                <a:tab pos="6980238" algn="l"/>
                <a:tab pos="7561263" algn="l"/>
                <a:tab pos="8143875" algn="l"/>
                <a:tab pos="8724900" algn="l"/>
                <a:tab pos="9305925" algn="l"/>
              </a:tabLst>
            </a:pPr>
            <a:r>
              <a:rPr lang="cs-CZ" sz="2000" dirty="0" smtClean="0"/>
              <a:t>U pozemků bude stanovena výnosnost</a:t>
            </a:r>
          </a:p>
          <a:p>
            <a:pPr lvl="0">
              <a:buFont typeface="Arial" pitchFamily="34" charset="0"/>
              <a:buChar char="•"/>
              <a:tabLst>
                <a:tab pos="0" algn="l"/>
                <a:tab pos="2327275" algn="l"/>
                <a:tab pos="2908300" algn="l"/>
                <a:tab pos="3489325" algn="l"/>
                <a:tab pos="4071938" algn="l"/>
                <a:tab pos="4652963" algn="l"/>
                <a:tab pos="5235575" algn="l"/>
                <a:tab pos="5816600" algn="l"/>
                <a:tab pos="6397625" algn="l"/>
                <a:tab pos="6980238" algn="l"/>
                <a:tab pos="7561263" algn="l"/>
                <a:tab pos="8143875" algn="l"/>
                <a:tab pos="8724900" algn="l"/>
                <a:tab pos="9305925" algn="l"/>
              </a:tabLst>
            </a:pPr>
            <a:r>
              <a:rPr lang="cs-CZ" sz="2000" dirty="0" smtClean="0"/>
              <a:t>Pozemky budou zaměřeny, zobrazeny a označeny topografickým číslem</a:t>
            </a:r>
          </a:p>
          <a:p>
            <a:pPr lvl="0">
              <a:buFont typeface="Arial" pitchFamily="34" charset="0"/>
              <a:buChar char="•"/>
              <a:tabLst>
                <a:tab pos="0" algn="l"/>
                <a:tab pos="2327275" algn="l"/>
                <a:tab pos="2908300" algn="l"/>
                <a:tab pos="3489325" algn="l"/>
                <a:tab pos="4071938" algn="l"/>
                <a:tab pos="4652963" algn="l"/>
                <a:tab pos="5235575" algn="l"/>
                <a:tab pos="5816600" algn="l"/>
                <a:tab pos="6397625" algn="l"/>
                <a:tab pos="6980238" algn="l"/>
                <a:tab pos="7561263" algn="l"/>
                <a:tab pos="8143875" algn="l"/>
                <a:tab pos="8724900" algn="l"/>
                <a:tab pos="9305925" algn="l"/>
              </a:tabLst>
            </a:pPr>
            <a:r>
              <a:rPr lang="cs-CZ" sz="2000" dirty="0" smtClean="0"/>
              <a:t>Bude zjištěn majitel (vlastník) pozemku</a:t>
            </a:r>
          </a:p>
          <a:p>
            <a:pPr lvl="0">
              <a:tabLst>
                <a:tab pos="0" algn="l"/>
                <a:tab pos="2327275" algn="l"/>
                <a:tab pos="2908300" algn="l"/>
                <a:tab pos="3489325" algn="l"/>
                <a:tab pos="4071938" algn="l"/>
                <a:tab pos="4652963" algn="l"/>
                <a:tab pos="5235575" algn="l"/>
                <a:tab pos="5816600" algn="l"/>
                <a:tab pos="6397625" algn="l"/>
                <a:tab pos="6980238" algn="l"/>
                <a:tab pos="7561263" algn="l"/>
                <a:tab pos="8143875" algn="l"/>
                <a:tab pos="8724900" algn="l"/>
                <a:tab pos="9305925" algn="l"/>
              </a:tabLst>
            </a:pPr>
            <a:r>
              <a:rPr lang="cs-CZ" sz="2000" dirty="0" smtClean="0"/>
              <a:t>Pozemky byly mapovány měřickými metodami latěmi, provazci nebo tkaninovými pásmy a každá trať  byla mapována samostatně =</a:t>
            </a:r>
            <a:r>
              <a:rPr lang="en-US" sz="2000" dirty="0" smtClean="0"/>
              <a:t>&gt; </a:t>
            </a:r>
            <a:r>
              <a:rPr lang="cs-CZ" sz="2000" dirty="0" smtClean="0"/>
              <a:t>nebylo možné sestavit z jednotlivých náčrtů ani mapu jednotlivé obce</a:t>
            </a:r>
          </a:p>
          <a:p>
            <a:pPr lvl="0">
              <a:tabLst>
                <a:tab pos="0" algn="l"/>
                <a:tab pos="2327275" algn="l"/>
                <a:tab pos="2908300" algn="l"/>
                <a:tab pos="3489325" algn="l"/>
                <a:tab pos="4071938" algn="l"/>
                <a:tab pos="4652963" algn="l"/>
                <a:tab pos="5235575" algn="l"/>
                <a:tab pos="5816600" algn="l"/>
                <a:tab pos="6397625" algn="l"/>
                <a:tab pos="6980238" algn="l"/>
                <a:tab pos="7561263" algn="l"/>
                <a:tab pos="8143875" algn="l"/>
                <a:tab pos="8724900" algn="l"/>
                <a:tab pos="9305925" algn="l"/>
              </a:tabLst>
            </a:pPr>
            <a:r>
              <a:rPr lang="cs-CZ" sz="2000" dirty="0" smtClean="0"/>
              <a:t>Katastr vstoupil v platnost 1789 ale daně podle něj byly vybírány pouze do roku 1792</a:t>
            </a:r>
          </a:p>
          <a:p>
            <a:pPr lvl="0">
              <a:tabLst>
                <a:tab pos="0" algn="l"/>
                <a:tab pos="2327275" algn="l"/>
                <a:tab pos="2908300" algn="l"/>
                <a:tab pos="3489325" algn="l"/>
                <a:tab pos="4071938" algn="l"/>
                <a:tab pos="4652963" algn="l"/>
                <a:tab pos="5235575" algn="l"/>
                <a:tab pos="5816600" algn="l"/>
                <a:tab pos="6397625" algn="l"/>
                <a:tab pos="6980238" algn="l"/>
                <a:tab pos="7561263" algn="l"/>
                <a:tab pos="8143875" algn="l"/>
                <a:tab pos="8724900" algn="l"/>
                <a:tab pos="9305925" algn="l"/>
              </a:tabLst>
            </a:pPr>
            <a:endParaRPr lang="cs-CZ" sz="2000" dirty="0" smtClean="0"/>
          </a:p>
          <a:p>
            <a:pPr lvl="0">
              <a:tabLst>
                <a:tab pos="0" algn="l"/>
                <a:tab pos="2327275" algn="l"/>
                <a:tab pos="2908300" algn="l"/>
                <a:tab pos="3489325" algn="l"/>
                <a:tab pos="4071938" algn="l"/>
                <a:tab pos="4652963" algn="l"/>
                <a:tab pos="5235575" algn="l"/>
                <a:tab pos="5816600" algn="l"/>
                <a:tab pos="6397625" algn="l"/>
                <a:tab pos="6980238" algn="l"/>
                <a:tab pos="7561263" algn="l"/>
                <a:tab pos="8143875" algn="l"/>
                <a:tab pos="8724900" algn="l"/>
                <a:tab pos="9305925" algn="l"/>
              </a:tabLst>
            </a:pPr>
            <a:r>
              <a:rPr lang="cs-CZ" sz="2000" b="1" dirty="0" smtClean="0"/>
              <a:t>Tereziánsko-Josefský katastr</a:t>
            </a:r>
          </a:p>
          <a:p>
            <a:pPr lvl="0">
              <a:tabLst>
                <a:tab pos="0" algn="l"/>
                <a:tab pos="2327275" algn="l"/>
                <a:tab pos="2908300" algn="l"/>
                <a:tab pos="3489325" algn="l"/>
                <a:tab pos="4071938" algn="l"/>
                <a:tab pos="4652963" algn="l"/>
                <a:tab pos="5235575" algn="l"/>
                <a:tab pos="5816600" algn="l"/>
                <a:tab pos="6397625" algn="l"/>
                <a:tab pos="6980238" algn="l"/>
                <a:tab pos="7561263" algn="l"/>
                <a:tab pos="8143875" algn="l"/>
                <a:tab pos="8724900" algn="l"/>
                <a:tab pos="9305925" algn="l"/>
              </a:tabLst>
            </a:pPr>
            <a:endParaRPr lang="cs-CZ" sz="2000" dirty="0" smtClean="0"/>
          </a:p>
          <a:p>
            <a:pPr lvl="0">
              <a:tabLst>
                <a:tab pos="0" algn="l"/>
                <a:tab pos="2327275" algn="l"/>
                <a:tab pos="2908300" algn="l"/>
                <a:tab pos="3489325" algn="l"/>
                <a:tab pos="4071938" algn="l"/>
                <a:tab pos="4652963" algn="l"/>
                <a:tab pos="5235575" algn="l"/>
                <a:tab pos="5816600" algn="l"/>
                <a:tab pos="6397625" algn="l"/>
                <a:tab pos="6980238" algn="l"/>
                <a:tab pos="7561263" algn="l"/>
                <a:tab pos="8143875" algn="l"/>
                <a:tab pos="8724900" algn="l"/>
                <a:tab pos="9305925" algn="l"/>
              </a:tabLst>
            </a:pPr>
            <a:r>
              <a:rPr lang="cs-CZ" sz="2000" dirty="0" smtClean="0"/>
              <a:t>Tlak šlechty na následníka Josefa II. císaře Leopolda II. </a:t>
            </a:r>
            <a:r>
              <a:rPr lang="cs-CZ" sz="2000" dirty="0" smtClean="0"/>
              <a:t>a</a:t>
            </a:r>
            <a:r>
              <a:rPr lang="cs-CZ" sz="2000" dirty="0" smtClean="0"/>
              <a:t> návrat k zavedení systému rustikálního katastru pro šlechtu a tereziánského katastru pro půdu poddanskou, platil 70 let až doby vyhlášení stabilního katastru.</a:t>
            </a:r>
            <a:endParaRPr lang="cs-CZ" sz="2000" dirty="0" smtClean="0"/>
          </a:p>
        </p:txBody>
      </p:sp>
    </p:spTree>
    <p:extLst>
      <p:ext uri="{BB962C8B-B14F-4D97-AF65-F5344CB8AC3E}">
        <p14:creationId xmlns="" xmlns:p14="http://schemas.microsoft.com/office/powerpoint/2010/main" val="330217429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smtClean="0"/>
              <a:t>www.hgf.vsb.cz</a:t>
            </a:r>
            <a:endParaRPr lang="cs-CZ"/>
          </a:p>
        </p:txBody>
      </p:sp>
      <p:sp>
        <p:nvSpPr>
          <p:cNvPr id="5" name="Obdélník 4"/>
          <p:cNvSpPr/>
          <p:nvPr/>
        </p:nvSpPr>
        <p:spPr>
          <a:xfrm>
            <a:off x="215008" y="620688"/>
            <a:ext cx="8928992" cy="68634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lvl="0" indent="-457200">
              <a:tabLst>
                <a:tab pos="0" algn="l"/>
                <a:tab pos="2327275" algn="l"/>
                <a:tab pos="2908300" algn="l"/>
                <a:tab pos="3489325" algn="l"/>
                <a:tab pos="4071938" algn="l"/>
                <a:tab pos="4652963" algn="l"/>
                <a:tab pos="5235575" algn="l"/>
                <a:tab pos="5816600" algn="l"/>
                <a:tab pos="6397625" algn="l"/>
                <a:tab pos="6980238" algn="l"/>
                <a:tab pos="7561263" algn="l"/>
                <a:tab pos="8143875" algn="l"/>
                <a:tab pos="8724900" algn="l"/>
                <a:tab pos="9305925" algn="l"/>
              </a:tabLst>
            </a:pPr>
            <a:r>
              <a:rPr lang="cs-CZ" sz="2000" b="1" dirty="0" smtClean="0"/>
              <a:t>Stabilní katastr</a:t>
            </a:r>
          </a:p>
          <a:p>
            <a:pPr lvl="0">
              <a:tabLst>
                <a:tab pos="0" algn="l"/>
                <a:tab pos="2327275" algn="l"/>
                <a:tab pos="2908300" algn="l"/>
                <a:tab pos="3489325" algn="l"/>
                <a:tab pos="4071938" algn="l"/>
                <a:tab pos="4652963" algn="l"/>
                <a:tab pos="5235575" algn="l"/>
                <a:tab pos="5816600" algn="l"/>
                <a:tab pos="6397625" algn="l"/>
                <a:tab pos="6980238" algn="l"/>
                <a:tab pos="7561263" algn="l"/>
                <a:tab pos="8143875" algn="l"/>
                <a:tab pos="8724900" algn="l"/>
                <a:tab pos="9305925" algn="l"/>
              </a:tabLst>
            </a:pPr>
            <a:endParaRPr lang="cs-CZ" sz="2000" dirty="0" smtClean="0"/>
          </a:p>
          <a:p>
            <a:pPr lvl="0">
              <a:tabLst>
                <a:tab pos="0" algn="l"/>
                <a:tab pos="2327275" algn="l"/>
                <a:tab pos="2908300" algn="l"/>
                <a:tab pos="3489325" algn="l"/>
                <a:tab pos="4071938" algn="l"/>
                <a:tab pos="4652963" algn="l"/>
                <a:tab pos="5235575" algn="l"/>
                <a:tab pos="5816600" algn="l"/>
                <a:tab pos="6397625" algn="l"/>
                <a:tab pos="6980238" algn="l"/>
                <a:tab pos="7561263" algn="l"/>
                <a:tab pos="8143875" algn="l"/>
                <a:tab pos="8724900" algn="l"/>
                <a:tab pos="9305925" algn="l"/>
              </a:tabLst>
            </a:pPr>
            <a:r>
              <a:rPr lang="cs-CZ" sz="2000" dirty="0" smtClean="0"/>
              <a:t>1817 vyhlášen patent císaře Františka I.</a:t>
            </a:r>
          </a:p>
          <a:p>
            <a:pPr lvl="0">
              <a:buFont typeface="Arial" pitchFamily="34" charset="0"/>
              <a:buChar char="•"/>
              <a:tabLst>
                <a:tab pos="0" algn="l"/>
                <a:tab pos="2327275" algn="l"/>
                <a:tab pos="2908300" algn="l"/>
                <a:tab pos="3489325" algn="l"/>
                <a:tab pos="4071938" algn="l"/>
                <a:tab pos="4652963" algn="l"/>
                <a:tab pos="5235575" algn="l"/>
                <a:tab pos="5816600" algn="l"/>
                <a:tab pos="6397625" algn="l"/>
                <a:tab pos="6980238" algn="l"/>
                <a:tab pos="7561263" algn="l"/>
                <a:tab pos="8143875" algn="l"/>
                <a:tab pos="8724900" algn="l"/>
                <a:tab pos="9305925" algn="l"/>
              </a:tabLst>
            </a:pPr>
            <a:r>
              <a:rPr lang="cs-CZ" sz="2000" dirty="0" smtClean="0"/>
              <a:t>Katastr bude obsahovat všechny pozemky hospodářsky obdělávané i neobdělávané, bez ohledu na to zda jde o půdu panskou nebo poddanskou</a:t>
            </a:r>
          </a:p>
          <a:p>
            <a:pPr lvl="0">
              <a:buFont typeface="Arial" pitchFamily="34" charset="0"/>
              <a:buChar char="•"/>
              <a:tabLst>
                <a:tab pos="0" algn="l"/>
                <a:tab pos="2327275" algn="l"/>
                <a:tab pos="2908300" algn="l"/>
                <a:tab pos="3489325" algn="l"/>
                <a:tab pos="4071938" algn="l"/>
                <a:tab pos="4652963" algn="l"/>
                <a:tab pos="5235575" algn="l"/>
                <a:tab pos="5816600" algn="l"/>
                <a:tab pos="6397625" algn="l"/>
                <a:tab pos="6980238" algn="l"/>
                <a:tab pos="7561263" algn="l"/>
                <a:tab pos="8143875" algn="l"/>
                <a:tab pos="8724900" algn="l"/>
                <a:tab pos="9305925" algn="l"/>
              </a:tabLst>
            </a:pPr>
            <a:r>
              <a:rPr lang="cs-CZ" sz="2000" dirty="0" smtClean="0"/>
              <a:t>Pozemky budou geometricky zaměřeny, zobrazeny, sepsány a popsány</a:t>
            </a:r>
          </a:p>
          <a:p>
            <a:pPr lvl="0">
              <a:buFont typeface="Arial" pitchFamily="34" charset="0"/>
              <a:buChar char="•"/>
              <a:tabLst>
                <a:tab pos="0" algn="l"/>
                <a:tab pos="2327275" algn="l"/>
                <a:tab pos="2908300" algn="l"/>
                <a:tab pos="3489325" algn="l"/>
                <a:tab pos="4071938" algn="l"/>
                <a:tab pos="4652963" algn="l"/>
                <a:tab pos="5235575" algn="l"/>
                <a:tab pos="5816600" algn="l"/>
                <a:tab pos="6397625" algn="l"/>
                <a:tab pos="6980238" algn="l"/>
                <a:tab pos="7561263" algn="l"/>
                <a:tab pos="8143875" algn="l"/>
                <a:tab pos="8724900" algn="l"/>
                <a:tab pos="9305925" algn="l"/>
              </a:tabLst>
            </a:pPr>
            <a:r>
              <a:rPr lang="cs-CZ" sz="2000" dirty="0" smtClean="0"/>
              <a:t>Pozemky budou rozlišeny podle druhu (kultury) a užívání</a:t>
            </a:r>
          </a:p>
          <a:p>
            <a:pPr lvl="0">
              <a:buFont typeface="Arial" pitchFamily="34" charset="0"/>
              <a:buChar char="•"/>
              <a:tabLst>
                <a:tab pos="0" algn="l"/>
                <a:tab pos="2327275" algn="l"/>
                <a:tab pos="2908300" algn="l"/>
                <a:tab pos="3489325" algn="l"/>
                <a:tab pos="4071938" algn="l"/>
                <a:tab pos="4652963" algn="l"/>
                <a:tab pos="5235575" algn="l"/>
                <a:tab pos="5816600" algn="l"/>
                <a:tab pos="6397625" algn="l"/>
                <a:tab pos="6980238" algn="l"/>
                <a:tab pos="7561263" algn="l"/>
                <a:tab pos="8143875" algn="l"/>
                <a:tab pos="8724900" algn="l"/>
                <a:tab pos="9305925" algn="l"/>
              </a:tabLst>
            </a:pPr>
            <a:r>
              <a:rPr lang="cs-CZ" sz="2000" dirty="0" smtClean="0"/>
              <a:t>Provedeno bude </a:t>
            </a:r>
            <a:r>
              <a:rPr lang="cs-CZ" sz="2000" dirty="0" err="1" smtClean="0"/>
              <a:t>vtřídění</a:t>
            </a:r>
            <a:r>
              <a:rPr lang="cs-CZ" sz="2000" dirty="0" smtClean="0"/>
              <a:t> pozemků do jakostních tříd (bonity) a stanoví se čistý výnos pozemku jako základ pro stanovení výše pozemkové daně</a:t>
            </a:r>
          </a:p>
          <a:p>
            <a:pPr lvl="0">
              <a:tabLst>
                <a:tab pos="0" algn="l"/>
                <a:tab pos="2327275" algn="l"/>
                <a:tab pos="2908300" algn="l"/>
                <a:tab pos="3489325" algn="l"/>
                <a:tab pos="4071938" algn="l"/>
                <a:tab pos="4652963" algn="l"/>
                <a:tab pos="5235575" algn="l"/>
                <a:tab pos="5816600" algn="l"/>
                <a:tab pos="6397625" algn="l"/>
                <a:tab pos="6980238" algn="l"/>
                <a:tab pos="7561263" algn="l"/>
                <a:tab pos="8143875" algn="l"/>
                <a:tab pos="8724900" algn="l"/>
                <a:tab pos="9305925" algn="l"/>
              </a:tabLst>
            </a:pPr>
            <a:endParaRPr lang="cs-CZ" sz="2000" dirty="0" smtClean="0"/>
          </a:p>
          <a:p>
            <a:pPr lvl="0">
              <a:tabLst>
                <a:tab pos="0" algn="l"/>
                <a:tab pos="2327275" algn="l"/>
                <a:tab pos="2908300" algn="l"/>
                <a:tab pos="3489325" algn="l"/>
                <a:tab pos="4071938" algn="l"/>
                <a:tab pos="4652963" algn="l"/>
                <a:tab pos="5235575" algn="l"/>
                <a:tab pos="5816600" algn="l"/>
                <a:tab pos="6397625" algn="l"/>
                <a:tab pos="6980238" algn="l"/>
                <a:tab pos="7561263" algn="l"/>
                <a:tab pos="8143875" algn="l"/>
                <a:tab pos="8724900" algn="l"/>
                <a:tab pos="9305925" algn="l"/>
              </a:tabLst>
            </a:pPr>
            <a:r>
              <a:rPr lang="cs-CZ" sz="2000" dirty="0" smtClean="0"/>
              <a:t>Tyto principy stanovení platí prakticky dodnes. Pro potřeby mapování katastru byly stanoveny první instrukce mapování v českých zemích – 1824 Měřická instrukce (</a:t>
            </a:r>
            <a:r>
              <a:rPr lang="cs-CZ" sz="2000" dirty="0" err="1" smtClean="0"/>
              <a:t>Cassini</a:t>
            </a:r>
            <a:r>
              <a:rPr lang="cs-CZ" sz="2000" dirty="0" smtClean="0"/>
              <a:t>-</a:t>
            </a:r>
            <a:r>
              <a:rPr lang="cs-CZ" sz="2000" dirty="0" err="1" smtClean="0"/>
              <a:t>Soldnerovo</a:t>
            </a:r>
            <a:r>
              <a:rPr lang="cs-CZ" sz="2000" dirty="0" smtClean="0"/>
              <a:t> zobrazení – 7 souřadných soustav, </a:t>
            </a:r>
            <a:r>
              <a:rPr lang="cs-CZ" sz="2000" dirty="0" err="1" smtClean="0"/>
              <a:t>Gustenberg</a:t>
            </a:r>
            <a:r>
              <a:rPr lang="cs-CZ" sz="2000" dirty="0" smtClean="0"/>
              <a:t>, Svatý Štěpán, </a:t>
            </a:r>
            <a:r>
              <a:rPr lang="cs-CZ" sz="2000" dirty="0" err="1" smtClean="0"/>
              <a:t>Gellérhégy</a:t>
            </a:r>
            <a:r>
              <a:rPr lang="cs-CZ" sz="2000" dirty="0" smtClean="0"/>
              <a:t>, Innsbruck, </a:t>
            </a:r>
            <a:r>
              <a:rPr lang="cs-CZ" sz="2000" dirty="0" err="1" smtClean="0"/>
              <a:t>Schnecklberg</a:t>
            </a:r>
            <a:r>
              <a:rPr lang="cs-CZ" sz="2000" dirty="0" smtClean="0"/>
              <a:t>, </a:t>
            </a:r>
            <a:r>
              <a:rPr lang="cs-CZ" sz="2000" dirty="0" err="1" smtClean="0"/>
              <a:t>Krin</a:t>
            </a:r>
            <a:r>
              <a:rPr lang="cs-CZ" sz="2000" dirty="0" smtClean="0"/>
              <a:t>, </a:t>
            </a:r>
            <a:r>
              <a:rPr lang="cs-CZ" sz="2000" dirty="0" err="1" smtClean="0"/>
              <a:t>Hermanstadt</a:t>
            </a:r>
            <a:r>
              <a:rPr lang="cs-CZ" sz="2000" dirty="0" smtClean="0"/>
              <a:t>), zasílání jednoho kolorovaného tzv. povinného císařského otisku do Vídně. Mapování bylo prováděno metodou měřického stolu postupným protínáním ze dvou stanovisek, lesní pozemky byly mapovány třemi možnými postupy: měření lesa po obvodě rajónováním, měření po obvodu buzolou (azimuty tam a zpátky, dílky řetězcem, postupným protínáním ze vzdálených stanovisek</a:t>
            </a:r>
          </a:p>
          <a:p>
            <a:pPr lvl="0">
              <a:tabLst>
                <a:tab pos="0" algn="l"/>
                <a:tab pos="2327275" algn="l"/>
                <a:tab pos="2908300" algn="l"/>
                <a:tab pos="3489325" algn="l"/>
                <a:tab pos="4071938" algn="l"/>
                <a:tab pos="4652963" algn="l"/>
                <a:tab pos="5235575" algn="l"/>
                <a:tab pos="5816600" algn="l"/>
                <a:tab pos="6397625" algn="l"/>
                <a:tab pos="6980238" algn="l"/>
                <a:tab pos="7561263" algn="l"/>
                <a:tab pos="8143875" algn="l"/>
                <a:tab pos="8724900" algn="l"/>
                <a:tab pos="9305925" algn="l"/>
              </a:tabLst>
            </a:pPr>
            <a:endParaRPr lang="cs-CZ" sz="2000" dirty="0" smtClean="0"/>
          </a:p>
          <a:p>
            <a:pPr lvl="0">
              <a:tabLst>
                <a:tab pos="0" algn="l"/>
                <a:tab pos="2327275" algn="l"/>
                <a:tab pos="2908300" algn="l"/>
                <a:tab pos="3489325" algn="l"/>
                <a:tab pos="4071938" algn="l"/>
                <a:tab pos="4652963" algn="l"/>
                <a:tab pos="5235575" algn="l"/>
                <a:tab pos="5816600" algn="l"/>
                <a:tab pos="6397625" algn="l"/>
                <a:tab pos="6980238" algn="l"/>
                <a:tab pos="7561263" algn="l"/>
                <a:tab pos="8143875" algn="l"/>
                <a:tab pos="8724900" algn="l"/>
                <a:tab pos="9305925" algn="l"/>
              </a:tabLst>
            </a:pPr>
            <a:r>
              <a:rPr lang="cs-CZ" sz="2000" dirty="0" smtClean="0"/>
              <a:t> </a:t>
            </a:r>
            <a:endParaRPr lang="cs-CZ" sz="2000" dirty="0" smtClean="0"/>
          </a:p>
        </p:txBody>
      </p:sp>
    </p:spTree>
    <p:extLst>
      <p:ext uri="{BB962C8B-B14F-4D97-AF65-F5344CB8AC3E}">
        <p14:creationId xmlns="" xmlns:p14="http://schemas.microsoft.com/office/powerpoint/2010/main" val="330217429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smtClean="0"/>
              <a:t>www.hgf.vsb.cz</a:t>
            </a:r>
            <a:endParaRPr lang="cs-CZ"/>
          </a:p>
        </p:txBody>
      </p:sp>
      <p:sp>
        <p:nvSpPr>
          <p:cNvPr id="5" name="Obdélník 4"/>
          <p:cNvSpPr/>
          <p:nvPr/>
        </p:nvSpPr>
        <p:spPr>
          <a:xfrm>
            <a:off x="215008" y="620688"/>
            <a:ext cx="8928992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lvl="0" indent="-457200">
              <a:tabLst>
                <a:tab pos="0" algn="l"/>
                <a:tab pos="2327275" algn="l"/>
                <a:tab pos="2908300" algn="l"/>
                <a:tab pos="3489325" algn="l"/>
                <a:tab pos="4071938" algn="l"/>
                <a:tab pos="4652963" algn="l"/>
                <a:tab pos="5235575" algn="l"/>
                <a:tab pos="5816600" algn="l"/>
                <a:tab pos="6397625" algn="l"/>
                <a:tab pos="6980238" algn="l"/>
                <a:tab pos="7561263" algn="l"/>
                <a:tab pos="8143875" algn="l"/>
                <a:tab pos="8724900" algn="l"/>
                <a:tab pos="9305925" algn="l"/>
              </a:tabLst>
            </a:pPr>
            <a:r>
              <a:rPr lang="cs-CZ" sz="2000" b="1" dirty="0" smtClean="0"/>
              <a:t>Stabilní katastr</a:t>
            </a:r>
          </a:p>
          <a:p>
            <a:pPr lvl="0">
              <a:tabLst>
                <a:tab pos="0" algn="l"/>
                <a:tab pos="2327275" algn="l"/>
                <a:tab pos="2908300" algn="l"/>
                <a:tab pos="3489325" algn="l"/>
                <a:tab pos="4071938" algn="l"/>
                <a:tab pos="4652963" algn="l"/>
                <a:tab pos="5235575" algn="l"/>
                <a:tab pos="5816600" algn="l"/>
                <a:tab pos="6397625" algn="l"/>
                <a:tab pos="6980238" algn="l"/>
                <a:tab pos="7561263" algn="l"/>
                <a:tab pos="8143875" algn="l"/>
                <a:tab pos="8724900" algn="l"/>
                <a:tab pos="9305925" algn="l"/>
              </a:tabLst>
            </a:pPr>
            <a:endParaRPr lang="cs-CZ" sz="2000" dirty="0" smtClean="0"/>
          </a:p>
          <a:p>
            <a:pPr lvl="0">
              <a:tabLst>
                <a:tab pos="0" algn="l"/>
                <a:tab pos="2327275" algn="l"/>
                <a:tab pos="2908300" algn="l"/>
                <a:tab pos="3489325" algn="l"/>
                <a:tab pos="4071938" algn="l"/>
                <a:tab pos="4652963" algn="l"/>
                <a:tab pos="5235575" algn="l"/>
                <a:tab pos="5816600" algn="l"/>
                <a:tab pos="6397625" algn="l"/>
                <a:tab pos="6980238" algn="l"/>
                <a:tab pos="7561263" algn="l"/>
                <a:tab pos="8143875" algn="l"/>
                <a:tab pos="8724900" algn="l"/>
                <a:tab pos="9305925" algn="l"/>
              </a:tabLst>
            </a:pPr>
            <a:r>
              <a:rPr lang="cs-CZ" sz="2000" b="1" dirty="0" err="1" smtClean="0"/>
              <a:t>Intravilány</a:t>
            </a:r>
            <a:r>
              <a:rPr lang="cs-CZ" sz="2000" b="1" dirty="0" smtClean="0"/>
              <a:t> obcí </a:t>
            </a:r>
            <a:r>
              <a:rPr lang="cs-CZ" sz="2000" dirty="0" smtClean="0"/>
              <a:t>byly zaměřovány po obvodu polygonálním měřením a po vyrovnání uzavřeného obvodového polygonu se zaměřily důležité body na obvodu </a:t>
            </a:r>
            <a:r>
              <a:rPr lang="cs-CZ" sz="2000" dirty="0" err="1" smtClean="0"/>
              <a:t>intravilánu</a:t>
            </a:r>
            <a:r>
              <a:rPr lang="cs-CZ" sz="2000" dirty="0" smtClean="0"/>
              <a:t>. Další podrobné body mapování se v </a:t>
            </a:r>
            <a:r>
              <a:rPr lang="cs-CZ" sz="2000" dirty="0" err="1" smtClean="0"/>
              <a:t>intravilánu</a:t>
            </a:r>
            <a:r>
              <a:rPr lang="cs-CZ" sz="2000" dirty="0" smtClean="0"/>
              <a:t> měřily ortogonální metodou ze </a:t>
            </a:r>
            <a:r>
              <a:rPr lang="cs-CZ" sz="2000" dirty="0" err="1" smtClean="0"/>
              <a:t>sitě</a:t>
            </a:r>
            <a:r>
              <a:rPr lang="cs-CZ" sz="2000" dirty="0" smtClean="0"/>
              <a:t> záměrných přímek. Přesně se měřili pouze zděné budovy ostatní se měřili odkrokováním. Měření obvodu obce – katastrální hranice. Identické body vykolíkované v terénu museli být změřeny i při mapování sousední obce.  </a:t>
            </a:r>
          </a:p>
          <a:p>
            <a:pPr lvl="0">
              <a:tabLst>
                <a:tab pos="0" algn="l"/>
                <a:tab pos="2327275" algn="l"/>
                <a:tab pos="2908300" algn="l"/>
                <a:tab pos="3489325" algn="l"/>
                <a:tab pos="4071938" algn="l"/>
                <a:tab pos="4652963" algn="l"/>
                <a:tab pos="5235575" algn="l"/>
                <a:tab pos="5816600" algn="l"/>
                <a:tab pos="6397625" algn="l"/>
                <a:tab pos="6980238" algn="l"/>
                <a:tab pos="7561263" algn="l"/>
                <a:tab pos="8143875" algn="l"/>
                <a:tab pos="8724900" algn="l"/>
                <a:tab pos="9305925" algn="l"/>
              </a:tabLst>
            </a:pPr>
            <a:endParaRPr lang="cs-CZ" sz="2000" dirty="0" smtClean="0"/>
          </a:p>
          <a:p>
            <a:pPr lvl="0">
              <a:tabLst>
                <a:tab pos="0" algn="l"/>
                <a:tab pos="2327275" algn="l"/>
                <a:tab pos="2908300" algn="l"/>
                <a:tab pos="3489325" algn="l"/>
                <a:tab pos="4071938" algn="l"/>
                <a:tab pos="4652963" algn="l"/>
                <a:tab pos="5235575" algn="l"/>
                <a:tab pos="5816600" algn="l"/>
                <a:tab pos="6397625" algn="l"/>
                <a:tab pos="6980238" algn="l"/>
                <a:tab pos="7561263" algn="l"/>
                <a:tab pos="8143875" algn="l"/>
                <a:tab pos="8724900" algn="l"/>
                <a:tab pos="9305925" algn="l"/>
              </a:tabLst>
            </a:pPr>
            <a:r>
              <a:rPr lang="cs-CZ" sz="2000" dirty="0" smtClean="0"/>
              <a:t>1883 Návod pro udržování stabilního katastru v evidenci , návod pro udržování stavu katastru v souladu se skutečností a realitou v terénu a držbě pozemků, tento návod platil až do vydání zákona O evidenci katastru daně pozemkové v roce 1883. Prováděny však byly pouze písemné záznamy změn , které byly v konci každého roku přenášeny do hlavní knihy držebnosti, nezakreslovaly se změny při dělaní pozemků</a:t>
            </a:r>
          </a:p>
          <a:p>
            <a:pPr lvl="0">
              <a:tabLst>
                <a:tab pos="0" algn="l"/>
                <a:tab pos="2327275" algn="l"/>
                <a:tab pos="2908300" algn="l"/>
                <a:tab pos="3489325" algn="l"/>
                <a:tab pos="4071938" algn="l"/>
                <a:tab pos="4652963" algn="l"/>
                <a:tab pos="5235575" algn="l"/>
                <a:tab pos="5816600" algn="l"/>
                <a:tab pos="6397625" algn="l"/>
                <a:tab pos="6980238" algn="l"/>
                <a:tab pos="7561263" algn="l"/>
                <a:tab pos="8143875" algn="l"/>
                <a:tab pos="8724900" algn="l"/>
                <a:tab pos="9305925" algn="l"/>
              </a:tabLst>
            </a:pPr>
            <a:endParaRPr lang="cs-CZ" sz="2000" dirty="0" smtClean="0"/>
          </a:p>
          <a:p>
            <a:pPr lvl="0">
              <a:tabLst>
                <a:tab pos="0" algn="l"/>
                <a:tab pos="2327275" algn="l"/>
                <a:tab pos="2908300" algn="l"/>
                <a:tab pos="3489325" algn="l"/>
                <a:tab pos="4071938" algn="l"/>
                <a:tab pos="4652963" algn="l"/>
                <a:tab pos="5235575" algn="l"/>
                <a:tab pos="5816600" algn="l"/>
                <a:tab pos="6397625" algn="l"/>
                <a:tab pos="6980238" algn="l"/>
                <a:tab pos="7561263" algn="l"/>
                <a:tab pos="8143875" algn="l"/>
                <a:tab pos="8724900" algn="l"/>
                <a:tab pos="9305925" algn="l"/>
              </a:tabLst>
            </a:pPr>
            <a:r>
              <a:rPr lang="cs-CZ" sz="2000" dirty="0" smtClean="0"/>
              <a:t> </a:t>
            </a:r>
            <a:endParaRPr lang="cs-CZ" sz="2000" dirty="0" smtClean="0"/>
          </a:p>
        </p:txBody>
      </p:sp>
    </p:spTree>
    <p:extLst>
      <p:ext uri="{BB962C8B-B14F-4D97-AF65-F5344CB8AC3E}">
        <p14:creationId xmlns="" xmlns:p14="http://schemas.microsoft.com/office/powerpoint/2010/main" val="330217429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smtClean="0"/>
              <a:t>www.hgf.vsb.cz</a:t>
            </a:r>
            <a:endParaRPr lang="cs-CZ"/>
          </a:p>
        </p:txBody>
      </p:sp>
      <p:sp>
        <p:nvSpPr>
          <p:cNvPr id="5" name="Obdélník 4"/>
          <p:cNvSpPr/>
          <p:nvPr/>
        </p:nvSpPr>
        <p:spPr>
          <a:xfrm>
            <a:off x="215008" y="620688"/>
            <a:ext cx="8928992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lvl="0" indent="-457200">
              <a:tabLst>
                <a:tab pos="0" algn="l"/>
                <a:tab pos="2327275" algn="l"/>
                <a:tab pos="2908300" algn="l"/>
                <a:tab pos="3489325" algn="l"/>
                <a:tab pos="4071938" algn="l"/>
                <a:tab pos="4652963" algn="l"/>
                <a:tab pos="5235575" algn="l"/>
                <a:tab pos="5816600" algn="l"/>
                <a:tab pos="6397625" algn="l"/>
                <a:tab pos="6980238" algn="l"/>
                <a:tab pos="7561263" algn="l"/>
                <a:tab pos="8143875" algn="l"/>
                <a:tab pos="8724900" algn="l"/>
                <a:tab pos="9305925" algn="l"/>
              </a:tabLst>
            </a:pPr>
            <a:r>
              <a:rPr lang="cs-CZ" sz="2000" b="1" dirty="0" smtClean="0"/>
              <a:t>Stabilní katastr</a:t>
            </a:r>
          </a:p>
          <a:p>
            <a:pPr lvl="0">
              <a:tabLst>
                <a:tab pos="0" algn="l"/>
                <a:tab pos="2327275" algn="l"/>
                <a:tab pos="2908300" algn="l"/>
                <a:tab pos="3489325" algn="l"/>
                <a:tab pos="4071938" algn="l"/>
                <a:tab pos="4652963" algn="l"/>
                <a:tab pos="5235575" algn="l"/>
                <a:tab pos="5816600" algn="l"/>
                <a:tab pos="6397625" algn="l"/>
                <a:tab pos="6980238" algn="l"/>
                <a:tab pos="7561263" algn="l"/>
                <a:tab pos="8143875" algn="l"/>
                <a:tab pos="8724900" algn="l"/>
                <a:tab pos="9305925" algn="l"/>
              </a:tabLst>
            </a:pPr>
            <a:endParaRPr lang="cs-CZ" sz="2000" dirty="0" smtClean="0"/>
          </a:p>
          <a:p>
            <a:pPr lvl="0">
              <a:tabLst>
                <a:tab pos="0" algn="l"/>
                <a:tab pos="2327275" algn="l"/>
                <a:tab pos="2908300" algn="l"/>
                <a:tab pos="3489325" algn="l"/>
                <a:tab pos="4071938" algn="l"/>
                <a:tab pos="4652963" algn="l"/>
                <a:tab pos="5235575" algn="l"/>
                <a:tab pos="5816600" algn="l"/>
                <a:tab pos="6397625" algn="l"/>
                <a:tab pos="6980238" algn="l"/>
                <a:tab pos="7561263" algn="l"/>
                <a:tab pos="8143875" algn="l"/>
                <a:tab pos="8724900" algn="l"/>
                <a:tab pos="9305925" algn="l"/>
              </a:tabLst>
            </a:pPr>
            <a:r>
              <a:rPr lang="cs-CZ" sz="2000" dirty="0" err="1" smtClean="0"/>
              <a:t>Intravilány</a:t>
            </a:r>
            <a:r>
              <a:rPr lang="cs-CZ" sz="2000" dirty="0" smtClean="0"/>
              <a:t> obcí byly zaměřovány po obvodu polygonálním měřením a po vyrovnání uzavřeného obvodového polygonu se zaměřily důležité body na obvodu </a:t>
            </a:r>
            <a:r>
              <a:rPr lang="cs-CZ" sz="2000" dirty="0" err="1" smtClean="0"/>
              <a:t>intravilánu</a:t>
            </a:r>
            <a:r>
              <a:rPr lang="cs-CZ" sz="2000" dirty="0" smtClean="0"/>
              <a:t>. Další podrobné body mapování se v </a:t>
            </a:r>
            <a:r>
              <a:rPr lang="cs-CZ" sz="2000" dirty="0" err="1" smtClean="0"/>
              <a:t>intravilánu</a:t>
            </a:r>
            <a:r>
              <a:rPr lang="cs-CZ" sz="2000" dirty="0" smtClean="0"/>
              <a:t> měřily ortogonální metodou ze </a:t>
            </a:r>
            <a:r>
              <a:rPr lang="cs-CZ" sz="2000" dirty="0" err="1" smtClean="0"/>
              <a:t>sitě</a:t>
            </a:r>
            <a:r>
              <a:rPr lang="cs-CZ" sz="2000" dirty="0" smtClean="0"/>
              <a:t> záměrných přímek. Přesně se měřili pouze zděné budovy ostatní se měřili odkrokováním. Měření obvodu obce – katastrální hranice. Identické body vykolíkované v terénu museli být změřeny i při mapování sousední obce.  </a:t>
            </a:r>
          </a:p>
          <a:p>
            <a:pPr lvl="0">
              <a:tabLst>
                <a:tab pos="0" algn="l"/>
                <a:tab pos="2327275" algn="l"/>
                <a:tab pos="2908300" algn="l"/>
                <a:tab pos="3489325" algn="l"/>
                <a:tab pos="4071938" algn="l"/>
                <a:tab pos="4652963" algn="l"/>
                <a:tab pos="5235575" algn="l"/>
                <a:tab pos="5816600" algn="l"/>
                <a:tab pos="6397625" algn="l"/>
                <a:tab pos="6980238" algn="l"/>
                <a:tab pos="7561263" algn="l"/>
                <a:tab pos="8143875" algn="l"/>
                <a:tab pos="8724900" algn="l"/>
                <a:tab pos="9305925" algn="l"/>
              </a:tabLst>
            </a:pPr>
            <a:endParaRPr lang="cs-CZ" sz="2000" dirty="0" smtClean="0"/>
          </a:p>
          <a:p>
            <a:pPr lvl="0">
              <a:tabLst>
                <a:tab pos="0" algn="l"/>
                <a:tab pos="2327275" algn="l"/>
                <a:tab pos="2908300" algn="l"/>
                <a:tab pos="3489325" algn="l"/>
                <a:tab pos="4071938" algn="l"/>
                <a:tab pos="4652963" algn="l"/>
                <a:tab pos="5235575" algn="l"/>
                <a:tab pos="5816600" algn="l"/>
                <a:tab pos="6397625" algn="l"/>
                <a:tab pos="6980238" algn="l"/>
                <a:tab pos="7561263" algn="l"/>
                <a:tab pos="8143875" algn="l"/>
                <a:tab pos="8724900" algn="l"/>
                <a:tab pos="9305925" algn="l"/>
              </a:tabLst>
            </a:pPr>
            <a:r>
              <a:rPr lang="cs-CZ" sz="2000" dirty="0" smtClean="0"/>
              <a:t> </a:t>
            </a:r>
            <a:endParaRPr lang="cs-CZ" sz="2000" dirty="0" smtClean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 r="7037"/>
          <a:stretch>
            <a:fillRect/>
          </a:stretch>
        </p:blipFill>
        <p:spPr bwMode="auto">
          <a:xfrm>
            <a:off x="0" y="1047750"/>
            <a:ext cx="9144000" cy="4762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330217429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smtClean="0"/>
              <a:t>www.hgf.vsb.cz</a:t>
            </a:r>
            <a:endParaRPr lang="cs-CZ"/>
          </a:p>
        </p:txBody>
      </p:sp>
      <p:sp>
        <p:nvSpPr>
          <p:cNvPr id="5" name="Obdélník 4"/>
          <p:cNvSpPr/>
          <p:nvPr/>
        </p:nvSpPr>
        <p:spPr>
          <a:xfrm>
            <a:off x="215008" y="620688"/>
            <a:ext cx="8928992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lvl="0" indent="-457200">
              <a:tabLst>
                <a:tab pos="0" algn="l"/>
                <a:tab pos="2327275" algn="l"/>
                <a:tab pos="2908300" algn="l"/>
                <a:tab pos="3489325" algn="l"/>
                <a:tab pos="4071938" algn="l"/>
                <a:tab pos="4652963" algn="l"/>
                <a:tab pos="5235575" algn="l"/>
                <a:tab pos="5816600" algn="l"/>
                <a:tab pos="6397625" algn="l"/>
                <a:tab pos="6980238" algn="l"/>
                <a:tab pos="7561263" algn="l"/>
                <a:tab pos="8143875" algn="l"/>
                <a:tab pos="8724900" algn="l"/>
                <a:tab pos="9305925" algn="l"/>
              </a:tabLst>
            </a:pPr>
            <a:r>
              <a:rPr lang="cs-CZ" sz="2000" b="1" dirty="0" err="1" smtClean="0"/>
              <a:t>Reambulace</a:t>
            </a:r>
            <a:r>
              <a:rPr lang="cs-CZ" sz="2000" b="1" dirty="0" smtClean="0"/>
              <a:t> stabilního katastru</a:t>
            </a:r>
          </a:p>
          <a:p>
            <a:pPr lvl="0">
              <a:tabLst>
                <a:tab pos="0" algn="l"/>
                <a:tab pos="2327275" algn="l"/>
                <a:tab pos="2908300" algn="l"/>
                <a:tab pos="3489325" algn="l"/>
                <a:tab pos="4071938" algn="l"/>
                <a:tab pos="4652963" algn="l"/>
                <a:tab pos="5235575" algn="l"/>
                <a:tab pos="5816600" algn="l"/>
                <a:tab pos="6397625" algn="l"/>
                <a:tab pos="6980238" algn="l"/>
                <a:tab pos="7561263" algn="l"/>
                <a:tab pos="8143875" algn="l"/>
                <a:tab pos="8724900" algn="l"/>
                <a:tab pos="9305925" algn="l"/>
              </a:tabLst>
            </a:pPr>
            <a:endParaRPr lang="cs-CZ" sz="2000" dirty="0" smtClean="0"/>
          </a:p>
          <a:p>
            <a:pPr lvl="0">
              <a:tabLst>
                <a:tab pos="0" algn="l"/>
                <a:tab pos="2327275" algn="l"/>
                <a:tab pos="2908300" algn="l"/>
                <a:tab pos="3489325" algn="l"/>
                <a:tab pos="4071938" algn="l"/>
                <a:tab pos="4652963" algn="l"/>
                <a:tab pos="5235575" algn="l"/>
                <a:tab pos="5816600" algn="l"/>
                <a:tab pos="6397625" algn="l"/>
                <a:tab pos="6980238" algn="l"/>
                <a:tab pos="7561263" algn="l"/>
                <a:tab pos="8143875" algn="l"/>
                <a:tab pos="8724900" algn="l"/>
                <a:tab pos="9305925" algn="l"/>
              </a:tabLst>
            </a:pPr>
            <a:r>
              <a:rPr lang="cs-CZ" sz="2000" b="1" dirty="0" smtClean="0"/>
              <a:t>Zrušení patentu Josefa II. </a:t>
            </a:r>
            <a:r>
              <a:rPr lang="cs-CZ" sz="2000" dirty="0" smtClean="0"/>
              <a:t>o</a:t>
            </a:r>
            <a:r>
              <a:rPr lang="cs-CZ" sz="2000" dirty="0" smtClean="0"/>
              <a:t> dělení poddanského majetku (převod pouze na nejstaršího syna) =</a:t>
            </a:r>
            <a:r>
              <a:rPr lang="en-US" sz="2000" dirty="0" smtClean="0"/>
              <a:t>&gt;</a:t>
            </a:r>
            <a:r>
              <a:rPr lang="ru-RU" sz="2000" dirty="0" smtClean="0"/>
              <a:t> </a:t>
            </a:r>
            <a:r>
              <a:rPr lang="cs-CZ" sz="2000" dirty="0" smtClean="0"/>
              <a:t>rychlý nárůst dělení pozemků , ve městech prudký nárůst výstavby  továren a výrobních komplexů a bytové zástavby. Za 60 let se plocha městské zástavby prakticky zdvojnásobila. Na základě těchto </a:t>
            </a:r>
            <a:r>
              <a:rPr lang="cs-CZ" sz="2000" dirty="0" err="1" smtClean="0"/>
              <a:t>zkutečností</a:t>
            </a:r>
            <a:r>
              <a:rPr lang="cs-CZ" sz="2000" dirty="0" smtClean="0"/>
              <a:t> byl roku 1869 vydán zákon O revizi katastru daně pozemkové a </a:t>
            </a:r>
            <a:r>
              <a:rPr lang="cs-CZ" sz="2000" dirty="0" err="1" smtClean="0"/>
              <a:t>naříuena</a:t>
            </a:r>
            <a:r>
              <a:rPr lang="cs-CZ" sz="2000" dirty="0" smtClean="0"/>
              <a:t> tímto zákonem tzv. </a:t>
            </a:r>
            <a:r>
              <a:rPr lang="cs-CZ" sz="2000" dirty="0" err="1" smtClean="0"/>
              <a:t>reambulace</a:t>
            </a:r>
            <a:r>
              <a:rPr lang="cs-CZ" sz="2000" dirty="0" smtClean="0"/>
              <a:t> katastru.</a:t>
            </a:r>
            <a:r>
              <a:rPr lang="cs-CZ" sz="2000" dirty="0" err="1" smtClean="0"/>
              <a:t>Reambulační</a:t>
            </a:r>
            <a:r>
              <a:rPr lang="cs-CZ" sz="2000" dirty="0" smtClean="0"/>
              <a:t> práce v katastru  byly ukončeny v roce 1882.  </a:t>
            </a:r>
          </a:p>
          <a:p>
            <a:pPr lvl="0">
              <a:tabLst>
                <a:tab pos="0" algn="l"/>
                <a:tab pos="2327275" algn="l"/>
                <a:tab pos="2908300" algn="l"/>
                <a:tab pos="3489325" algn="l"/>
                <a:tab pos="4071938" algn="l"/>
                <a:tab pos="4652963" algn="l"/>
                <a:tab pos="5235575" algn="l"/>
                <a:tab pos="5816600" algn="l"/>
                <a:tab pos="6397625" algn="l"/>
                <a:tab pos="6980238" algn="l"/>
                <a:tab pos="7561263" algn="l"/>
                <a:tab pos="8143875" algn="l"/>
                <a:tab pos="8724900" algn="l"/>
                <a:tab pos="9305925" algn="l"/>
              </a:tabLst>
            </a:pPr>
            <a:endParaRPr lang="cs-CZ" sz="2000" dirty="0" smtClean="0"/>
          </a:p>
          <a:p>
            <a:pPr lvl="0">
              <a:tabLst>
                <a:tab pos="0" algn="l"/>
                <a:tab pos="2327275" algn="l"/>
                <a:tab pos="2908300" algn="l"/>
                <a:tab pos="3489325" algn="l"/>
                <a:tab pos="4071938" algn="l"/>
                <a:tab pos="4652963" algn="l"/>
                <a:tab pos="5235575" algn="l"/>
                <a:tab pos="5816600" algn="l"/>
                <a:tab pos="6397625" algn="l"/>
                <a:tab pos="6980238" algn="l"/>
                <a:tab pos="7561263" algn="l"/>
                <a:tab pos="8143875" algn="l"/>
                <a:tab pos="8724900" algn="l"/>
                <a:tab pos="9305925" algn="l"/>
              </a:tabLst>
            </a:pPr>
            <a:r>
              <a:rPr lang="cs-CZ" sz="2000" dirty="0" smtClean="0"/>
              <a:t>Evidence reambulovaného katastru byla věcně nedokonalá neboť opětovně provedla „narovnání“ katastru na reálný stav jednorázovým aktem a byla napravena ihned po ukončení vlastní </a:t>
            </a:r>
            <a:r>
              <a:rPr lang="cs-CZ" sz="2000" dirty="0" err="1" smtClean="0"/>
              <a:t>reambulace</a:t>
            </a:r>
            <a:r>
              <a:rPr lang="cs-CZ" sz="2000" dirty="0" smtClean="0"/>
              <a:t> v roce 1883 zákonem O evidenci katastru daně pozemkové. V tomto zákoně je poprvé stanoven princip a způsob vyšetřování změn , jejich zaměření a vyhotovení geometrického (situačního) plánu. Poprvé se objevuje i nahlížení do katastru a tím bylo umožněno provádět za stanovený poplatek výpisy z katastru, kopie katastrálních map atd.</a:t>
            </a:r>
            <a:endParaRPr lang="cs-CZ" sz="2000" dirty="0" smtClean="0"/>
          </a:p>
        </p:txBody>
      </p:sp>
    </p:spTree>
    <p:extLst>
      <p:ext uri="{BB962C8B-B14F-4D97-AF65-F5344CB8AC3E}">
        <p14:creationId xmlns="" xmlns:p14="http://schemas.microsoft.com/office/powerpoint/2010/main" val="330217429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smtClean="0"/>
              <a:t>www.hgf.vsb.cz</a:t>
            </a:r>
            <a:endParaRPr lang="cs-CZ"/>
          </a:p>
        </p:txBody>
      </p:sp>
      <p:sp>
        <p:nvSpPr>
          <p:cNvPr id="5" name="Obdélník 4"/>
          <p:cNvSpPr/>
          <p:nvPr/>
        </p:nvSpPr>
        <p:spPr>
          <a:xfrm>
            <a:off x="215008" y="620688"/>
            <a:ext cx="8928992" cy="65556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lvl="0" indent="-457200">
              <a:tabLst>
                <a:tab pos="0" algn="l"/>
                <a:tab pos="2327275" algn="l"/>
                <a:tab pos="2908300" algn="l"/>
                <a:tab pos="3489325" algn="l"/>
                <a:tab pos="4071938" algn="l"/>
                <a:tab pos="4652963" algn="l"/>
                <a:tab pos="5235575" algn="l"/>
                <a:tab pos="5816600" algn="l"/>
                <a:tab pos="6397625" algn="l"/>
                <a:tab pos="6980238" algn="l"/>
                <a:tab pos="7561263" algn="l"/>
                <a:tab pos="8143875" algn="l"/>
                <a:tab pos="8724900" algn="l"/>
                <a:tab pos="9305925" algn="l"/>
              </a:tabLst>
            </a:pPr>
            <a:r>
              <a:rPr lang="cs-CZ" sz="2000" b="1" dirty="0" smtClean="0"/>
              <a:t>Pozemkový katastr</a:t>
            </a:r>
          </a:p>
          <a:p>
            <a:pPr lvl="0">
              <a:tabLst>
                <a:tab pos="0" algn="l"/>
                <a:tab pos="2327275" algn="l"/>
                <a:tab pos="2908300" algn="l"/>
                <a:tab pos="3489325" algn="l"/>
                <a:tab pos="4071938" algn="l"/>
                <a:tab pos="4652963" algn="l"/>
                <a:tab pos="5235575" algn="l"/>
                <a:tab pos="5816600" algn="l"/>
                <a:tab pos="6397625" algn="l"/>
                <a:tab pos="6980238" algn="l"/>
                <a:tab pos="7561263" algn="l"/>
                <a:tab pos="8143875" algn="l"/>
                <a:tab pos="8724900" algn="l"/>
                <a:tab pos="9305925" algn="l"/>
              </a:tabLst>
            </a:pPr>
            <a:endParaRPr lang="cs-CZ" sz="2000" dirty="0" smtClean="0"/>
          </a:p>
          <a:p>
            <a:pPr lvl="0">
              <a:tabLst>
                <a:tab pos="0" algn="l"/>
                <a:tab pos="2327275" algn="l"/>
                <a:tab pos="2908300" algn="l"/>
                <a:tab pos="3489325" algn="l"/>
                <a:tab pos="4071938" algn="l"/>
                <a:tab pos="4652963" algn="l"/>
                <a:tab pos="5235575" algn="l"/>
                <a:tab pos="5816600" algn="l"/>
                <a:tab pos="6397625" algn="l"/>
                <a:tab pos="6980238" algn="l"/>
                <a:tab pos="7561263" algn="l"/>
                <a:tab pos="8143875" algn="l"/>
                <a:tab pos="8724900" algn="l"/>
                <a:tab pos="9305925" algn="l"/>
              </a:tabLst>
            </a:pPr>
            <a:r>
              <a:rPr lang="cs-CZ" sz="2000" b="1" dirty="0" smtClean="0"/>
              <a:t>Od roku 1918 do roku 1926 </a:t>
            </a:r>
            <a:r>
              <a:rPr lang="cs-CZ" sz="2000" dirty="0" smtClean="0"/>
              <a:t>byly provedeny v katastru následující práce:</a:t>
            </a:r>
          </a:p>
          <a:p>
            <a:pPr lvl="0">
              <a:buFont typeface="Arial" pitchFamily="34" charset="0"/>
              <a:buChar char="•"/>
              <a:tabLst>
                <a:tab pos="0" algn="l"/>
                <a:tab pos="2327275" algn="l"/>
                <a:tab pos="2908300" algn="l"/>
                <a:tab pos="3489325" algn="l"/>
                <a:tab pos="4071938" algn="l"/>
                <a:tab pos="4652963" algn="l"/>
                <a:tab pos="5235575" algn="l"/>
                <a:tab pos="5816600" algn="l"/>
                <a:tab pos="6397625" algn="l"/>
                <a:tab pos="6980238" algn="l"/>
                <a:tab pos="7561263" algn="l"/>
                <a:tab pos="8143875" algn="l"/>
                <a:tab pos="8724900" algn="l"/>
                <a:tab pos="9305925" algn="l"/>
              </a:tabLst>
            </a:pPr>
            <a:r>
              <a:rPr lang="cs-CZ" sz="2000" dirty="0" smtClean="0"/>
              <a:t>Příprava jednotného unifikačního zákona o pozemkovém katastru</a:t>
            </a:r>
          </a:p>
          <a:p>
            <a:pPr lvl="0">
              <a:buFont typeface="Arial" pitchFamily="34" charset="0"/>
              <a:buChar char="•"/>
              <a:tabLst>
                <a:tab pos="0" algn="l"/>
                <a:tab pos="2327275" algn="l"/>
                <a:tab pos="2908300" algn="l"/>
                <a:tab pos="3489325" algn="l"/>
                <a:tab pos="4071938" algn="l"/>
                <a:tab pos="4652963" algn="l"/>
                <a:tab pos="5235575" algn="l"/>
                <a:tab pos="5816600" algn="l"/>
                <a:tab pos="6397625" algn="l"/>
                <a:tab pos="6980238" algn="l"/>
                <a:tab pos="7561263" algn="l"/>
                <a:tab pos="8143875" algn="l"/>
                <a:tab pos="8724900" algn="l"/>
                <a:tab pos="9305925" algn="l"/>
              </a:tabLst>
            </a:pPr>
            <a:r>
              <a:rPr lang="cs-CZ" sz="2000" dirty="0" smtClean="0"/>
              <a:t>Příprava jednotných polohopisných základů pro ČSR</a:t>
            </a:r>
          </a:p>
          <a:p>
            <a:pPr lvl="0">
              <a:buFont typeface="Arial" pitchFamily="34" charset="0"/>
              <a:buChar char="•"/>
              <a:tabLst>
                <a:tab pos="0" algn="l"/>
                <a:tab pos="2327275" algn="l"/>
                <a:tab pos="2908300" algn="l"/>
                <a:tab pos="3489325" algn="l"/>
                <a:tab pos="4071938" algn="l"/>
                <a:tab pos="4652963" algn="l"/>
                <a:tab pos="5235575" algn="l"/>
                <a:tab pos="5816600" algn="l"/>
                <a:tab pos="6397625" algn="l"/>
                <a:tab pos="6980238" algn="l"/>
                <a:tab pos="7561263" algn="l"/>
                <a:tab pos="8143875" algn="l"/>
                <a:tab pos="8724900" algn="l"/>
                <a:tab pos="9305925" algn="l"/>
              </a:tabLst>
            </a:pPr>
            <a:r>
              <a:rPr lang="cs-CZ" sz="2000" dirty="0" smtClean="0"/>
              <a:t>Sjednocení organizace katastrální služby</a:t>
            </a:r>
          </a:p>
          <a:p>
            <a:pPr lvl="0">
              <a:buFont typeface="Arial" pitchFamily="34" charset="0"/>
              <a:buChar char="•"/>
              <a:tabLst>
                <a:tab pos="0" algn="l"/>
                <a:tab pos="2327275" algn="l"/>
                <a:tab pos="2908300" algn="l"/>
                <a:tab pos="3489325" algn="l"/>
                <a:tab pos="4071938" algn="l"/>
                <a:tab pos="4652963" algn="l"/>
                <a:tab pos="5235575" algn="l"/>
                <a:tab pos="5816600" algn="l"/>
                <a:tab pos="6397625" algn="l"/>
                <a:tab pos="6980238" algn="l"/>
                <a:tab pos="7561263" algn="l"/>
                <a:tab pos="8143875" algn="l"/>
                <a:tab pos="8724900" algn="l"/>
                <a:tab pos="9305925" algn="l"/>
              </a:tabLst>
            </a:pPr>
            <a:r>
              <a:rPr lang="cs-CZ" sz="2000" dirty="0" smtClean="0"/>
              <a:t>Ú</a:t>
            </a:r>
            <a:r>
              <a:rPr lang="cs-CZ" sz="2000" dirty="0" smtClean="0"/>
              <a:t>koly pozemkové reformy a delimitace</a:t>
            </a:r>
          </a:p>
          <a:p>
            <a:pPr lvl="0">
              <a:buFont typeface="Arial" pitchFamily="34" charset="0"/>
              <a:buChar char="•"/>
              <a:tabLst>
                <a:tab pos="0" algn="l"/>
                <a:tab pos="2327275" algn="l"/>
                <a:tab pos="2908300" algn="l"/>
                <a:tab pos="3489325" algn="l"/>
                <a:tab pos="4071938" algn="l"/>
                <a:tab pos="4652963" algn="l"/>
                <a:tab pos="5235575" algn="l"/>
                <a:tab pos="5816600" algn="l"/>
                <a:tab pos="6397625" algn="l"/>
                <a:tab pos="6980238" algn="l"/>
                <a:tab pos="7561263" algn="l"/>
                <a:tab pos="8143875" algn="l"/>
                <a:tab pos="8724900" algn="l"/>
                <a:tab pos="9305925" algn="l"/>
              </a:tabLst>
            </a:pPr>
            <a:r>
              <a:rPr lang="cs-CZ" sz="2000" dirty="0" smtClean="0"/>
              <a:t>Náprava dezolátního stavu pozemkového katastru na území Slovenska (Uherska)</a:t>
            </a:r>
          </a:p>
          <a:p>
            <a:pPr lvl="0">
              <a:buFont typeface="Arial" pitchFamily="34" charset="0"/>
              <a:buChar char="•"/>
              <a:tabLst>
                <a:tab pos="0" algn="l"/>
                <a:tab pos="2327275" algn="l"/>
                <a:tab pos="2908300" algn="l"/>
                <a:tab pos="3489325" algn="l"/>
                <a:tab pos="4071938" algn="l"/>
                <a:tab pos="4652963" algn="l"/>
                <a:tab pos="5235575" algn="l"/>
                <a:tab pos="5816600" algn="l"/>
                <a:tab pos="6397625" algn="l"/>
                <a:tab pos="6980238" algn="l"/>
                <a:tab pos="7561263" algn="l"/>
                <a:tab pos="8143875" algn="l"/>
                <a:tab pos="8724900" algn="l"/>
                <a:tab pos="9305925" algn="l"/>
              </a:tabLst>
            </a:pPr>
            <a:endParaRPr lang="cs-CZ" sz="2000" dirty="0" smtClean="0"/>
          </a:p>
          <a:p>
            <a:pPr lvl="0">
              <a:tabLst>
                <a:tab pos="0" algn="l"/>
                <a:tab pos="2327275" algn="l"/>
                <a:tab pos="2908300" algn="l"/>
                <a:tab pos="3489325" algn="l"/>
                <a:tab pos="4071938" algn="l"/>
                <a:tab pos="4652963" algn="l"/>
                <a:tab pos="5235575" algn="l"/>
                <a:tab pos="5816600" algn="l"/>
                <a:tab pos="6397625" algn="l"/>
                <a:tab pos="6980238" algn="l"/>
                <a:tab pos="7561263" algn="l"/>
                <a:tab pos="8143875" algn="l"/>
                <a:tab pos="8724900" algn="l"/>
                <a:tab pos="9305925" algn="l"/>
              </a:tabLst>
            </a:pPr>
            <a:r>
              <a:rPr lang="cs-CZ" sz="2000" dirty="0" smtClean="0"/>
              <a:t>V roce 1927 byl vydán zákon </a:t>
            </a:r>
            <a:r>
              <a:rPr lang="cs-CZ" sz="2000" b="1" dirty="0" smtClean="0"/>
              <a:t>177 Sb. (platnost 1.1. 1928) O pozemkovém katastru a jeho vedení. </a:t>
            </a:r>
            <a:r>
              <a:rPr lang="cs-CZ" sz="2000" dirty="0" smtClean="0"/>
              <a:t>Od ledna 1928 se tak začal budovat Československý pozemkový katastr, který je od svého počátku </a:t>
            </a:r>
          </a:p>
          <a:p>
            <a:pPr lvl="0">
              <a:tabLst>
                <a:tab pos="0" algn="l"/>
                <a:tab pos="2327275" algn="l"/>
                <a:tab pos="2908300" algn="l"/>
                <a:tab pos="3489325" algn="l"/>
                <a:tab pos="4071938" algn="l"/>
                <a:tab pos="4652963" algn="l"/>
                <a:tab pos="5235575" algn="l"/>
                <a:tab pos="5816600" algn="l"/>
                <a:tab pos="6397625" algn="l"/>
                <a:tab pos="6980238" algn="l"/>
                <a:tab pos="7561263" algn="l"/>
                <a:tab pos="8143875" algn="l"/>
                <a:tab pos="8724900" algn="l"/>
                <a:tab pos="9305925" algn="l"/>
              </a:tabLst>
            </a:pPr>
            <a:r>
              <a:rPr lang="cs-CZ" sz="2000" dirty="0" smtClean="0"/>
              <a:t>r</a:t>
            </a:r>
            <a:r>
              <a:rPr lang="cs-CZ" sz="2000" dirty="0" smtClean="0"/>
              <a:t>eambulovaným ,</a:t>
            </a:r>
          </a:p>
          <a:p>
            <a:pPr lvl="0">
              <a:tabLst>
                <a:tab pos="0" algn="l"/>
                <a:tab pos="2327275" algn="l"/>
                <a:tab pos="2908300" algn="l"/>
                <a:tab pos="3489325" algn="l"/>
                <a:tab pos="4071938" algn="l"/>
                <a:tab pos="4652963" algn="l"/>
                <a:tab pos="5235575" algn="l"/>
                <a:tab pos="5816600" algn="l"/>
                <a:tab pos="6397625" algn="l"/>
                <a:tab pos="6980238" algn="l"/>
                <a:tab pos="7561263" algn="l"/>
                <a:tab pos="8143875" algn="l"/>
                <a:tab pos="8724900" algn="l"/>
                <a:tab pos="9305925" algn="l"/>
              </a:tabLst>
            </a:pPr>
            <a:r>
              <a:rPr lang="cs-CZ" sz="2000" dirty="0" smtClean="0"/>
              <a:t>r</a:t>
            </a:r>
            <a:r>
              <a:rPr lang="cs-CZ" sz="2000" dirty="0" smtClean="0"/>
              <a:t>evidovaným,</a:t>
            </a:r>
          </a:p>
          <a:p>
            <a:pPr lvl="0">
              <a:tabLst>
                <a:tab pos="0" algn="l"/>
                <a:tab pos="2327275" algn="l"/>
                <a:tab pos="2908300" algn="l"/>
                <a:tab pos="3489325" algn="l"/>
                <a:tab pos="4071938" algn="l"/>
                <a:tab pos="4652963" algn="l"/>
                <a:tab pos="5235575" algn="l"/>
                <a:tab pos="5816600" algn="l"/>
                <a:tab pos="6397625" algn="l"/>
                <a:tab pos="6980238" algn="l"/>
                <a:tab pos="7561263" algn="l"/>
                <a:tab pos="8143875" algn="l"/>
                <a:tab pos="8724900" algn="l"/>
                <a:tab pos="9305925" algn="l"/>
              </a:tabLst>
            </a:pPr>
            <a:r>
              <a:rPr lang="cs-CZ" sz="2000" dirty="0" smtClean="0"/>
              <a:t>d</a:t>
            </a:r>
            <a:r>
              <a:rPr lang="cs-CZ" sz="2000" dirty="0" smtClean="0"/>
              <a:t>oplňovaným,</a:t>
            </a:r>
          </a:p>
          <a:p>
            <a:pPr lvl="0">
              <a:tabLst>
                <a:tab pos="0" algn="l"/>
                <a:tab pos="2327275" algn="l"/>
                <a:tab pos="2908300" algn="l"/>
                <a:tab pos="3489325" algn="l"/>
                <a:tab pos="4071938" algn="l"/>
                <a:tab pos="4652963" algn="l"/>
                <a:tab pos="5235575" algn="l"/>
                <a:tab pos="5816600" algn="l"/>
                <a:tab pos="6397625" algn="l"/>
                <a:tab pos="6980238" algn="l"/>
                <a:tab pos="7561263" algn="l"/>
                <a:tab pos="8143875" algn="l"/>
                <a:tab pos="8724900" algn="l"/>
                <a:tab pos="9305925" algn="l"/>
              </a:tabLst>
            </a:pPr>
            <a:r>
              <a:rPr lang="cs-CZ" sz="2000" dirty="0" smtClean="0"/>
              <a:t>u</a:t>
            </a:r>
            <a:r>
              <a:rPr lang="cs-CZ" sz="2000" dirty="0" smtClean="0"/>
              <a:t>držovaným, </a:t>
            </a:r>
          </a:p>
          <a:p>
            <a:pPr lvl="0">
              <a:tabLst>
                <a:tab pos="0" algn="l"/>
                <a:tab pos="2327275" algn="l"/>
                <a:tab pos="2908300" algn="l"/>
                <a:tab pos="3489325" algn="l"/>
                <a:tab pos="4071938" algn="l"/>
                <a:tab pos="4652963" algn="l"/>
                <a:tab pos="5235575" algn="l"/>
                <a:tab pos="5816600" algn="l"/>
                <a:tab pos="6397625" algn="l"/>
                <a:tab pos="6980238" algn="l"/>
                <a:tab pos="7561263" algn="l"/>
                <a:tab pos="8143875" algn="l"/>
                <a:tab pos="8724900" algn="l"/>
                <a:tab pos="9305925" algn="l"/>
              </a:tabLst>
            </a:pPr>
            <a:r>
              <a:rPr lang="cs-CZ" sz="2000" dirty="0" smtClean="0"/>
              <a:t>a</a:t>
            </a:r>
            <a:r>
              <a:rPr lang="cs-CZ" sz="2000" dirty="0" smtClean="0"/>
              <a:t> stabilním katastrem našeho území.</a:t>
            </a:r>
            <a:endParaRPr lang="cs-CZ" sz="2000" dirty="0" smtClean="0"/>
          </a:p>
          <a:p>
            <a:pPr lvl="0">
              <a:tabLst>
                <a:tab pos="0" algn="l"/>
                <a:tab pos="2327275" algn="l"/>
                <a:tab pos="2908300" algn="l"/>
                <a:tab pos="3489325" algn="l"/>
                <a:tab pos="4071938" algn="l"/>
                <a:tab pos="4652963" algn="l"/>
                <a:tab pos="5235575" algn="l"/>
                <a:tab pos="5816600" algn="l"/>
                <a:tab pos="6397625" algn="l"/>
                <a:tab pos="6980238" algn="l"/>
                <a:tab pos="7561263" algn="l"/>
                <a:tab pos="8143875" algn="l"/>
                <a:tab pos="8724900" algn="l"/>
                <a:tab pos="9305925" algn="l"/>
              </a:tabLst>
            </a:pPr>
            <a:r>
              <a:rPr lang="cs-CZ" sz="2000" dirty="0" smtClean="0"/>
              <a:t>V souvislosti s tímto zákonem byla vydána technická norma </a:t>
            </a:r>
            <a:r>
              <a:rPr lang="cs-CZ" sz="2000" b="1" dirty="0" smtClean="0"/>
              <a:t>Instrukce A </a:t>
            </a:r>
            <a:r>
              <a:rPr lang="cs-CZ" sz="2000" b="1" dirty="0" err="1" smtClean="0"/>
              <a:t>a</a:t>
            </a:r>
            <a:r>
              <a:rPr lang="cs-CZ" sz="2000" b="1" dirty="0" smtClean="0"/>
              <a:t> instrukce B</a:t>
            </a:r>
          </a:p>
          <a:p>
            <a:pPr lvl="0">
              <a:tabLst>
                <a:tab pos="0" algn="l"/>
                <a:tab pos="2327275" algn="l"/>
                <a:tab pos="2908300" algn="l"/>
                <a:tab pos="3489325" algn="l"/>
                <a:tab pos="4071938" algn="l"/>
                <a:tab pos="4652963" algn="l"/>
                <a:tab pos="5235575" algn="l"/>
                <a:tab pos="5816600" algn="l"/>
                <a:tab pos="6397625" algn="l"/>
                <a:tab pos="6980238" algn="l"/>
                <a:tab pos="7561263" algn="l"/>
                <a:tab pos="8143875" algn="l"/>
                <a:tab pos="8724900" algn="l"/>
                <a:tab pos="9305925" algn="l"/>
              </a:tabLst>
            </a:pPr>
            <a:endParaRPr lang="cs-CZ" sz="2000" dirty="0" smtClean="0"/>
          </a:p>
        </p:txBody>
      </p:sp>
    </p:spTree>
    <p:extLst>
      <p:ext uri="{BB962C8B-B14F-4D97-AF65-F5344CB8AC3E}">
        <p14:creationId xmlns="" xmlns:p14="http://schemas.microsoft.com/office/powerpoint/2010/main" val="330217429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smtClean="0"/>
              <a:t>www.hgf.vsb.cz</a:t>
            </a:r>
            <a:endParaRPr lang="cs-CZ"/>
          </a:p>
        </p:txBody>
      </p:sp>
      <p:sp>
        <p:nvSpPr>
          <p:cNvPr id="5" name="Obdélník 4"/>
          <p:cNvSpPr/>
          <p:nvPr/>
        </p:nvSpPr>
        <p:spPr>
          <a:xfrm>
            <a:off x="215008" y="620688"/>
            <a:ext cx="8928992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lvl="0" indent="-457200">
              <a:tabLst>
                <a:tab pos="0" algn="l"/>
                <a:tab pos="2327275" algn="l"/>
                <a:tab pos="2908300" algn="l"/>
                <a:tab pos="3489325" algn="l"/>
                <a:tab pos="4071938" algn="l"/>
                <a:tab pos="4652963" algn="l"/>
                <a:tab pos="5235575" algn="l"/>
                <a:tab pos="5816600" algn="l"/>
                <a:tab pos="6397625" algn="l"/>
                <a:tab pos="6980238" algn="l"/>
                <a:tab pos="7561263" algn="l"/>
                <a:tab pos="8143875" algn="l"/>
                <a:tab pos="8724900" algn="l"/>
                <a:tab pos="9305925" algn="l"/>
              </a:tabLst>
            </a:pPr>
            <a:r>
              <a:rPr lang="cs-CZ" sz="2000" b="1" dirty="0" smtClean="0"/>
              <a:t>Jednotná evidence půdy</a:t>
            </a:r>
          </a:p>
          <a:p>
            <a:pPr lvl="0">
              <a:tabLst>
                <a:tab pos="0" algn="l"/>
                <a:tab pos="2327275" algn="l"/>
                <a:tab pos="2908300" algn="l"/>
                <a:tab pos="3489325" algn="l"/>
                <a:tab pos="4071938" algn="l"/>
                <a:tab pos="4652963" algn="l"/>
                <a:tab pos="5235575" algn="l"/>
                <a:tab pos="5816600" algn="l"/>
                <a:tab pos="6397625" algn="l"/>
                <a:tab pos="6980238" algn="l"/>
                <a:tab pos="7561263" algn="l"/>
                <a:tab pos="8143875" algn="l"/>
                <a:tab pos="8724900" algn="l"/>
                <a:tab pos="9305925" algn="l"/>
              </a:tabLst>
            </a:pPr>
            <a:endParaRPr lang="cs-CZ" sz="2000" dirty="0" smtClean="0"/>
          </a:p>
          <a:p>
            <a:pPr lvl="0">
              <a:tabLst>
                <a:tab pos="0" algn="l"/>
                <a:tab pos="2327275" algn="l"/>
                <a:tab pos="2908300" algn="l"/>
                <a:tab pos="3489325" algn="l"/>
                <a:tab pos="4071938" algn="l"/>
                <a:tab pos="4652963" algn="l"/>
                <a:tab pos="5235575" algn="l"/>
                <a:tab pos="5816600" algn="l"/>
                <a:tab pos="6397625" algn="l"/>
                <a:tab pos="6980238" algn="l"/>
                <a:tab pos="7561263" algn="l"/>
                <a:tab pos="8143875" algn="l"/>
                <a:tab pos="8724900" algn="l"/>
                <a:tab pos="9305925" algn="l"/>
              </a:tabLst>
            </a:pPr>
            <a:r>
              <a:rPr lang="cs-CZ" sz="2000" b="1" dirty="0" smtClean="0"/>
              <a:t>V roce 1956 </a:t>
            </a:r>
            <a:r>
              <a:rPr lang="cs-CZ" sz="2000" dirty="0" smtClean="0"/>
              <a:t>bylo vydáno vládní usnesení č. 192 o založení Jednotné evidence půdy. Podle tohoto usnesení byly přednostně evidovány užívací vztahy namísto vztahů majetkových a tedy operát JEP nemohl být použit k prokazování </a:t>
            </a:r>
            <a:r>
              <a:rPr lang="cs-CZ" sz="2000" dirty="0" err="1" smtClean="0"/>
              <a:t>majetko</a:t>
            </a:r>
            <a:r>
              <a:rPr lang="cs-CZ" sz="2000" dirty="0" smtClean="0"/>
              <a:t>-právních vztahů k nemovitostem. </a:t>
            </a:r>
          </a:p>
          <a:p>
            <a:pPr lvl="0">
              <a:tabLst>
                <a:tab pos="0" algn="l"/>
                <a:tab pos="2327275" algn="l"/>
                <a:tab pos="2908300" algn="l"/>
                <a:tab pos="3489325" algn="l"/>
                <a:tab pos="4071938" algn="l"/>
                <a:tab pos="4652963" algn="l"/>
                <a:tab pos="5235575" algn="l"/>
                <a:tab pos="5816600" algn="l"/>
                <a:tab pos="6397625" algn="l"/>
                <a:tab pos="6980238" algn="l"/>
                <a:tab pos="7561263" algn="l"/>
                <a:tab pos="8143875" algn="l"/>
                <a:tab pos="8724900" algn="l"/>
                <a:tab pos="9305925" algn="l"/>
              </a:tabLst>
            </a:pPr>
            <a:endParaRPr lang="cs-CZ" sz="2000" dirty="0" smtClean="0"/>
          </a:p>
          <a:p>
            <a:pPr lvl="0">
              <a:tabLst>
                <a:tab pos="0" algn="l"/>
                <a:tab pos="2327275" algn="l"/>
                <a:tab pos="2908300" algn="l"/>
                <a:tab pos="3489325" algn="l"/>
                <a:tab pos="4071938" algn="l"/>
                <a:tab pos="4652963" algn="l"/>
                <a:tab pos="5235575" algn="l"/>
                <a:tab pos="5816600" algn="l"/>
                <a:tab pos="6397625" algn="l"/>
                <a:tab pos="6980238" algn="l"/>
                <a:tab pos="7561263" algn="l"/>
                <a:tab pos="8143875" algn="l"/>
                <a:tab pos="8724900" algn="l"/>
                <a:tab pos="9305925" algn="l"/>
              </a:tabLst>
            </a:pPr>
            <a:r>
              <a:rPr lang="cs-CZ" sz="2000" dirty="0" smtClean="0"/>
              <a:t>Provádění zakládání JEP</a:t>
            </a:r>
          </a:p>
          <a:p>
            <a:pPr lvl="0">
              <a:tabLst>
                <a:tab pos="0" algn="l"/>
                <a:tab pos="2327275" algn="l"/>
                <a:tab pos="2908300" algn="l"/>
                <a:tab pos="3489325" algn="l"/>
                <a:tab pos="4071938" algn="l"/>
                <a:tab pos="4652963" algn="l"/>
                <a:tab pos="5235575" algn="l"/>
                <a:tab pos="5816600" algn="l"/>
                <a:tab pos="6397625" algn="l"/>
                <a:tab pos="6980238" algn="l"/>
                <a:tab pos="7561263" algn="l"/>
                <a:tab pos="8143875" algn="l"/>
                <a:tab pos="8724900" algn="l"/>
                <a:tab pos="9305925" algn="l"/>
              </a:tabLst>
            </a:pPr>
            <a:endParaRPr lang="cs-CZ" sz="2000" dirty="0" smtClean="0"/>
          </a:p>
          <a:p>
            <a:pPr marL="457200" lvl="0" indent="-457200">
              <a:buAutoNum type="alphaUcParenR"/>
              <a:tabLst>
                <a:tab pos="0" algn="l"/>
                <a:tab pos="2327275" algn="l"/>
                <a:tab pos="2908300" algn="l"/>
                <a:tab pos="3489325" algn="l"/>
                <a:tab pos="4071938" algn="l"/>
                <a:tab pos="4652963" algn="l"/>
                <a:tab pos="5235575" algn="l"/>
                <a:tab pos="5816600" algn="l"/>
                <a:tab pos="6397625" algn="l"/>
                <a:tab pos="6980238" algn="l"/>
                <a:tab pos="7561263" algn="l"/>
                <a:tab pos="8143875" algn="l"/>
                <a:tab pos="8724900" algn="l"/>
                <a:tab pos="9305925" algn="l"/>
              </a:tabLst>
            </a:pPr>
            <a:r>
              <a:rPr lang="cs-CZ" sz="2000" dirty="0" smtClean="0"/>
              <a:t>Zakládání JEP přesnou metodou. Mapovány a vypočítány byly plochy a hranice pozemků podle původní Instrukce B z roku 1927</a:t>
            </a:r>
          </a:p>
          <a:p>
            <a:pPr marL="457200" lvl="0" indent="-457200">
              <a:buAutoNum type="alphaUcParenR"/>
              <a:tabLst>
                <a:tab pos="0" algn="l"/>
                <a:tab pos="2327275" algn="l"/>
                <a:tab pos="2908300" algn="l"/>
                <a:tab pos="3489325" algn="l"/>
                <a:tab pos="4071938" algn="l"/>
                <a:tab pos="4652963" algn="l"/>
                <a:tab pos="5235575" algn="l"/>
                <a:tab pos="5816600" algn="l"/>
                <a:tab pos="6397625" algn="l"/>
                <a:tab pos="6980238" algn="l"/>
                <a:tab pos="7561263" algn="l"/>
                <a:tab pos="8143875" algn="l"/>
                <a:tab pos="8724900" algn="l"/>
                <a:tab pos="9305925" algn="l"/>
              </a:tabLst>
            </a:pPr>
            <a:r>
              <a:rPr lang="cs-CZ" sz="2000" dirty="0" smtClean="0"/>
              <a:t>Zakládání JEP v zjednodušené evidenci . Zjednodušení se zakládalo na</a:t>
            </a:r>
          </a:p>
          <a:p>
            <a:pPr marL="457200" lvl="0" indent="-4763">
              <a:buFont typeface="Arial" pitchFamily="34" charset="0"/>
              <a:buChar char="•"/>
              <a:tabLst>
                <a:tab pos="0" algn="l"/>
                <a:tab pos="893763" algn="l"/>
                <a:tab pos="4071938" algn="l"/>
                <a:tab pos="4652963" algn="l"/>
                <a:tab pos="5235575" algn="l"/>
                <a:tab pos="5816600" algn="l"/>
                <a:tab pos="6397625" algn="l"/>
                <a:tab pos="6980238" algn="l"/>
                <a:tab pos="7561263" algn="l"/>
                <a:tab pos="8143875" algn="l"/>
                <a:tab pos="8724900" algn="l"/>
                <a:tab pos="9305925" algn="l"/>
              </a:tabLst>
            </a:pPr>
            <a:r>
              <a:rPr lang="cs-CZ" sz="2000" dirty="0" smtClean="0"/>
              <a:t>	</a:t>
            </a:r>
            <a:r>
              <a:rPr lang="cs-CZ" sz="2000" dirty="0" smtClean="0"/>
              <a:t>minimalizaci místního šetření</a:t>
            </a:r>
          </a:p>
          <a:p>
            <a:pPr marL="893763" lvl="0" indent="-441325">
              <a:buFont typeface="Arial" pitchFamily="34" charset="0"/>
              <a:buChar char="•"/>
              <a:tabLst>
                <a:tab pos="0" algn="l"/>
                <a:tab pos="893763" algn="l"/>
                <a:tab pos="4071938" algn="l"/>
                <a:tab pos="4652963" algn="l"/>
                <a:tab pos="5235575" algn="l"/>
                <a:tab pos="5816600" algn="l"/>
                <a:tab pos="6397625" algn="l"/>
                <a:tab pos="6980238" algn="l"/>
                <a:tab pos="7561263" algn="l"/>
                <a:tab pos="8143875" algn="l"/>
                <a:tab pos="8724900" algn="l"/>
                <a:tab pos="9305925" algn="l"/>
              </a:tabLst>
            </a:pPr>
            <a:r>
              <a:rPr lang="cs-CZ" sz="2000" dirty="0" smtClean="0"/>
              <a:t>minimalizaci jakýchkoliv měřických prací (pouze v místech kde   neexistovali žádné podklady) </a:t>
            </a:r>
          </a:p>
          <a:p>
            <a:pPr marL="893763" lvl="0" indent="-441325">
              <a:buFont typeface="Arial" pitchFamily="34" charset="0"/>
              <a:buChar char="•"/>
              <a:tabLst>
                <a:tab pos="0" algn="l"/>
                <a:tab pos="893763" algn="l"/>
                <a:tab pos="4071938" algn="l"/>
                <a:tab pos="4652963" algn="l"/>
                <a:tab pos="5235575" algn="l"/>
                <a:tab pos="5816600" algn="l"/>
                <a:tab pos="6397625" algn="l"/>
                <a:tab pos="6980238" algn="l"/>
                <a:tab pos="7561263" algn="l"/>
                <a:tab pos="8143875" algn="l"/>
                <a:tab pos="8724900" algn="l"/>
                <a:tab pos="9305925" algn="l"/>
              </a:tabLst>
            </a:pPr>
            <a:r>
              <a:rPr lang="cs-CZ" sz="2000" dirty="0" smtClean="0"/>
              <a:t>v</a:t>
            </a:r>
            <a:r>
              <a:rPr lang="cs-CZ" sz="2000" dirty="0" smtClean="0"/>
              <a:t>ýpočty výměr se prováděly pouze s maximálním zjednodušením</a:t>
            </a:r>
          </a:p>
          <a:p>
            <a:pPr marL="893763" lvl="0" indent="-441325">
              <a:buFont typeface="Arial" pitchFamily="34" charset="0"/>
              <a:buChar char="•"/>
              <a:tabLst>
                <a:tab pos="0" algn="l"/>
                <a:tab pos="893763" algn="l"/>
                <a:tab pos="4071938" algn="l"/>
                <a:tab pos="4652963" algn="l"/>
                <a:tab pos="5235575" algn="l"/>
                <a:tab pos="5816600" algn="l"/>
                <a:tab pos="6397625" algn="l"/>
                <a:tab pos="6980238" algn="l"/>
                <a:tab pos="7561263" algn="l"/>
                <a:tab pos="8143875" algn="l"/>
                <a:tab pos="8724900" algn="l"/>
                <a:tab pos="9305925" algn="l"/>
              </a:tabLst>
            </a:pPr>
            <a:r>
              <a:rPr lang="cs-CZ" sz="2000" dirty="0" smtClean="0"/>
              <a:t>z</a:t>
            </a:r>
            <a:r>
              <a:rPr lang="cs-CZ" sz="2000" dirty="0" smtClean="0"/>
              <a:t>ákladním mapovým operátem byla mapa pracovní</a:t>
            </a:r>
          </a:p>
          <a:p>
            <a:pPr marL="457200" lvl="0" indent="-457200">
              <a:tabLst>
                <a:tab pos="0" algn="l"/>
                <a:tab pos="2327275" algn="l"/>
                <a:tab pos="2908300" algn="l"/>
                <a:tab pos="3489325" algn="l"/>
                <a:tab pos="4071938" algn="l"/>
                <a:tab pos="4652963" algn="l"/>
                <a:tab pos="5235575" algn="l"/>
                <a:tab pos="5816600" algn="l"/>
                <a:tab pos="6397625" algn="l"/>
                <a:tab pos="6980238" algn="l"/>
                <a:tab pos="7561263" algn="l"/>
                <a:tab pos="8143875" algn="l"/>
                <a:tab pos="8724900" algn="l"/>
                <a:tab pos="9305925" algn="l"/>
              </a:tabLst>
            </a:pPr>
            <a:r>
              <a:rPr lang="cs-CZ" sz="2000" dirty="0" smtClean="0"/>
              <a:t>	</a:t>
            </a:r>
          </a:p>
        </p:txBody>
      </p:sp>
    </p:spTree>
    <p:extLst>
      <p:ext uri="{BB962C8B-B14F-4D97-AF65-F5344CB8AC3E}">
        <p14:creationId xmlns="" xmlns:p14="http://schemas.microsoft.com/office/powerpoint/2010/main" val="330217429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smtClean="0"/>
              <a:t>www.hgf.vsb.cz</a:t>
            </a:r>
            <a:endParaRPr lang="cs-CZ"/>
          </a:p>
        </p:txBody>
      </p:sp>
      <p:sp>
        <p:nvSpPr>
          <p:cNvPr id="5" name="Obdélník 4"/>
          <p:cNvSpPr/>
          <p:nvPr/>
        </p:nvSpPr>
        <p:spPr>
          <a:xfrm>
            <a:off x="215008" y="620688"/>
            <a:ext cx="8928992" cy="59400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lvl="0" indent="-457200">
              <a:tabLst>
                <a:tab pos="0" algn="l"/>
                <a:tab pos="2327275" algn="l"/>
                <a:tab pos="2908300" algn="l"/>
                <a:tab pos="3489325" algn="l"/>
                <a:tab pos="4071938" algn="l"/>
                <a:tab pos="4652963" algn="l"/>
                <a:tab pos="5235575" algn="l"/>
                <a:tab pos="5816600" algn="l"/>
                <a:tab pos="6397625" algn="l"/>
                <a:tab pos="6980238" algn="l"/>
                <a:tab pos="7561263" algn="l"/>
                <a:tab pos="8143875" algn="l"/>
                <a:tab pos="8724900" algn="l"/>
                <a:tab pos="9305925" algn="l"/>
              </a:tabLst>
            </a:pPr>
            <a:r>
              <a:rPr lang="cs-CZ" sz="2000" b="1" dirty="0" smtClean="0"/>
              <a:t>Technicko-hospodářské mapování 1961 až 1969</a:t>
            </a:r>
          </a:p>
          <a:p>
            <a:pPr lvl="0">
              <a:tabLst>
                <a:tab pos="0" algn="l"/>
                <a:tab pos="2327275" algn="l"/>
                <a:tab pos="2908300" algn="l"/>
                <a:tab pos="3489325" algn="l"/>
                <a:tab pos="4071938" algn="l"/>
                <a:tab pos="4652963" algn="l"/>
                <a:tab pos="5235575" algn="l"/>
                <a:tab pos="5816600" algn="l"/>
                <a:tab pos="6397625" algn="l"/>
                <a:tab pos="6980238" algn="l"/>
                <a:tab pos="7561263" algn="l"/>
                <a:tab pos="8143875" algn="l"/>
                <a:tab pos="8724900" algn="l"/>
                <a:tab pos="9305925" algn="l"/>
              </a:tabLst>
            </a:pPr>
            <a:endParaRPr lang="cs-CZ" sz="2000" dirty="0" smtClean="0"/>
          </a:p>
          <a:p>
            <a:pPr lvl="0">
              <a:tabLst>
                <a:tab pos="0" algn="l"/>
                <a:tab pos="2327275" algn="l"/>
                <a:tab pos="2908300" algn="l"/>
                <a:tab pos="3489325" algn="l"/>
                <a:tab pos="4071938" algn="l"/>
                <a:tab pos="4652963" algn="l"/>
                <a:tab pos="5235575" algn="l"/>
                <a:tab pos="5816600" algn="l"/>
                <a:tab pos="6397625" algn="l"/>
                <a:tab pos="6980238" algn="l"/>
                <a:tab pos="7561263" algn="l"/>
                <a:tab pos="8143875" algn="l"/>
                <a:tab pos="8724900" algn="l"/>
                <a:tab pos="9305925" algn="l"/>
              </a:tabLst>
            </a:pPr>
            <a:r>
              <a:rPr lang="cs-CZ" sz="2000" b="1" dirty="0" smtClean="0"/>
              <a:t>V roce 1962 </a:t>
            </a:r>
            <a:r>
              <a:rPr lang="cs-CZ" sz="2000" dirty="0" smtClean="0"/>
              <a:t>bylo vydáno vládní usnesení č. 43 Návrh usnesení vlády o technickohospodářském mapování pro potřeby národního hospodářství. THM měla obsah nejen katastrální mapy, ale obsahovala i další prvky polohopisu a výškopis a hodila se tak k projekčním pracím. Poprvé se objevily v „katastru“ I fotogrammetrické postupy mapování. Mapováno bylo v Souřadnicovém systému S-42.</a:t>
            </a:r>
          </a:p>
          <a:p>
            <a:pPr lvl="0">
              <a:tabLst>
                <a:tab pos="0" algn="l"/>
                <a:tab pos="2327275" algn="l"/>
                <a:tab pos="2908300" algn="l"/>
                <a:tab pos="3489325" algn="l"/>
                <a:tab pos="4071938" algn="l"/>
                <a:tab pos="4652963" algn="l"/>
                <a:tab pos="5235575" algn="l"/>
                <a:tab pos="5816600" algn="l"/>
                <a:tab pos="6397625" algn="l"/>
                <a:tab pos="6980238" algn="l"/>
                <a:tab pos="7561263" algn="l"/>
                <a:tab pos="8143875" algn="l"/>
                <a:tab pos="8724900" algn="l"/>
                <a:tab pos="9305925" algn="l"/>
              </a:tabLst>
            </a:pPr>
            <a:endParaRPr lang="cs-CZ" sz="2000" dirty="0" smtClean="0"/>
          </a:p>
          <a:p>
            <a:pPr lvl="0">
              <a:tabLst>
                <a:tab pos="0" algn="l"/>
                <a:tab pos="2327275" algn="l"/>
                <a:tab pos="2908300" algn="l"/>
                <a:tab pos="3489325" algn="l"/>
                <a:tab pos="4071938" algn="l"/>
                <a:tab pos="4652963" algn="l"/>
                <a:tab pos="5235575" algn="l"/>
                <a:tab pos="5816600" algn="l"/>
                <a:tab pos="6397625" algn="l"/>
                <a:tab pos="6980238" algn="l"/>
                <a:tab pos="7561263" algn="l"/>
                <a:tab pos="8143875" algn="l"/>
                <a:tab pos="8724900" algn="l"/>
                <a:tab pos="9305925" algn="l"/>
              </a:tabLst>
            </a:pPr>
            <a:r>
              <a:rPr lang="cs-CZ" sz="2000" dirty="0" smtClean="0"/>
              <a:t>P</a:t>
            </a:r>
            <a:r>
              <a:rPr lang="cs-CZ" sz="2000" dirty="0" smtClean="0"/>
              <a:t>oužité metody mapování geodetické:</a:t>
            </a:r>
          </a:p>
          <a:p>
            <a:pPr marL="893763" indent="-441325">
              <a:buFont typeface="Arial" pitchFamily="34" charset="0"/>
              <a:buChar char="•"/>
              <a:tabLst>
                <a:tab pos="0" algn="l"/>
                <a:tab pos="893763" algn="l"/>
                <a:tab pos="4071938" algn="l"/>
                <a:tab pos="4652963" algn="l"/>
                <a:tab pos="5235575" algn="l"/>
                <a:tab pos="5816600" algn="l"/>
                <a:tab pos="6397625" algn="l"/>
                <a:tab pos="6980238" algn="l"/>
                <a:tab pos="7561263" algn="l"/>
                <a:tab pos="8143875" algn="l"/>
                <a:tab pos="8724900" algn="l"/>
                <a:tab pos="9305925" algn="l"/>
              </a:tabLst>
            </a:pPr>
            <a:r>
              <a:rPr lang="cs-CZ" sz="2000" dirty="0" smtClean="0"/>
              <a:t>metoda </a:t>
            </a:r>
            <a:r>
              <a:rPr lang="cs-CZ" sz="2000" dirty="0" smtClean="0"/>
              <a:t>polární</a:t>
            </a:r>
          </a:p>
          <a:p>
            <a:pPr marL="893763" indent="-441325">
              <a:buFont typeface="Arial" pitchFamily="34" charset="0"/>
              <a:buChar char="•"/>
              <a:tabLst>
                <a:tab pos="0" algn="l"/>
                <a:tab pos="893763" algn="l"/>
                <a:tab pos="4071938" algn="l"/>
                <a:tab pos="4652963" algn="l"/>
                <a:tab pos="5235575" algn="l"/>
                <a:tab pos="5816600" algn="l"/>
                <a:tab pos="6397625" algn="l"/>
                <a:tab pos="6980238" algn="l"/>
                <a:tab pos="7561263" algn="l"/>
                <a:tab pos="8143875" algn="l"/>
                <a:tab pos="8724900" algn="l"/>
                <a:tab pos="9305925" algn="l"/>
              </a:tabLst>
            </a:pPr>
            <a:r>
              <a:rPr lang="cs-CZ" sz="2000" dirty="0" smtClean="0"/>
              <a:t>metoda </a:t>
            </a:r>
            <a:r>
              <a:rPr lang="cs-CZ" sz="2000" dirty="0" smtClean="0"/>
              <a:t>ortogonální</a:t>
            </a:r>
          </a:p>
          <a:p>
            <a:pPr marL="893763" indent="-441325">
              <a:buFont typeface="Arial" pitchFamily="34" charset="0"/>
              <a:buChar char="•"/>
              <a:tabLst>
                <a:tab pos="0" algn="l"/>
                <a:tab pos="893763" algn="l"/>
                <a:tab pos="4071938" algn="l"/>
                <a:tab pos="4652963" algn="l"/>
                <a:tab pos="5235575" algn="l"/>
                <a:tab pos="5816600" algn="l"/>
                <a:tab pos="6397625" algn="l"/>
                <a:tab pos="6980238" algn="l"/>
                <a:tab pos="7561263" algn="l"/>
                <a:tab pos="8143875" algn="l"/>
                <a:tab pos="8724900" algn="l"/>
                <a:tab pos="9305925" algn="l"/>
              </a:tabLst>
            </a:pPr>
            <a:r>
              <a:rPr lang="cs-CZ" sz="2000" dirty="0" smtClean="0"/>
              <a:t>metoda </a:t>
            </a:r>
            <a:r>
              <a:rPr lang="cs-CZ" sz="2000" dirty="0" smtClean="0"/>
              <a:t>protínání</a:t>
            </a:r>
          </a:p>
          <a:p>
            <a:pPr marL="893763" indent="-441325">
              <a:buFont typeface="Arial" pitchFamily="34" charset="0"/>
              <a:buChar char="•"/>
              <a:tabLst>
                <a:tab pos="0" algn="l"/>
                <a:tab pos="893763" algn="l"/>
                <a:tab pos="4071938" algn="l"/>
                <a:tab pos="4652963" algn="l"/>
                <a:tab pos="5235575" algn="l"/>
                <a:tab pos="5816600" algn="l"/>
                <a:tab pos="6397625" algn="l"/>
                <a:tab pos="6980238" algn="l"/>
                <a:tab pos="7561263" algn="l"/>
                <a:tab pos="8143875" algn="l"/>
                <a:tab pos="8724900" algn="l"/>
                <a:tab pos="9305925" algn="l"/>
              </a:tabLst>
            </a:pPr>
            <a:r>
              <a:rPr lang="cs-CZ" sz="2000" dirty="0" smtClean="0"/>
              <a:t>metoda </a:t>
            </a:r>
            <a:r>
              <a:rPr lang="cs-CZ" sz="2000" dirty="0" smtClean="0"/>
              <a:t>číselné tachymetrie</a:t>
            </a:r>
          </a:p>
          <a:p>
            <a:pPr lvl="0">
              <a:tabLst>
                <a:tab pos="0" algn="l"/>
                <a:tab pos="2327275" algn="l"/>
                <a:tab pos="2908300" algn="l"/>
                <a:tab pos="3489325" algn="l"/>
                <a:tab pos="4071938" algn="l"/>
                <a:tab pos="4652963" algn="l"/>
                <a:tab pos="5235575" algn="l"/>
                <a:tab pos="5816600" algn="l"/>
                <a:tab pos="6397625" algn="l"/>
                <a:tab pos="6980238" algn="l"/>
                <a:tab pos="7561263" algn="l"/>
                <a:tab pos="8143875" algn="l"/>
                <a:tab pos="8724900" algn="l"/>
                <a:tab pos="9305925" algn="l"/>
              </a:tabLst>
            </a:pPr>
            <a:endParaRPr lang="cs-CZ" sz="2000" dirty="0" smtClean="0"/>
          </a:p>
          <a:p>
            <a:pPr lvl="0">
              <a:tabLst>
                <a:tab pos="0" algn="l"/>
                <a:tab pos="2327275" algn="l"/>
                <a:tab pos="2908300" algn="l"/>
                <a:tab pos="3489325" algn="l"/>
                <a:tab pos="4071938" algn="l"/>
                <a:tab pos="4652963" algn="l"/>
                <a:tab pos="5235575" algn="l"/>
                <a:tab pos="5816600" algn="l"/>
                <a:tab pos="6397625" algn="l"/>
                <a:tab pos="6980238" algn="l"/>
                <a:tab pos="7561263" algn="l"/>
                <a:tab pos="8143875" algn="l"/>
                <a:tab pos="8724900" algn="l"/>
                <a:tab pos="9305925" algn="l"/>
              </a:tabLst>
            </a:pPr>
            <a:r>
              <a:rPr lang="cs-CZ" sz="2000" dirty="0" smtClean="0"/>
              <a:t>P</a:t>
            </a:r>
            <a:r>
              <a:rPr lang="cs-CZ" sz="2000" dirty="0" smtClean="0"/>
              <a:t>oužité metody fotogrammetrické:</a:t>
            </a:r>
          </a:p>
          <a:p>
            <a:pPr marL="893763" lvl="0" indent="-441325">
              <a:buFont typeface="Arial" pitchFamily="34" charset="0"/>
              <a:buChar char="•"/>
              <a:tabLst>
                <a:tab pos="0" algn="l"/>
                <a:tab pos="893763" algn="l"/>
                <a:tab pos="4071938" algn="l"/>
                <a:tab pos="4652963" algn="l"/>
                <a:tab pos="5235575" algn="l"/>
                <a:tab pos="5816600" algn="l"/>
                <a:tab pos="6397625" algn="l"/>
                <a:tab pos="6980238" algn="l"/>
                <a:tab pos="7561263" algn="l"/>
                <a:tab pos="8143875" algn="l"/>
                <a:tab pos="8724900" algn="l"/>
                <a:tab pos="9305925" algn="l"/>
              </a:tabLst>
            </a:pPr>
            <a:r>
              <a:rPr lang="cs-CZ" sz="2000" dirty="0" smtClean="0"/>
              <a:t>u</a:t>
            </a:r>
            <a:r>
              <a:rPr lang="cs-CZ" sz="2000" dirty="0" smtClean="0"/>
              <a:t>niverzální </a:t>
            </a:r>
            <a:r>
              <a:rPr lang="cs-CZ" sz="2000" dirty="0" smtClean="0"/>
              <a:t>fotogrammetrická metoda (v přehledném ale členitém terénu)</a:t>
            </a:r>
          </a:p>
          <a:p>
            <a:pPr marL="893763" lvl="0" indent="-441325">
              <a:buFont typeface="Arial" pitchFamily="34" charset="0"/>
              <a:buChar char="•"/>
              <a:tabLst>
                <a:tab pos="0" algn="l"/>
                <a:tab pos="893763" algn="l"/>
                <a:tab pos="4071938" algn="l"/>
                <a:tab pos="4652963" algn="l"/>
                <a:tab pos="5235575" algn="l"/>
                <a:tab pos="5816600" algn="l"/>
                <a:tab pos="6397625" algn="l"/>
                <a:tab pos="6980238" algn="l"/>
                <a:tab pos="7561263" algn="l"/>
                <a:tab pos="8143875" algn="l"/>
                <a:tab pos="8724900" algn="l"/>
                <a:tab pos="9305925" algn="l"/>
              </a:tabLst>
            </a:pPr>
            <a:r>
              <a:rPr lang="cs-CZ" sz="2000" dirty="0" smtClean="0"/>
              <a:t>kombinovaná </a:t>
            </a:r>
            <a:r>
              <a:rPr lang="cs-CZ" sz="2000" dirty="0" smtClean="0"/>
              <a:t>fotogrammetrická metoda (v rovinatém území)</a:t>
            </a:r>
          </a:p>
        </p:txBody>
      </p:sp>
    </p:spTree>
    <p:extLst>
      <p:ext uri="{BB962C8B-B14F-4D97-AF65-F5344CB8AC3E}">
        <p14:creationId xmlns="" xmlns:p14="http://schemas.microsoft.com/office/powerpoint/2010/main" val="330217429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smtClean="0"/>
              <a:t>www.hgf.vsb.cz</a:t>
            </a:r>
            <a:endParaRPr lang="cs-CZ"/>
          </a:p>
        </p:txBody>
      </p:sp>
      <p:sp>
        <p:nvSpPr>
          <p:cNvPr id="5" name="Obdélník 4"/>
          <p:cNvSpPr/>
          <p:nvPr/>
        </p:nvSpPr>
        <p:spPr>
          <a:xfrm>
            <a:off x="215008" y="620688"/>
            <a:ext cx="8928992" cy="71096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lvl="0" indent="-457200">
              <a:tabLst>
                <a:tab pos="0" algn="l"/>
                <a:tab pos="2327275" algn="l"/>
                <a:tab pos="2908300" algn="l"/>
                <a:tab pos="3489325" algn="l"/>
                <a:tab pos="4071938" algn="l"/>
                <a:tab pos="4652963" algn="l"/>
                <a:tab pos="5235575" algn="l"/>
                <a:tab pos="5816600" algn="l"/>
                <a:tab pos="6397625" algn="l"/>
                <a:tab pos="6980238" algn="l"/>
                <a:tab pos="7561263" algn="l"/>
                <a:tab pos="8143875" algn="l"/>
                <a:tab pos="8724900" algn="l"/>
                <a:tab pos="9305925" algn="l"/>
              </a:tabLst>
            </a:pPr>
            <a:r>
              <a:rPr lang="cs-CZ" sz="2000" b="1" dirty="0" smtClean="0"/>
              <a:t>Technicko-hospodářské mapování 1969 až 1981</a:t>
            </a:r>
          </a:p>
          <a:p>
            <a:pPr lvl="0">
              <a:tabLst>
                <a:tab pos="0" algn="l"/>
                <a:tab pos="2327275" algn="l"/>
                <a:tab pos="2908300" algn="l"/>
                <a:tab pos="3489325" algn="l"/>
                <a:tab pos="4071938" algn="l"/>
                <a:tab pos="4652963" algn="l"/>
                <a:tab pos="5235575" algn="l"/>
                <a:tab pos="5816600" algn="l"/>
                <a:tab pos="6397625" algn="l"/>
                <a:tab pos="6980238" algn="l"/>
                <a:tab pos="7561263" algn="l"/>
                <a:tab pos="8143875" algn="l"/>
                <a:tab pos="8724900" algn="l"/>
                <a:tab pos="9305925" algn="l"/>
              </a:tabLst>
            </a:pPr>
            <a:endParaRPr lang="cs-CZ" sz="2000" dirty="0" smtClean="0"/>
          </a:p>
          <a:p>
            <a:pPr lvl="0">
              <a:tabLst>
                <a:tab pos="0" algn="l"/>
                <a:tab pos="2327275" algn="l"/>
                <a:tab pos="2908300" algn="l"/>
                <a:tab pos="3489325" algn="l"/>
                <a:tab pos="4071938" algn="l"/>
                <a:tab pos="4652963" algn="l"/>
                <a:tab pos="5235575" algn="l"/>
                <a:tab pos="5816600" algn="l"/>
                <a:tab pos="6397625" algn="l"/>
                <a:tab pos="6980238" algn="l"/>
                <a:tab pos="7561263" algn="l"/>
                <a:tab pos="8143875" algn="l"/>
                <a:tab pos="8724900" algn="l"/>
                <a:tab pos="9305925" algn="l"/>
              </a:tabLst>
            </a:pPr>
            <a:r>
              <a:rPr lang="cs-CZ" sz="2000" b="1" dirty="0" smtClean="0"/>
              <a:t>V roce 1969 </a:t>
            </a:r>
            <a:r>
              <a:rPr lang="cs-CZ" sz="2000" dirty="0" smtClean="0"/>
              <a:t>byl vydán ČÚGK předpis č. S-4/7 – 1969 Směrnice pro technickohospodářské mapování. Mapování se vrátilo k souřadnému sytému Křovák. </a:t>
            </a:r>
          </a:p>
          <a:p>
            <a:pPr lvl="0">
              <a:tabLst>
                <a:tab pos="0" algn="l"/>
                <a:tab pos="2327275" algn="l"/>
                <a:tab pos="2908300" algn="l"/>
                <a:tab pos="3489325" algn="l"/>
                <a:tab pos="4071938" algn="l"/>
                <a:tab pos="4652963" algn="l"/>
                <a:tab pos="5235575" algn="l"/>
                <a:tab pos="5816600" algn="l"/>
                <a:tab pos="6397625" algn="l"/>
                <a:tab pos="6980238" algn="l"/>
                <a:tab pos="7561263" algn="l"/>
                <a:tab pos="8143875" algn="l"/>
                <a:tab pos="8724900" algn="l"/>
                <a:tab pos="9305925" algn="l"/>
              </a:tabLst>
            </a:pPr>
            <a:endParaRPr lang="cs-CZ" sz="2000" dirty="0" smtClean="0"/>
          </a:p>
          <a:p>
            <a:pPr lvl="0">
              <a:tabLst>
                <a:tab pos="0" algn="l"/>
                <a:tab pos="2327275" algn="l"/>
                <a:tab pos="2908300" algn="l"/>
                <a:tab pos="3489325" algn="l"/>
                <a:tab pos="4071938" algn="l"/>
                <a:tab pos="4652963" algn="l"/>
                <a:tab pos="5235575" algn="l"/>
                <a:tab pos="5816600" algn="l"/>
                <a:tab pos="6397625" algn="l"/>
                <a:tab pos="6980238" algn="l"/>
                <a:tab pos="7561263" algn="l"/>
                <a:tab pos="8143875" algn="l"/>
                <a:tab pos="8724900" algn="l"/>
                <a:tab pos="9305925" algn="l"/>
              </a:tabLst>
            </a:pPr>
            <a:r>
              <a:rPr lang="en-US" sz="3200" b="1" dirty="0" smtClean="0"/>
              <a:t>+</a:t>
            </a:r>
            <a:endParaRPr lang="cs-CZ" sz="3200" b="1" dirty="0" smtClean="0"/>
          </a:p>
          <a:p>
            <a:pPr marL="893763" lvl="0" indent="-441325">
              <a:buFont typeface="Arial" pitchFamily="34" charset="0"/>
              <a:buChar char="•"/>
              <a:tabLst>
                <a:tab pos="0" algn="l"/>
                <a:tab pos="893763" algn="l"/>
                <a:tab pos="4071938" algn="l"/>
                <a:tab pos="4652963" algn="l"/>
                <a:tab pos="5235575" algn="l"/>
                <a:tab pos="5816600" algn="l"/>
                <a:tab pos="6397625" algn="l"/>
                <a:tab pos="6980238" algn="l"/>
                <a:tab pos="7561263" algn="l"/>
                <a:tab pos="8143875" algn="l"/>
                <a:tab pos="8724900" algn="l"/>
                <a:tab pos="9305925" algn="l"/>
              </a:tabLst>
            </a:pPr>
            <a:r>
              <a:rPr lang="cs-CZ" sz="2000" dirty="0" smtClean="0"/>
              <a:t>počátek </a:t>
            </a:r>
            <a:r>
              <a:rPr lang="cs-CZ" sz="2000" dirty="0" smtClean="0"/>
              <a:t>automatizace výpočetních prací na sálových počítačích</a:t>
            </a:r>
          </a:p>
          <a:p>
            <a:pPr marL="893763" lvl="0" indent="-441325">
              <a:buFont typeface="Arial" pitchFamily="34" charset="0"/>
              <a:buChar char="•"/>
              <a:tabLst>
                <a:tab pos="0" algn="l"/>
                <a:tab pos="893763" algn="l"/>
                <a:tab pos="4071938" algn="l"/>
                <a:tab pos="4652963" algn="l"/>
                <a:tab pos="5235575" algn="l"/>
                <a:tab pos="5816600" algn="l"/>
                <a:tab pos="6397625" algn="l"/>
                <a:tab pos="6980238" algn="l"/>
                <a:tab pos="7561263" algn="l"/>
                <a:tab pos="8143875" algn="l"/>
                <a:tab pos="8724900" algn="l"/>
                <a:tab pos="9305925" algn="l"/>
              </a:tabLst>
            </a:pPr>
            <a:r>
              <a:rPr lang="cs-CZ" sz="2000" dirty="0" smtClean="0"/>
              <a:t>počátek </a:t>
            </a:r>
            <a:r>
              <a:rPr lang="cs-CZ" sz="2000" dirty="0" smtClean="0"/>
              <a:t>zobrazovacích digitálních postupů</a:t>
            </a:r>
          </a:p>
          <a:p>
            <a:pPr marL="893763" lvl="0" indent="-441325">
              <a:buFont typeface="Arial" pitchFamily="34" charset="0"/>
              <a:buChar char="•"/>
              <a:tabLst>
                <a:tab pos="0" algn="l"/>
                <a:tab pos="893763" algn="l"/>
                <a:tab pos="4071938" algn="l"/>
                <a:tab pos="4652963" algn="l"/>
                <a:tab pos="5235575" algn="l"/>
                <a:tab pos="5816600" algn="l"/>
                <a:tab pos="6397625" algn="l"/>
                <a:tab pos="6980238" algn="l"/>
                <a:tab pos="7561263" algn="l"/>
                <a:tab pos="8143875" algn="l"/>
                <a:tab pos="8724900" algn="l"/>
                <a:tab pos="9305925" algn="l"/>
              </a:tabLst>
            </a:pPr>
            <a:r>
              <a:rPr lang="cs-CZ" sz="2000" dirty="0" smtClean="0"/>
              <a:t>tvorba </a:t>
            </a:r>
            <a:r>
              <a:rPr lang="cs-CZ" sz="2000" dirty="0" smtClean="0"/>
              <a:t>kontrolní kresby na automatických </a:t>
            </a:r>
            <a:r>
              <a:rPr lang="cs-CZ" sz="2000" dirty="0" err="1" smtClean="0"/>
              <a:t>koordinátografech</a:t>
            </a:r>
            <a:endParaRPr lang="cs-CZ" sz="2000" dirty="0" smtClean="0"/>
          </a:p>
          <a:p>
            <a:pPr marL="893763" lvl="0" indent="-441325">
              <a:buFont typeface="Arial" pitchFamily="34" charset="0"/>
              <a:buChar char="•"/>
              <a:tabLst>
                <a:tab pos="0" algn="l"/>
                <a:tab pos="893763" algn="l"/>
                <a:tab pos="4071938" algn="l"/>
                <a:tab pos="4652963" algn="l"/>
                <a:tab pos="5235575" algn="l"/>
                <a:tab pos="5816600" algn="l"/>
                <a:tab pos="6397625" algn="l"/>
                <a:tab pos="6980238" algn="l"/>
                <a:tab pos="7561263" algn="l"/>
                <a:tab pos="8143875" algn="l"/>
                <a:tab pos="8724900" algn="l"/>
                <a:tab pos="9305925" algn="l"/>
              </a:tabLst>
            </a:pPr>
            <a:r>
              <a:rPr lang="cs-CZ" sz="2000" dirty="0" smtClean="0"/>
              <a:t>p</a:t>
            </a:r>
            <a:r>
              <a:rPr lang="cs-CZ" sz="2000" dirty="0" smtClean="0"/>
              <a:t>oužití geodetické i fotogrammetrické metody mapování</a:t>
            </a:r>
          </a:p>
          <a:p>
            <a:pPr marL="893763" lvl="0" indent="-441325">
              <a:buFont typeface="Arial" pitchFamily="34" charset="0"/>
              <a:buChar char="•"/>
              <a:tabLst>
                <a:tab pos="0" algn="l"/>
                <a:tab pos="893763" algn="l"/>
                <a:tab pos="4071938" algn="l"/>
                <a:tab pos="4652963" algn="l"/>
                <a:tab pos="5235575" algn="l"/>
                <a:tab pos="5816600" algn="l"/>
                <a:tab pos="6397625" algn="l"/>
                <a:tab pos="6980238" algn="l"/>
                <a:tab pos="7561263" algn="l"/>
                <a:tab pos="8143875" algn="l"/>
                <a:tab pos="8724900" algn="l"/>
                <a:tab pos="9305925" algn="l"/>
              </a:tabLst>
            </a:pPr>
            <a:r>
              <a:rPr lang="cs-CZ" sz="2000" dirty="0" smtClean="0"/>
              <a:t>p</a:t>
            </a:r>
            <a:r>
              <a:rPr lang="cs-CZ" sz="2000" dirty="0" smtClean="0"/>
              <a:t>odrobné body mapování měly stanoveny svoji přesnost výškovou</a:t>
            </a:r>
          </a:p>
          <a:p>
            <a:pPr marL="893763" lvl="0" indent="-441325">
              <a:tabLst>
                <a:tab pos="0" algn="l"/>
                <a:tab pos="893763" algn="l"/>
                <a:tab pos="4071938" algn="l"/>
                <a:tab pos="4652963" algn="l"/>
                <a:tab pos="5235575" algn="l"/>
                <a:tab pos="5816600" algn="l"/>
                <a:tab pos="6397625" algn="l"/>
                <a:tab pos="6980238" algn="l"/>
                <a:tab pos="7561263" algn="l"/>
                <a:tab pos="8143875" algn="l"/>
                <a:tab pos="8724900" algn="l"/>
                <a:tab pos="9305925" algn="l"/>
              </a:tabLst>
            </a:pPr>
            <a:endParaRPr lang="cs-CZ" sz="2000" dirty="0" smtClean="0"/>
          </a:p>
          <a:p>
            <a:pPr>
              <a:tabLst>
                <a:tab pos="0" algn="l"/>
                <a:tab pos="2327275" algn="l"/>
                <a:tab pos="2908300" algn="l"/>
                <a:tab pos="3489325" algn="l"/>
                <a:tab pos="4071938" algn="l"/>
                <a:tab pos="4652963" algn="l"/>
                <a:tab pos="5235575" algn="l"/>
                <a:tab pos="5816600" algn="l"/>
                <a:tab pos="6397625" algn="l"/>
                <a:tab pos="6980238" algn="l"/>
                <a:tab pos="7561263" algn="l"/>
                <a:tab pos="8143875" algn="l"/>
                <a:tab pos="8724900" algn="l"/>
                <a:tab pos="9305925" algn="l"/>
              </a:tabLst>
            </a:pPr>
            <a:r>
              <a:rPr lang="cs-CZ" sz="3200" b="1" dirty="0" smtClean="0"/>
              <a:t>-</a:t>
            </a:r>
          </a:p>
          <a:p>
            <a:pPr marL="893763" indent="-441325">
              <a:buFont typeface="Arial" pitchFamily="34" charset="0"/>
              <a:buChar char="•"/>
              <a:tabLst>
                <a:tab pos="0" algn="l"/>
                <a:tab pos="893763" algn="l"/>
                <a:tab pos="4071938" algn="l"/>
                <a:tab pos="4652963" algn="l"/>
                <a:tab pos="5235575" algn="l"/>
                <a:tab pos="5816600" algn="l"/>
                <a:tab pos="6397625" algn="l"/>
                <a:tab pos="6980238" algn="l"/>
                <a:tab pos="7561263" algn="l"/>
                <a:tab pos="8143875" algn="l"/>
                <a:tab pos="8724900" algn="l"/>
                <a:tab pos="9305925" algn="l"/>
              </a:tabLst>
            </a:pPr>
            <a:r>
              <a:rPr lang="cs-CZ" sz="2000" dirty="0" smtClean="0"/>
              <a:t>v</a:t>
            </a:r>
            <a:r>
              <a:rPr lang="cs-CZ" sz="2000" dirty="0" smtClean="0"/>
              <a:t>lastní  </a:t>
            </a:r>
            <a:r>
              <a:rPr lang="cs-CZ" sz="2000" dirty="0" smtClean="0"/>
              <a:t>výsledky mapování byly utajovány</a:t>
            </a:r>
          </a:p>
          <a:p>
            <a:pPr marL="893763" indent="-441325">
              <a:buFont typeface="Arial" pitchFamily="34" charset="0"/>
              <a:buChar char="•"/>
              <a:tabLst>
                <a:tab pos="0" algn="l"/>
                <a:tab pos="893763" algn="l"/>
                <a:tab pos="4071938" algn="l"/>
                <a:tab pos="4652963" algn="l"/>
                <a:tab pos="5235575" algn="l"/>
                <a:tab pos="5816600" algn="l"/>
                <a:tab pos="6397625" algn="l"/>
                <a:tab pos="6980238" algn="l"/>
                <a:tab pos="7561263" algn="l"/>
                <a:tab pos="8143875" algn="l"/>
                <a:tab pos="8724900" algn="l"/>
                <a:tab pos="9305925" algn="l"/>
              </a:tabLst>
            </a:pPr>
            <a:r>
              <a:rPr lang="cs-CZ" sz="2000" dirty="0" smtClean="0"/>
              <a:t>mapování </a:t>
            </a:r>
            <a:r>
              <a:rPr lang="cs-CZ" sz="2000" dirty="0" smtClean="0"/>
              <a:t>bylo prováděno i na základě odvození z původních </a:t>
            </a:r>
            <a:r>
              <a:rPr lang="cs-CZ" sz="2000" dirty="0" smtClean="0"/>
              <a:t>katastrálních map</a:t>
            </a:r>
          </a:p>
          <a:p>
            <a:pPr marL="893763" indent="-441325">
              <a:buFont typeface="Arial" pitchFamily="34" charset="0"/>
              <a:buChar char="•"/>
              <a:tabLst>
                <a:tab pos="0" algn="l"/>
                <a:tab pos="893763" algn="l"/>
                <a:tab pos="4071938" algn="l"/>
                <a:tab pos="4652963" algn="l"/>
                <a:tab pos="5235575" algn="l"/>
                <a:tab pos="5816600" algn="l"/>
                <a:tab pos="6397625" algn="l"/>
                <a:tab pos="6980238" algn="l"/>
                <a:tab pos="7561263" algn="l"/>
                <a:tab pos="8143875" algn="l"/>
                <a:tab pos="8724900" algn="l"/>
                <a:tab pos="9305925" algn="l"/>
              </a:tabLst>
            </a:pPr>
            <a:endParaRPr lang="cs-CZ" sz="2000" dirty="0" smtClean="0"/>
          </a:p>
          <a:p>
            <a:pPr>
              <a:tabLst>
                <a:tab pos="0" algn="l"/>
                <a:tab pos="2327275" algn="l"/>
                <a:tab pos="2908300" algn="l"/>
                <a:tab pos="3489325" algn="l"/>
                <a:tab pos="4071938" algn="l"/>
                <a:tab pos="4652963" algn="l"/>
                <a:tab pos="5235575" algn="l"/>
                <a:tab pos="5816600" algn="l"/>
                <a:tab pos="6397625" algn="l"/>
                <a:tab pos="6980238" algn="l"/>
                <a:tab pos="7561263" algn="l"/>
                <a:tab pos="8143875" algn="l"/>
                <a:tab pos="8724900" algn="l"/>
                <a:tab pos="9305925" algn="l"/>
              </a:tabLst>
            </a:pPr>
            <a:endParaRPr lang="cs-CZ" sz="3200" b="1" dirty="0" smtClean="0"/>
          </a:p>
          <a:p>
            <a:pPr lvl="0">
              <a:tabLst>
                <a:tab pos="0" algn="l"/>
                <a:tab pos="2327275" algn="l"/>
                <a:tab pos="2908300" algn="l"/>
                <a:tab pos="3489325" algn="l"/>
                <a:tab pos="4071938" algn="l"/>
                <a:tab pos="4652963" algn="l"/>
                <a:tab pos="5235575" algn="l"/>
                <a:tab pos="5816600" algn="l"/>
                <a:tab pos="6397625" algn="l"/>
                <a:tab pos="6980238" algn="l"/>
                <a:tab pos="7561263" algn="l"/>
                <a:tab pos="8143875" algn="l"/>
                <a:tab pos="8724900" algn="l"/>
                <a:tab pos="9305925" algn="l"/>
              </a:tabLst>
            </a:pPr>
            <a:r>
              <a:rPr lang="cs-CZ" sz="2000" dirty="0" smtClean="0"/>
              <a:t> </a:t>
            </a:r>
          </a:p>
          <a:p>
            <a:pPr lvl="0">
              <a:tabLst>
                <a:tab pos="0" algn="l"/>
                <a:tab pos="2327275" algn="l"/>
                <a:tab pos="2908300" algn="l"/>
                <a:tab pos="3489325" algn="l"/>
                <a:tab pos="4071938" algn="l"/>
                <a:tab pos="4652963" algn="l"/>
                <a:tab pos="5235575" algn="l"/>
                <a:tab pos="5816600" algn="l"/>
                <a:tab pos="6397625" algn="l"/>
                <a:tab pos="6980238" algn="l"/>
                <a:tab pos="7561263" algn="l"/>
                <a:tab pos="8143875" algn="l"/>
                <a:tab pos="8724900" algn="l"/>
                <a:tab pos="9305925" algn="l"/>
              </a:tabLst>
            </a:pPr>
            <a:endParaRPr lang="cs-CZ" sz="2000" dirty="0" smtClean="0"/>
          </a:p>
        </p:txBody>
      </p:sp>
    </p:spTree>
    <p:extLst>
      <p:ext uri="{BB962C8B-B14F-4D97-AF65-F5344CB8AC3E}">
        <p14:creationId xmlns="" xmlns:p14="http://schemas.microsoft.com/office/powerpoint/2010/main" val="330217429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smtClean="0"/>
              <a:t>www.hgf.vsb.cz</a:t>
            </a:r>
            <a:endParaRPr lang="cs-CZ"/>
          </a:p>
        </p:txBody>
      </p:sp>
      <p:sp>
        <p:nvSpPr>
          <p:cNvPr id="8" name="Obdélník 7"/>
          <p:cNvSpPr/>
          <p:nvPr/>
        </p:nvSpPr>
        <p:spPr>
          <a:xfrm>
            <a:off x="864221" y="476672"/>
            <a:ext cx="230383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t"/>
            <a:r>
              <a:rPr lang="cs-CZ" sz="2800" b="1" dirty="0" smtClean="0">
                <a:solidFill>
                  <a:srgbClr val="323232"/>
                </a:solidFill>
              </a:rPr>
              <a:t>Přednáška </a:t>
            </a:r>
            <a:r>
              <a:rPr lang="cs-CZ" sz="2800" b="1" dirty="0" smtClean="0">
                <a:solidFill>
                  <a:srgbClr val="323232"/>
                </a:solidFill>
              </a:rPr>
              <a:t>2</a:t>
            </a:r>
            <a:endParaRPr lang="cs-CZ" sz="2800" b="1" dirty="0">
              <a:solidFill>
                <a:srgbClr val="323232"/>
              </a:solidFill>
            </a:endParaRPr>
          </a:p>
        </p:txBody>
      </p:sp>
      <p:sp>
        <p:nvSpPr>
          <p:cNvPr id="5" name="Obdélník 4"/>
          <p:cNvSpPr/>
          <p:nvPr/>
        </p:nvSpPr>
        <p:spPr>
          <a:xfrm>
            <a:off x="683568" y="1412776"/>
            <a:ext cx="7704856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tabLst>
                <a:tab pos="0" algn="l"/>
                <a:tab pos="2327275" algn="l"/>
                <a:tab pos="2908300" algn="l"/>
                <a:tab pos="3489325" algn="l"/>
                <a:tab pos="4071938" algn="l"/>
                <a:tab pos="4652963" algn="l"/>
                <a:tab pos="5235575" algn="l"/>
                <a:tab pos="5816600" algn="l"/>
                <a:tab pos="6397625" algn="l"/>
                <a:tab pos="6980238" algn="l"/>
                <a:tab pos="7561263" algn="l"/>
                <a:tab pos="8143875" algn="l"/>
                <a:tab pos="8724900" algn="l"/>
                <a:tab pos="9305925" algn="l"/>
              </a:tabLst>
            </a:pPr>
            <a:r>
              <a:rPr lang="cs-CZ" sz="2400" b="1" dirty="0" smtClean="0">
                <a:solidFill>
                  <a:srgbClr val="222222"/>
                </a:solidFill>
                <a:ea typeface="Times New Roman" pitchFamily="18" charset="0"/>
                <a:cs typeface="Courier New" pitchFamily="49" charset="0"/>
              </a:rPr>
              <a:t>Vývoj tvorby map </a:t>
            </a:r>
            <a:r>
              <a:rPr lang="cs-CZ" sz="2400" b="1" dirty="0" smtClean="0">
                <a:solidFill>
                  <a:srgbClr val="222222"/>
                </a:solidFill>
                <a:ea typeface="Times New Roman" pitchFamily="18" charset="0"/>
                <a:cs typeface="Courier New" pitchFamily="49" charset="0"/>
              </a:rPr>
              <a:t>středních měřítek -  I</a:t>
            </a:r>
            <a:r>
              <a:rPr lang="cs-CZ" sz="2400" b="1" dirty="0" smtClean="0">
                <a:solidFill>
                  <a:srgbClr val="222222"/>
                </a:solidFill>
                <a:ea typeface="Times New Roman" pitchFamily="18" charset="0"/>
                <a:cs typeface="Courier New" pitchFamily="49" charset="0"/>
              </a:rPr>
              <a:t>., II. a III vojenské </a:t>
            </a:r>
            <a:r>
              <a:rPr lang="cs-CZ" sz="2400" b="1" dirty="0" smtClean="0">
                <a:solidFill>
                  <a:srgbClr val="222222"/>
                </a:solidFill>
                <a:ea typeface="Times New Roman" pitchFamily="18" charset="0"/>
                <a:cs typeface="Courier New" pitchFamily="49" charset="0"/>
              </a:rPr>
              <a:t>mapování</a:t>
            </a:r>
          </a:p>
          <a:p>
            <a:pPr lvl="0">
              <a:tabLst>
                <a:tab pos="0" algn="l"/>
                <a:tab pos="2327275" algn="l"/>
                <a:tab pos="2908300" algn="l"/>
                <a:tab pos="3489325" algn="l"/>
                <a:tab pos="4071938" algn="l"/>
                <a:tab pos="4652963" algn="l"/>
                <a:tab pos="5235575" algn="l"/>
                <a:tab pos="5816600" algn="l"/>
                <a:tab pos="6397625" algn="l"/>
                <a:tab pos="6980238" algn="l"/>
                <a:tab pos="7561263" algn="l"/>
                <a:tab pos="8143875" algn="l"/>
                <a:tab pos="8724900" algn="l"/>
                <a:tab pos="9305925" algn="l"/>
              </a:tabLst>
            </a:pPr>
            <a:endParaRPr lang="cs-CZ" sz="2400" b="1" dirty="0" smtClean="0">
              <a:solidFill>
                <a:srgbClr val="222222"/>
              </a:solidFill>
              <a:ea typeface="Times New Roman" pitchFamily="18" charset="0"/>
              <a:cs typeface="Courier New" pitchFamily="49" charset="0"/>
            </a:endParaRPr>
          </a:p>
          <a:p>
            <a:pPr lvl="0">
              <a:tabLst>
                <a:tab pos="0" algn="l"/>
                <a:tab pos="2327275" algn="l"/>
                <a:tab pos="2908300" algn="l"/>
                <a:tab pos="3489325" algn="l"/>
                <a:tab pos="4071938" algn="l"/>
                <a:tab pos="4652963" algn="l"/>
                <a:tab pos="5235575" algn="l"/>
                <a:tab pos="5816600" algn="l"/>
                <a:tab pos="6397625" algn="l"/>
                <a:tab pos="6980238" algn="l"/>
                <a:tab pos="7561263" algn="l"/>
                <a:tab pos="8143875" algn="l"/>
                <a:tab pos="8724900" algn="l"/>
                <a:tab pos="9305925" algn="l"/>
              </a:tabLst>
            </a:pPr>
            <a:r>
              <a:rPr lang="cs-CZ" sz="2400" b="1" dirty="0" smtClean="0">
                <a:solidFill>
                  <a:srgbClr val="222222"/>
                </a:solidFill>
                <a:ea typeface="Times New Roman" pitchFamily="18" charset="0"/>
                <a:cs typeface="Courier New" pitchFamily="49" charset="0"/>
              </a:rPr>
              <a:t>M</a:t>
            </a:r>
            <a:r>
              <a:rPr lang="cs-CZ" sz="2400" b="1" dirty="0" smtClean="0">
                <a:solidFill>
                  <a:srgbClr val="222222"/>
                </a:solidFill>
                <a:ea typeface="Times New Roman" pitchFamily="18" charset="0"/>
                <a:cs typeface="Courier New" pitchFamily="49" charset="0"/>
              </a:rPr>
              <a:t>apování </a:t>
            </a:r>
            <a:r>
              <a:rPr lang="cs-CZ" sz="2400" b="1" dirty="0" smtClean="0">
                <a:solidFill>
                  <a:srgbClr val="222222"/>
                </a:solidFill>
                <a:ea typeface="Times New Roman" pitchFamily="18" charset="0"/>
                <a:cs typeface="Courier New" pitchFamily="49" charset="0"/>
              </a:rPr>
              <a:t>stabilního katastru, mapování v pozemkového katastru, jednotná evidence půdy a mapy evidence </a:t>
            </a:r>
            <a:r>
              <a:rPr lang="cs-CZ" sz="2400" b="1" dirty="0" smtClean="0">
                <a:solidFill>
                  <a:srgbClr val="222222"/>
                </a:solidFill>
                <a:ea typeface="Times New Roman" pitchFamily="18" charset="0"/>
                <a:cs typeface="Courier New" pitchFamily="49" charset="0"/>
              </a:rPr>
              <a:t>nemovitostí</a:t>
            </a:r>
          </a:p>
          <a:p>
            <a:pPr lvl="0">
              <a:tabLst>
                <a:tab pos="0" algn="l"/>
                <a:tab pos="2327275" algn="l"/>
                <a:tab pos="2908300" algn="l"/>
                <a:tab pos="3489325" algn="l"/>
                <a:tab pos="4071938" algn="l"/>
                <a:tab pos="4652963" algn="l"/>
                <a:tab pos="5235575" algn="l"/>
                <a:tab pos="5816600" algn="l"/>
                <a:tab pos="6397625" algn="l"/>
                <a:tab pos="6980238" algn="l"/>
                <a:tab pos="7561263" algn="l"/>
                <a:tab pos="8143875" algn="l"/>
                <a:tab pos="8724900" algn="l"/>
                <a:tab pos="9305925" algn="l"/>
              </a:tabLst>
            </a:pPr>
            <a:endParaRPr lang="cs-CZ" sz="2400" b="1" dirty="0" smtClean="0">
              <a:solidFill>
                <a:srgbClr val="222222"/>
              </a:solidFill>
              <a:ea typeface="Times New Roman" pitchFamily="18" charset="0"/>
              <a:cs typeface="Courier New" pitchFamily="49" charset="0"/>
            </a:endParaRPr>
          </a:p>
          <a:p>
            <a:pPr lvl="0">
              <a:tabLst>
                <a:tab pos="0" algn="l"/>
                <a:tab pos="2327275" algn="l"/>
                <a:tab pos="2908300" algn="l"/>
                <a:tab pos="3489325" algn="l"/>
                <a:tab pos="4071938" algn="l"/>
                <a:tab pos="4652963" algn="l"/>
                <a:tab pos="5235575" algn="l"/>
                <a:tab pos="5816600" algn="l"/>
                <a:tab pos="6397625" algn="l"/>
                <a:tab pos="6980238" algn="l"/>
                <a:tab pos="7561263" algn="l"/>
                <a:tab pos="8143875" algn="l"/>
                <a:tab pos="8724900" algn="l"/>
                <a:tab pos="9305925" algn="l"/>
              </a:tabLst>
            </a:pPr>
            <a:r>
              <a:rPr lang="cs-CZ" sz="2400" b="1" dirty="0" smtClean="0">
                <a:solidFill>
                  <a:srgbClr val="222222"/>
                </a:solidFill>
                <a:ea typeface="Times New Roman" pitchFamily="18" charset="0"/>
                <a:cs typeface="Courier New" pitchFamily="49" charset="0"/>
              </a:rPr>
              <a:t>S</a:t>
            </a:r>
            <a:r>
              <a:rPr lang="cs-CZ" sz="2400" b="1" dirty="0" smtClean="0">
                <a:solidFill>
                  <a:srgbClr val="222222"/>
                </a:solidFill>
                <a:ea typeface="Times New Roman" pitchFamily="18" charset="0"/>
                <a:cs typeface="Courier New" pitchFamily="49" charset="0"/>
              </a:rPr>
              <a:t>oučasné katastrální mapy a jejich tvorba – Návod obnovy katastrálního operátu a převodu</a:t>
            </a:r>
            <a:endParaRPr lang="cs-CZ" sz="2400" b="1" dirty="0" smtClean="0">
              <a:solidFill>
                <a:srgbClr val="222222"/>
              </a:solidFill>
              <a:ea typeface="Times New Roman" pitchFamily="18" charset="0"/>
              <a:cs typeface="Courier New" pitchFamily="49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30217429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smtClean="0"/>
              <a:t>www.hgf.vsb.cz</a:t>
            </a:r>
            <a:endParaRPr lang="cs-CZ"/>
          </a:p>
        </p:txBody>
      </p:sp>
      <p:sp>
        <p:nvSpPr>
          <p:cNvPr id="5" name="Obdélník 4"/>
          <p:cNvSpPr/>
          <p:nvPr/>
        </p:nvSpPr>
        <p:spPr>
          <a:xfrm>
            <a:off x="215008" y="620688"/>
            <a:ext cx="8928992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lvl="0" indent="-457200">
              <a:tabLst>
                <a:tab pos="0" algn="l"/>
                <a:tab pos="2327275" algn="l"/>
                <a:tab pos="2908300" algn="l"/>
                <a:tab pos="3489325" algn="l"/>
                <a:tab pos="4071938" algn="l"/>
                <a:tab pos="4652963" algn="l"/>
                <a:tab pos="5235575" algn="l"/>
                <a:tab pos="5816600" algn="l"/>
                <a:tab pos="6397625" algn="l"/>
                <a:tab pos="6980238" algn="l"/>
                <a:tab pos="7561263" algn="l"/>
                <a:tab pos="8143875" algn="l"/>
                <a:tab pos="8724900" algn="l"/>
                <a:tab pos="9305925" algn="l"/>
              </a:tabLst>
            </a:pPr>
            <a:r>
              <a:rPr lang="cs-CZ" sz="2000" b="1" dirty="0" smtClean="0"/>
              <a:t>Základní mapy velkého měřítka (ZMVM) 1981 až 1993</a:t>
            </a:r>
          </a:p>
          <a:p>
            <a:pPr marL="457200" lvl="0" indent="-457200">
              <a:tabLst>
                <a:tab pos="0" algn="l"/>
                <a:tab pos="2327275" algn="l"/>
                <a:tab pos="2908300" algn="l"/>
                <a:tab pos="3489325" algn="l"/>
                <a:tab pos="4071938" algn="l"/>
                <a:tab pos="4652963" algn="l"/>
                <a:tab pos="5235575" algn="l"/>
                <a:tab pos="5816600" algn="l"/>
                <a:tab pos="6397625" algn="l"/>
                <a:tab pos="6980238" algn="l"/>
                <a:tab pos="7561263" algn="l"/>
                <a:tab pos="8143875" algn="l"/>
                <a:tab pos="8724900" algn="l"/>
                <a:tab pos="9305925" algn="l"/>
              </a:tabLst>
            </a:pPr>
            <a:endParaRPr lang="cs-CZ" sz="2000" b="1" dirty="0" smtClean="0"/>
          </a:p>
          <a:p>
            <a:pPr lvl="0">
              <a:tabLst>
                <a:tab pos="0" algn="l"/>
                <a:tab pos="2327275" algn="l"/>
                <a:tab pos="2908300" algn="l"/>
                <a:tab pos="3489325" algn="l"/>
                <a:tab pos="4071938" algn="l"/>
                <a:tab pos="4652963" algn="l"/>
                <a:tab pos="5235575" algn="l"/>
                <a:tab pos="5816600" algn="l"/>
                <a:tab pos="6397625" algn="l"/>
                <a:tab pos="6980238" algn="l"/>
                <a:tab pos="7561263" algn="l"/>
                <a:tab pos="8143875" algn="l"/>
                <a:tab pos="8724900" algn="l"/>
                <a:tab pos="9305925" algn="l"/>
              </a:tabLst>
            </a:pPr>
            <a:r>
              <a:rPr lang="cs-CZ" sz="2000" b="1" dirty="0" smtClean="0"/>
              <a:t>V roce </a:t>
            </a:r>
            <a:r>
              <a:rPr lang="cs-CZ" sz="2000" b="1" dirty="0" smtClean="0"/>
              <a:t>1981 </a:t>
            </a:r>
            <a:r>
              <a:rPr lang="cs-CZ" sz="2000" dirty="0" smtClean="0"/>
              <a:t>byla vydána směrnice ČÚGK Směrnice pro tvorbu Základní mapy ČSSR velkého měřítka. Do roku 1992 se podařilo zmapovat 16% území České republiky.  Poprvé byly stanoveny třídy přesnosti podrobných bodů mapování (nynější kódy kvality bodů).</a:t>
            </a:r>
          </a:p>
          <a:p>
            <a:pPr lvl="0">
              <a:tabLst>
                <a:tab pos="0" algn="l"/>
                <a:tab pos="2327275" algn="l"/>
                <a:tab pos="2908300" algn="l"/>
                <a:tab pos="3489325" algn="l"/>
                <a:tab pos="4071938" algn="l"/>
                <a:tab pos="4652963" algn="l"/>
                <a:tab pos="5235575" algn="l"/>
                <a:tab pos="5816600" algn="l"/>
                <a:tab pos="6397625" algn="l"/>
                <a:tab pos="6980238" algn="l"/>
                <a:tab pos="7561263" algn="l"/>
                <a:tab pos="8143875" algn="l"/>
                <a:tab pos="8724900" algn="l"/>
                <a:tab pos="9305925" algn="l"/>
              </a:tabLst>
            </a:pPr>
            <a:endParaRPr lang="cs-CZ" sz="2000" dirty="0" smtClean="0"/>
          </a:p>
          <a:p>
            <a:pPr lvl="0">
              <a:tabLst>
                <a:tab pos="0" algn="l"/>
                <a:tab pos="2327275" algn="l"/>
                <a:tab pos="2908300" algn="l"/>
                <a:tab pos="3489325" algn="l"/>
                <a:tab pos="4071938" algn="l"/>
                <a:tab pos="4652963" algn="l"/>
                <a:tab pos="5235575" algn="l"/>
                <a:tab pos="5816600" algn="l"/>
                <a:tab pos="6397625" algn="l"/>
                <a:tab pos="6980238" algn="l"/>
                <a:tab pos="7561263" algn="l"/>
                <a:tab pos="8143875" algn="l"/>
                <a:tab pos="8724900" algn="l"/>
                <a:tab pos="9305925" algn="l"/>
              </a:tabLst>
            </a:pPr>
            <a:r>
              <a:rPr lang="cs-CZ" sz="2000" dirty="0" smtClean="0"/>
              <a:t>ZMVM byla vytvářena:</a:t>
            </a:r>
          </a:p>
          <a:p>
            <a:pPr marL="893763" lvl="0" indent="-441325">
              <a:buFont typeface="Arial" pitchFamily="34" charset="0"/>
              <a:buChar char="•"/>
              <a:tabLst>
                <a:tab pos="0" algn="l"/>
                <a:tab pos="893763" algn="l"/>
                <a:tab pos="4071938" algn="l"/>
                <a:tab pos="4652963" algn="l"/>
                <a:tab pos="5235575" algn="l"/>
                <a:tab pos="5816600" algn="l"/>
                <a:tab pos="6397625" algn="l"/>
                <a:tab pos="6980238" algn="l"/>
                <a:tab pos="7561263" algn="l"/>
                <a:tab pos="8143875" algn="l"/>
                <a:tab pos="8724900" algn="l"/>
                <a:tab pos="9305925" algn="l"/>
              </a:tabLst>
            </a:pPr>
            <a:r>
              <a:rPr lang="cs-CZ" sz="2000" dirty="0" smtClean="0"/>
              <a:t>přímým </a:t>
            </a:r>
            <a:r>
              <a:rPr lang="cs-CZ" sz="2000" dirty="0" smtClean="0"/>
              <a:t>měřením</a:t>
            </a:r>
          </a:p>
          <a:p>
            <a:pPr marL="893763" lvl="0" indent="-441325">
              <a:buFont typeface="Arial" pitchFamily="34" charset="0"/>
              <a:buChar char="•"/>
              <a:tabLst>
                <a:tab pos="0" algn="l"/>
                <a:tab pos="893763" algn="l"/>
                <a:tab pos="4071938" algn="l"/>
                <a:tab pos="4652963" algn="l"/>
                <a:tab pos="5235575" algn="l"/>
                <a:tab pos="5816600" algn="l"/>
                <a:tab pos="6397625" algn="l"/>
                <a:tab pos="6980238" algn="l"/>
                <a:tab pos="7561263" algn="l"/>
                <a:tab pos="8143875" algn="l"/>
                <a:tab pos="8724900" algn="l"/>
                <a:tab pos="9305925" algn="l"/>
              </a:tabLst>
            </a:pPr>
            <a:r>
              <a:rPr lang="cs-CZ" sz="2000" dirty="0" smtClean="0"/>
              <a:t>přepracováním </a:t>
            </a:r>
            <a:r>
              <a:rPr lang="cs-CZ" sz="2000" dirty="0" smtClean="0"/>
              <a:t>původní mapy</a:t>
            </a:r>
          </a:p>
          <a:p>
            <a:pPr marL="893763" lvl="0" indent="-441325">
              <a:buFont typeface="Arial" pitchFamily="34" charset="0"/>
              <a:buChar char="•"/>
              <a:tabLst>
                <a:tab pos="0" algn="l"/>
                <a:tab pos="893763" algn="l"/>
                <a:tab pos="4071938" algn="l"/>
                <a:tab pos="4652963" algn="l"/>
                <a:tab pos="5235575" algn="l"/>
                <a:tab pos="5816600" algn="l"/>
                <a:tab pos="6397625" algn="l"/>
                <a:tab pos="6980238" algn="l"/>
                <a:tab pos="7561263" algn="l"/>
                <a:tab pos="8143875" algn="l"/>
                <a:tab pos="8724900" algn="l"/>
                <a:tab pos="9305925" algn="l"/>
              </a:tabLst>
            </a:pPr>
            <a:r>
              <a:rPr lang="cs-CZ" sz="2000" dirty="0" smtClean="0"/>
              <a:t>kombinací </a:t>
            </a:r>
            <a:r>
              <a:rPr lang="cs-CZ" sz="2000" dirty="0" smtClean="0"/>
              <a:t>obou těchto </a:t>
            </a:r>
            <a:r>
              <a:rPr lang="cs-CZ" sz="2000" dirty="0" smtClean="0"/>
              <a:t>postupů</a:t>
            </a:r>
          </a:p>
          <a:p>
            <a:pPr lvl="0">
              <a:tabLst>
                <a:tab pos="0" algn="l"/>
                <a:tab pos="2327275" algn="l"/>
                <a:tab pos="2908300" algn="l"/>
                <a:tab pos="3489325" algn="l"/>
                <a:tab pos="4071938" algn="l"/>
                <a:tab pos="4652963" algn="l"/>
                <a:tab pos="5235575" algn="l"/>
                <a:tab pos="5816600" algn="l"/>
                <a:tab pos="6397625" algn="l"/>
                <a:tab pos="6980238" algn="l"/>
                <a:tab pos="7561263" algn="l"/>
                <a:tab pos="8143875" algn="l"/>
                <a:tab pos="8724900" algn="l"/>
                <a:tab pos="9305925" algn="l"/>
              </a:tabLst>
            </a:pPr>
            <a:endParaRPr lang="cs-CZ" sz="2000" dirty="0" smtClean="0"/>
          </a:p>
          <a:p>
            <a:pPr lvl="0">
              <a:tabLst>
                <a:tab pos="0" algn="l"/>
                <a:tab pos="2327275" algn="l"/>
                <a:tab pos="2908300" algn="l"/>
                <a:tab pos="3489325" algn="l"/>
                <a:tab pos="4071938" algn="l"/>
                <a:tab pos="4652963" algn="l"/>
                <a:tab pos="5235575" algn="l"/>
                <a:tab pos="5816600" algn="l"/>
                <a:tab pos="6397625" algn="l"/>
                <a:tab pos="6980238" algn="l"/>
                <a:tab pos="7561263" algn="l"/>
                <a:tab pos="8143875" algn="l"/>
                <a:tab pos="8724900" algn="l"/>
                <a:tab pos="9305925" algn="l"/>
              </a:tabLst>
            </a:pPr>
            <a:r>
              <a:rPr lang="cs-CZ" sz="2000" dirty="0" smtClean="0"/>
              <a:t>Výsledky mapování ZMVM </a:t>
            </a:r>
            <a:r>
              <a:rPr lang="cs-CZ" sz="2000" dirty="0" smtClean="0"/>
              <a:t>byla </a:t>
            </a:r>
            <a:r>
              <a:rPr lang="cs-CZ" sz="2000" dirty="0" smtClean="0"/>
              <a:t>využity pro tvorbu:</a:t>
            </a:r>
            <a:endParaRPr lang="cs-CZ" sz="2000" dirty="0" smtClean="0"/>
          </a:p>
          <a:p>
            <a:pPr marL="893763" lvl="0" indent="-441325">
              <a:buFont typeface="Arial" pitchFamily="34" charset="0"/>
              <a:buChar char="•"/>
              <a:tabLst>
                <a:tab pos="0" algn="l"/>
                <a:tab pos="893763" algn="l"/>
                <a:tab pos="4071938" algn="l"/>
                <a:tab pos="4652963" algn="l"/>
                <a:tab pos="5235575" algn="l"/>
                <a:tab pos="5816600" algn="l"/>
                <a:tab pos="6397625" algn="l"/>
                <a:tab pos="6980238" algn="l"/>
                <a:tab pos="7561263" algn="l"/>
                <a:tab pos="8143875" algn="l"/>
                <a:tab pos="8724900" algn="l"/>
                <a:tab pos="9305925" algn="l"/>
              </a:tabLst>
            </a:pPr>
            <a:r>
              <a:rPr lang="cs-CZ" sz="2000" dirty="0" smtClean="0"/>
              <a:t>ú</a:t>
            </a:r>
            <a:r>
              <a:rPr lang="cs-CZ" sz="2000" dirty="0" smtClean="0"/>
              <a:t>čelových map středních měřítek</a:t>
            </a:r>
            <a:endParaRPr lang="cs-CZ" sz="2000" dirty="0" smtClean="0"/>
          </a:p>
          <a:p>
            <a:pPr marL="893763" lvl="0" indent="-441325">
              <a:buFont typeface="Arial" pitchFamily="34" charset="0"/>
              <a:buChar char="•"/>
              <a:tabLst>
                <a:tab pos="0" algn="l"/>
                <a:tab pos="893763" algn="l"/>
                <a:tab pos="4071938" algn="l"/>
                <a:tab pos="4652963" algn="l"/>
                <a:tab pos="5235575" algn="l"/>
                <a:tab pos="5816600" algn="l"/>
                <a:tab pos="6397625" algn="l"/>
                <a:tab pos="6980238" algn="l"/>
                <a:tab pos="7561263" algn="l"/>
                <a:tab pos="8143875" algn="l"/>
                <a:tab pos="8724900" algn="l"/>
                <a:tab pos="9305925" algn="l"/>
              </a:tabLst>
            </a:pPr>
            <a:r>
              <a:rPr lang="cs-CZ" sz="2000" dirty="0" smtClean="0"/>
              <a:t>projekčních prací při výstavbě</a:t>
            </a:r>
            <a:endParaRPr lang="cs-CZ" sz="2000" dirty="0" smtClean="0"/>
          </a:p>
          <a:p>
            <a:pPr marL="893763" lvl="0" indent="-441325">
              <a:buFont typeface="Arial" pitchFamily="34" charset="0"/>
              <a:buChar char="•"/>
              <a:tabLst>
                <a:tab pos="0" algn="l"/>
                <a:tab pos="893763" algn="l"/>
                <a:tab pos="4071938" algn="l"/>
                <a:tab pos="4652963" algn="l"/>
                <a:tab pos="5235575" algn="l"/>
                <a:tab pos="5816600" algn="l"/>
                <a:tab pos="6397625" algn="l"/>
                <a:tab pos="6980238" algn="l"/>
                <a:tab pos="7561263" algn="l"/>
                <a:tab pos="8143875" algn="l"/>
                <a:tab pos="8724900" algn="l"/>
                <a:tab pos="9305925" algn="l"/>
              </a:tabLst>
            </a:pPr>
            <a:r>
              <a:rPr lang="cs-CZ" sz="2000" dirty="0" smtClean="0"/>
              <a:t>Státní mapy odvozené měřítka 1 : 5 000</a:t>
            </a:r>
            <a:endParaRPr lang="cs-CZ" sz="2000" dirty="0" smtClean="0"/>
          </a:p>
          <a:p>
            <a:pPr marL="893763" lvl="0" indent="-441325">
              <a:tabLst>
                <a:tab pos="0" algn="l"/>
                <a:tab pos="893763" algn="l"/>
                <a:tab pos="4071938" algn="l"/>
                <a:tab pos="4652963" algn="l"/>
                <a:tab pos="5235575" algn="l"/>
                <a:tab pos="5816600" algn="l"/>
                <a:tab pos="6397625" algn="l"/>
                <a:tab pos="6980238" algn="l"/>
                <a:tab pos="7561263" algn="l"/>
                <a:tab pos="8143875" algn="l"/>
                <a:tab pos="8724900" algn="l"/>
                <a:tab pos="9305925" algn="l"/>
              </a:tabLst>
            </a:pPr>
            <a:endParaRPr lang="cs-CZ" sz="2000" dirty="0" smtClean="0"/>
          </a:p>
          <a:p>
            <a:pPr lvl="0">
              <a:tabLst>
                <a:tab pos="0" algn="l"/>
                <a:tab pos="2327275" algn="l"/>
                <a:tab pos="2908300" algn="l"/>
                <a:tab pos="3489325" algn="l"/>
                <a:tab pos="4071938" algn="l"/>
                <a:tab pos="4652963" algn="l"/>
                <a:tab pos="5235575" algn="l"/>
                <a:tab pos="5816600" algn="l"/>
                <a:tab pos="6397625" algn="l"/>
                <a:tab pos="6980238" algn="l"/>
                <a:tab pos="7561263" algn="l"/>
                <a:tab pos="8143875" algn="l"/>
                <a:tab pos="8724900" algn="l"/>
                <a:tab pos="9305925" algn="l"/>
              </a:tabLst>
            </a:pPr>
            <a:endParaRPr lang="cs-CZ" sz="2000" dirty="0" smtClean="0"/>
          </a:p>
        </p:txBody>
      </p:sp>
      <p:sp>
        <p:nvSpPr>
          <p:cNvPr id="6" name="TextovéPole 5"/>
          <p:cNvSpPr txBox="1"/>
          <p:nvPr/>
        </p:nvSpPr>
        <p:spPr>
          <a:xfrm>
            <a:off x="7991872" y="0"/>
            <a:ext cx="11521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dirty="0" smtClean="0"/>
              <a:t>1/3</a:t>
            </a:r>
            <a:endParaRPr lang="cs-CZ" b="1" dirty="0"/>
          </a:p>
        </p:txBody>
      </p:sp>
    </p:spTree>
    <p:extLst>
      <p:ext uri="{BB962C8B-B14F-4D97-AF65-F5344CB8AC3E}">
        <p14:creationId xmlns="" xmlns:p14="http://schemas.microsoft.com/office/powerpoint/2010/main" val="330217429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smtClean="0"/>
              <a:t>www.hgf.vsb.cz</a:t>
            </a:r>
            <a:endParaRPr lang="cs-CZ"/>
          </a:p>
        </p:txBody>
      </p:sp>
      <p:sp>
        <p:nvSpPr>
          <p:cNvPr id="5" name="Obdélník 4"/>
          <p:cNvSpPr/>
          <p:nvPr/>
        </p:nvSpPr>
        <p:spPr>
          <a:xfrm>
            <a:off x="215008" y="620688"/>
            <a:ext cx="8928992" cy="65556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lvl="0" indent="-457200">
              <a:tabLst>
                <a:tab pos="0" algn="l"/>
                <a:tab pos="2327275" algn="l"/>
                <a:tab pos="2908300" algn="l"/>
                <a:tab pos="3489325" algn="l"/>
                <a:tab pos="4071938" algn="l"/>
                <a:tab pos="4652963" algn="l"/>
                <a:tab pos="5235575" algn="l"/>
                <a:tab pos="5816600" algn="l"/>
                <a:tab pos="6397625" algn="l"/>
                <a:tab pos="6980238" algn="l"/>
                <a:tab pos="7561263" algn="l"/>
                <a:tab pos="8143875" algn="l"/>
                <a:tab pos="8724900" algn="l"/>
                <a:tab pos="9305925" algn="l"/>
              </a:tabLst>
            </a:pPr>
            <a:r>
              <a:rPr lang="cs-CZ" sz="2000" b="1" dirty="0" smtClean="0"/>
              <a:t>Základní mapy velkého měřítka (ZMVM) 1981 až 1993</a:t>
            </a:r>
          </a:p>
          <a:p>
            <a:pPr marL="457200" lvl="0" indent="-457200">
              <a:tabLst>
                <a:tab pos="0" algn="l"/>
                <a:tab pos="2327275" algn="l"/>
                <a:tab pos="2908300" algn="l"/>
                <a:tab pos="3489325" algn="l"/>
                <a:tab pos="4071938" algn="l"/>
                <a:tab pos="4652963" algn="l"/>
                <a:tab pos="5235575" algn="l"/>
                <a:tab pos="5816600" algn="l"/>
                <a:tab pos="6397625" algn="l"/>
                <a:tab pos="6980238" algn="l"/>
                <a:tab pos="7561263" algn="l"/>
                <a:tab pos="8143875" algn="l"/>
                <a:tab pos="8724900" algn="l"/>
                <a:tab pos="9305925" algn="l"/>
              </a:tabLst>
            </a:pPr>
            <a:endParaRPr lang="cs-CZ" sz="2000" b="1" dirty="0" smtClean="0"/>
          </a:p>
          <a:p>
            <a:pPr lvl="0">
              <a:tabLst>
                <a:tab pos="0" algn="l"/>
                <a:tab pos="2327275" algn="l"/>
                <a:tab pos="2908300" algn="l"/>
                <a:tab pos="3489325" algn="l"/>
                <a:tab pos="4071938" algn="l"/>
                <a:tab pos="4652963" algn="l"/>
                <a:tab pos="5235575" algn="l"/>
                <a:tab pos="5816600" algn="l"/>
                <a:tab pos="6397625" algn="l"/>
                <a:tab pos="6980238" algn="l"/>
                <a:tab pos="7561263" algn="l"/>
                <a:tab pos="8143875" algn="l"/>
                <a:tab pos="8724900" algn="l"/>
                <a:tab pos="9305925" algn="l"/>
              </a:tabLst>
            </a:pPr>
            <a:r>
              <a:rPr lang="cs-CZ" sz="2000" b="1" dirty="0" smtClean="0"/>
              <a:t>Vytvoření </a:t>
            </a:r>
            <a:r>
              <a:rPr lang="cs-CZ" sz="2000" dirty="0" smtClean="0"/>
              <a:t>mapy ZMVM přepracováním se realizovalo následujícími možnými postupy:</a:t>
            </a:r>
            <a:endParaRPr lang="cs-CZ" sz="2000" dirty="0" smtClean="0"/>
          </a:p>
          <a:p>
            <a:pPr marL="893763" indent="-441325">
              <a:buFont typeface="Arial" pitchFamily="34" charset="0"/>
              <a:buChar char="•"/>
              <a:tabLst>
                <a:tab pos="0" algn="l"/>
                <a:tab pos="893763" algn="l"/>
                <a:tab pos="4071938" algn="l"/>
                <a:tab pos="4652963" algn="l"/>
                <a:tab pos="5235575" algn="l"/>
                <a:tab pos="5816600" algn="l"/>
                <a:tab pos="6397625" algn="l"/>
                <a:tab pos="6980238" algn="l"/>
                <a:tab pos="7561263" algn="l"/>
                <a:tab pos="8143875" algn="l"/>
                <a:tab pos="8724900" algn="l"/>
                <a:tab pos="9305925" algn="l"/>
              </a:tabLst>
            </a:pPr>
            <a:r>
              <a:rPr lang="cs-CZ" sz="2000" dirty="0" smtClean="0"/>
              <a:t>Výpočtem souřadnic</a:t>
            </a:r>
          </a:p>
          <a:p>
            <a:pPr marL="893763" indent="-441325">
              <a:buFont typeface="Arial" pitchFamily="34" charset="0"/>
              <a:buChar char="•"/>
              <a:tabLst>
                <a:tab pos="0" algn="l"/>
                <a:tab pos="893763" algn="l"/>
                <a:tab pos="4071938" algn="l"/>
                <a:tab pos="4652963" algn="l"/>
                <a:tab pos="5235575" algn="l"/>
                <a:tab pos="5816600" algn="l"/>
                <a:tab pos="6397625" algn="l"/>
                <a:tab pos="6980238" algn="l"/>
                <a:tab pos="7561263" algn="l"/>
                <a:tab pos="8143875" algn="l"/>
                <a:tab pos="8724900" algn="l"/>
                <a:tab pos="9305925" algn="l"/>
              </a:tabLst>
            </a:pPr>
            <a:r>
              <a:rPr lang="cs-CZ" sz="2000" dirty="0" err="1" smtClean="0"/>
              <a:t>Kartometrickou</a:t>
            </a:r>
            <a:r>
              <a:rPr lang="cs-CZ" sz="2000" dirty="0" smtClean="0"/>
              <a:t> digitalizací</a:t>
            </a:r>
          </a:p>
          <a:p>
            <a:pPr marL="893763" indent="-441325">
              <a:buFont typeface="Arial" pitchFamily="34" charset="0"/>
              <a:buChar char="•"/>
              <a:tabLst>
                <a:tab pos="0" algn="l"/>
                <a:tab pos="893763" algn="l"/>
                <a:tab pos="4071938" algn="l"/>
                <a:tab pos="4652963" algn="l"/>
                <a:tab pos="5235575" algn="l"/>
                <a:tab pos="5816600" algn="l"/>
                <a:tab pos="6397625" algn="l"/>
                <a:tab pos="6980238" algn="l"/>
                <a:tab pos="7561263" algn="l"/>
                <a:tab pos="8143875" algn="l"/>
                <a:tab pos="8724900" algn="l"/>
                <a:tab pos="9305925" algn="l"/>
              </a:tabLst>
            </a:pPr>
            <a:r>
              <a:rPr lang="cs-CZ" sz="2000" dirty="0" smtClean="0"/>
              <a:t>Grafickou </a:t>
            </a:r>
            <a:r>
              <a:rPr lang="cs-CZ" sz="2000" dirty="0" smtClean="0"/>
              <a:t>transformací</a:t>
            </a:r>
            <a:endParaRPr lang="cs-CZ" sz="2000" dirty="0" smtClean="0"/>
          </a:p>
          <a:p>
            <a:pPr>
              <a:tabLst>
                <a:tab pos="0" algn="l"/>
                <a:tab pos="4071938" algn="l"/>
                <a:tab pos="4652963" algn="l"/>
                <a:tab pos="5235575" algn="l"/>
                <a:tab pos="5816600" algn="l"/>
                <a:tab pos="6397625" algn="l"/>
                <a:tab pos="6980238" algn="l"/>
                <a:tab pos="7561263" algn="l"/>
                <a:tab pos="8143875" algn="l"/>
                <a:tab pos="8724900" algn="l"/>
                <a:tab pos="9305925" algn="l"/>
              </a:tabLst>
            </a:pPr>
            <a:r>
              <a:rPr lang="cs-CZ" sz="2000" b="1" dirty="0" smtClean="0"/>
              <a:t>Přepracování výpočtem souřadnic </a:t>
            </a:r>
            <a:r>
              <a:rPr lang="cs-CZ" sz="2000" dirty="0" smtClean="0"/>
              <a:t>PB bylo aplikováno při existenci měřických náčrtů a zápisníků </a:t>
            </a:r>
            <a:r>
              <a:rPr lang="cs-CZ" sz="2000" dirty="0" err="1" smtClean="0"/>
              <a:t>podorbného</a:t>
            </a:r>
            <a:r>
              <a:rPr lang="cs-CZ" sz="2000" dirty="0" smtClean="0"/>
              <a:t> měření číselnými metodami. V případě že část chyběla provedlo se doměření PB a připravila se dokumentace pro automatizované zpracování mapy a písemného operátu stejně jako při přímém měření</a:t>
            </a:r>
            <a:endParaRPr lang="cs-CZ" sz="2000" dirty="0" smtClean="0"/>
          </a:p>
          <a:p>
            <a:pPr>
              <a:tabLst>
                <a:tab pos="0" algn="l"/>
                <a:tab pos="4071938" algn="l"/>
                <a:tab pos="4652963" algn="l"/>
                <a:tab pos="5235575" algn="l"/>
                <a:tab pos="5816600" algn="l"/>
                <a:tab pos="6397625" algn="l"/>
                <a:tab pos="6980238" algn="l"/>
                <a:tab pos="7561263" algn="l"/>
                <a:tab pos="8143875" algn="l"/>
                <a:tab pos="8724900" algn="l"/>
                <a:tab pos="9305925" algn="l"/>
              </a:tabLst>
            </a:pPr>
            <a:r>
              <a:rPr lang="cs-CZ" sz="2000" b="1" dirty="0" smtClean="0"/>
              <a:t>Přepracování </a:t>
            </a:r>
            <a:r>
              <a:rPr lang="cs-CZ" sz="2000" b="1" dirty="0" err="1" smtClean="0"/>
              <a:t>kartometrickou</a:t>
            </a:r>
            <a:r>
              <a:rPr lang="cs-CZ" sz="2000" b="1" dirty="0" smtClean="0"/>
              <a:t> digitalizací </a:t>
            </a:r>
            <a:r>
              <a:rPr lang="cs-CZ" sz="2000" dirty="0" smtClean="0"/>
              <a:t>se provádělo tehdy pokud existovala mapa většího měřítka číselně vyhotovená a její stav umožňoval spolehlivě odměřit </a:t>
            </a:r>
            <a:r>
              <a:rPr lang="cs-CZ" sz="2000" dirty="0" err="1" smtClean="0"/>
              <a:t>kartometrické</a:t>
            </a:r>
            <a:r>
              <a:rPr lang="cs-CZ" sz="2000" dirty="0" smtClean="0"/>
              <a:t> souřadnice polohopisu</a:t>
            </a:r>
            <a:endParaRPr lang="cs-CZ" sz="2000" dirty="0" smtClean="0"/>
          </a:p>
          <a:p>
            <a:pPr>
              <a:tabLst>
                <a:tab pos="0" algn="l"/>
                <a:tab pos="4071938" algn="l"/>
                <a:tab pos="4652963" algn="l"/>
                <a:tab pos="5235575" algn="l"/>
                <a:tab pos="5816600" algn="l"/>
                <a:tab pos="6397625" algn="l"/>
                <a:tab pos="6980238" algn="l"/>
                <a:tab pos="7561263" algn="l"/>
                <a:tab pos="8143875" algn="l"/>
                <a:tab pos="8724900" algn="l"/>
                <a:tab pos="9305925" algn="l"/>
              </a:tabLst>
            </a:pPr>
            <a:r>
              <a:rPr lang="cs-CZ" sz="2000" b="1" dirty="0" smtClean="0"/>
              <a:t>Přepracování grafickou transformací </a:t>
            </a:r>
            <a:r>
              <a:rPr lang="cs-CZ" sz="2000" dirty="0" smtClean="0"/>
              <a:t>bylo provedeno buď přenášením souřadnic pravoúhlým </a:t>
            </a:r>
            <a:r>
              <a:rPr lang="cs-CZ" sz="2000" dirty="0" err="1" smtClean="0"/>
              <a:t>koordinátografem</a:t>
            </a:r>
            <a:r>
              <a:rPr lang="cs-CZ" sz="2000" dirty="0" smtClean="0"/>
              <a:t>, nebo montáží negativů původní mapy nebo přenosem kresby překreslovačem leteckých snímků</a:t>
            </a:r>
            <a:endParaRPr lang="cs-CZ" sz="2000" dirty="0" smtClean="0"/>
          </a:p>
          <a:p>
            <a:pPr lvl="0">
              <a:tabLst>
                <a:tab pos="0" algn="l"/>
                <a:tab pos="2327275" algn="l"/>
                <a:tab pos="2908300" algn="l"/>
                <a:tab pos="3489325" algn="l"/>
                <a:tab pos="4071938" algn="l"/>
                <a:tab pos="4652963" algn="l"/>
                <a:tab pos="5235575" algn="l"/>
                <a:tab pos="5816600" algn="l"/>
                <a:tab pos="6397625" algn="l"/>
                <a:tab pos="6980238" algn="l"/>
                <a:tab pos="7561263" algn="l"/>
                <a:tab pos="8143875" algn="l"/>
                <a:tab pos="8724900" algn="l"/>
                <a:tab pos="9305925" algn="l"/>
              </a:tabLst>
            </a:pPr>
            <a:endParaRPr lang="cs-CZ" sz="2000" dirty="0" smtClean="0"/>
          </a:p>
          <a:p>
            <a:pPr marL="893763" lvl="0" indent="-441325">
              <a:tabLst>
                <a:tab pos="0" algn="l"/>
                <a:tab pos="893763" algn="l"/>
                <a:tab pos="4071938" algn="l"/>
                <a:tab pos="4652963" algn="l"/>
                <a:tab pos="5235575" algn="l"/>
                <a:tab pos="5816600" algn="l"/>
                <a:tab pos="6397625" algn="l"/>
                <a:tab pos="6980238" algn="l"/>
                <a:tab pos="7561263" algn="l"/>
                <a:tab pos="8143875" algn="l"/>
                <a:tab pos="8724900" algn="l"/>
                <a:tab pos="9305925" algn="l"/>
              </a:tabLst>
            </a:pPr>
            <a:endParaRPr lang="cs-CZ" sz="2000" dirty="0" smtClean="0"/>
          </a:p>
          <a:p>
            <a:pPr lvl="0">
              <a:tabLst>
                <a:tab pos="0" algn="l"/>
                <a:tab pos="2327275" algn="l"/>
                <a:tab pos="2908300" algn="l"/>
                <a:tab pos="3489325" algn="l"/>
                <a:tab pos="4071938" algn="l"/>
                <a:tab pos="4652963" algn="l"/>
                <a:tab pos="5235575" algn="l"/>
                <a:tab pos="5816600" algn="l"/>
                <a:tab pos="6397625" algn="l"/>
                <a:tab pos="6980238" algn="l"/>
                <a:tab pos="7561263" algn="l"/>
                <a:tab pos="8143875" algn="l"/>
                <a:tab pos="8724900" algn="l"/>
                <a:tab pos="9305925" algn="l"/>
              </a:tabLst>
            </a:pPr>
            <a:endParaRPr lang="cs-CZ" sz="2000" dirty="0" smtClean="0"/>
          </a:p>
        </p:txBody>
      </p:sp>
      <p:sp>
        <p:nvSpPr>
          <p:cNvPr id="6" name="TextovéPole 5"/>
          <p:cNvSpPr txBox="1"/>
          <p:nvPr/>
        </p:nvSpPr>
        <p:spPr>
          <a:xfrm>
            <a:off x="7991872" y="0"/>
            <a:ext cx="11521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dirty="0" smtClean="0"/>
              <a:t>2</a:t>
            </a:r>
            <a:r>
              <a:rPr lang="cs-CZ" b="1" dirty="0" smtClean="0"/>
              <a:t>/3</a:t>
            </a:r>
            <a:endParaRPr lang="cs-CZ" b="1" dirty="0"/>
          </a:p>
        </p:txBody>
      </p:sp>
    </p:spTree>
    <p:extLst>
      <p:ext uri="{BB962C8B-B14F-4D97-AF65-F5344CB8AC3E}">
        <p14:creationId xmlns="" xmlns:p14="http://schemas.microsoft.com/office/powerpoint/2010/main" val="330217429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smtClean="0"/>
              <a:t>www.hgf.vsb.cz</a:t>
            </a:r>
            <a:endParaRPr lang="cs-CZ"/>
          </a:p>
        </p:txBody>
      </p:sp>
      <p:sp>
        <p:nvSpPr>
          <p:cNvPr id="5" name="Obdélník 4"/>
          <p:cNvSpPr/>
          <p:nvPr/>
        </p:nvSpPr>
        <p:spPr>
          <a:xfrm>
            <a:off x="215008" y="620688"/>
            <a:ext cx="8928992" cy="68634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lvl="0" indent="-457200">
              <a:tabLst>
                <a:tab pos="0" algn="l"/>
                <a:tab pos="2327275" algn="l"/>
                <a:tab pos="2908300" algn="l"/>
                <a:tab pos="3489325" algn="l"/>
                <a:tab pos="4071938" algn="l"/>
                <a:tab pos="4652963" algn="l"/>
                <a:tab pos="5235575" algn="l"/>
                <a:tab pos="5816600" algn="l"/>
                <a:tab pos="6397625" algn="l"/>
                <a:tab pos="6980238" algn="l"/>
                <a:tab pos="7561263" algn="l"/>
                <a:tab pos="8143875" algn="l"/>
                <a:tab pos="8724900" algn="l"/>
                <a:tab pos="9305925" algn="l"/>
              </a:tabLst>
            </a:pPr>
            <a:r>
              <a:rPr lang="cs-CZ" sz="2000" b="1" dirty="0" smtClean="0"/>
              <a:t>Základní mapy velkého měřítka (ZMVM) 1981 až 1993</a:t>
            </a:r>
          </a:p>
          <a:p>
            <a:pPr marL="457200" lvl="0" indent="-457200">
              <a:tabLst>
                <a:tab pos="0" algn="l"/>
                <a:tab pos="2327275" algn="l"/>
                <a:tab pos="2908300" algn="l"/>
                <a:tab pos="3489325" algn="l"/>
                <a:tab pos="4071938" algn="l"/>
                <a:tab pos="4652963" algn="l"/>
                <a:tab pos="5235575" algn="l"/>
                <a:tab pos="5816600" algn="l"/>
                <a:tab pos="6397625" algn="l"/>
                <a:tab pos="6980238" algn="l"/>
                <a:tab pos="7561263" algn="l"/>
                <a:tab pos="8143875" algn="l"/>
                <a:tab pos="8724900" algn="l"/>
                <a:tab pos="9305925" algn="l"/>
              </a:tabLst>
            </a:pPr>
            <a:endParaRPr lang="cs-CZ" sz="2000" b="1" dirty="0" smtClean="0"/>
          </a:p>
          <a:p>
            <a:pPr lvl="0">
              <a:tabLst>
                <a:tab pos="0" algn="l"/>
                <a:tab pos="2327275" algn="l"/>
                <a:tab pos="2908300" algn="l"/>
                <a:tab pos="3489325" algn="l"/>
                <a:tab pos="4071938" algn="l"/>
                <a:tab pos="4652963" algn="l"/>
                <a:tab pos="5235575" algn="l"/>
                <a:tab pos="5816600" algn="l"/>
                <a:tab pos="6397625" algn="l"/>
                <a:tab pos="6980238" algn="l"/>
                <a:tab pos="7561263" algn="l"/>
                <a:tab pos="8143875" algn="l"/>
                <a:tab pos="8724900" algn="l"/>
                <a:tab pos="9305925" algn="l"/>
              </a:tabLst>
            </a:pPr>
            <a:r>
              <a:rPr lang="cs-CZ" sz="2000" b="1" dirty="0" smtClean="0"/>
              <a:t>Geodetické měřické metody pro tvorbu ZMVM:</a:t>
            </a:r>
          </a:p>
          <a:p>
            <a:pPr lvl="0">
              <a:tabLst>
                <a:tab pos="0" algn="l"/>
                <a:tab pos="2327275" algn="l"/>
                <a:tab pos="2908300" algn="l"/>
                <a:tab pos="3489325" algn="l"/>
                <a:tab pos="4071938" algn="l"/>
                <a:tab pos="4652963" algn="l"/>
                <a:tab pos="5235575" algn="l"/>
                <a:tab pos="5816600" algn="l"/>
                <a:tab pos="6397625" algn="l"/>
                <a:tab pos="6980238" algn="l"/>
                <a:tab pos="7561263" algn="l"/>
                <a:tab pos="8143875" algn="l"/>
                <a:tab pos="8724900" algn="l"/>
                <a:tab pos="9305925" algn="l"/>
              </a:tabLst>
            </a:pPr>
            <a:r>
              <a:rPr lang="cs-CZ" sz="2000" dirty="0" smtClean="0"/>
              <a:t>Metoda polární s modifikacemi podle způsobu určení délek</a:t>
            </a:r>
          </a:p>
          <a:p>
            <a:pPr marL="893763" lvl="0" indent="-441325">
              <a:buFont typeface="Arial" pitchFamily="34" charset="0"/>
              <a:buChar char="•"/>
              <a:tabLst>
                <a:tab pos="0" algn="l"/>
                <a:tab pos="893763" algn="l"/>
                <a:tab pos="4071938" algn="l"/>
                <a:tab pos="4652963" algn="l"/>
                <a:tab pos="5235575" algn="l"/>
                <a:tab pos="5816600" algn="l"/>
                <a:tab pos="6397625" algn="l"/>
                <a:tab pos="6980238" algn="l"/>
                <a:tab pos="7561263" algn="l"/>
                <a:tab pos="8143875" algn="l"/>
                <a:tab pos="8724900" algn="l"/>
                <a:tab pos="9305925" algn="l"/>
              </a:tabLst>
            </a:pPr>
            <a:r>
              <a:rPr lang="cs-CZ" sz="2000" dirty="0" smtClean="0"/>
              <a:t>metoda </a:t>
            </a:r>
            <a:r>
              <a:rPr lang="cs-CZ" sz="2000" dirty="0" smtClean="0"/>
              <a:t>polární s využitím </a:t>
            </a:r>
            <a:r>
              <a:rPr lang="cs-CZ" sz="2000" dirty="0" err="1" smtClean="0"/>
              <a:t>dvojobrazových</a:t>
            </a:r>
            <a:r>
              <a:rPr lang="cs-CZ" sz="2000" dirty="0" smtClean="0"/>
              <a:t> dálkoměrů</a:t>
            </a:r>
          </a:p>
          <a:p>
            <a:pPr marL="893763" lvl="0" indent="-441325">
              <a:buFont typeface="Arial" pitchFamily="34" charset="0"/>
              <a:buChar char="•"/>
              <a:tabLst>
                <a:tab pos="0" algn="l"/>
                <a:tab pos="893763" algn="l"/>
                <a:tab pos="4071938" algn="l"/>
                <a:tab pos="4652963" algn="l"/>
                <a:tab pos="5235575" algn="l"/>
                <a:tab pos="5816600" algn="l"/>
                <a:tab pos="6397625" algn="l"/>
                <a:tab pos="6980238" algn="l"/>
                <a:tab pos="7561263" algn="l"/>
                <a:tab pos="8143875" algn="l"/>
                <a:tab pos="8724900" algn="l"/>
                <a:tab pos="9305925" algn="l"/>
              </a:tabLst>
            </a:pPr>
            <a:r>
              <a:rPr lang="cs-CZ" sz="2000" dirty="0" smtClean="0"/>
              <a:t>metoda </a:t>
            </a:r>
            <a:r>
              <a:rPr lang="cs-CZ" sz="2000" dirty="0" smtClean="0"/>
              <a:t>polární s využitím elektronických dálkoměrů</a:t>
            </a:r>
          </a:p>
          <a:p>
            <a:pPr marL="893763" lvl="0" indent="-441325">
              <a:buFont typeface="Arial" pitchFamily="34" charset="0"/>
              <a:buChar char="•"/>
              <a:tabLst>
                <a:tab pos="0" algn="l"/>
                <a:tab pos="893763" algn="l"/>
                <a:tab pos="4071938" algn="l"/>
                <a:tab pos="4652963" algn="l"/>
                <a:tab pos="5235575" algn="l"/>
                <a:tab pos="5816600" algn="l"/>
                <a:tab pos="6397625" algn="l"/>
                <a:tab pos="6980238" algn="l"/>
                <a:tab pos="7561263" algn="l"/>
                <a:tab pos="8143875" algn="l"/>
                <a:tab pos="8724900" algn="l"/>
                <a:tab pos="9305925" algn="l"/>
              </a:tabLst>
            </a:pPr>
            <a:r>
              <a:rPr lang="cs-CZ" sz="2000" dirty="0" smtClean="0"/>
              <a:t>metoda </a:t>
            </a:r>
            <a:r>
              <a:rPr lang="cs-CZ" sz="2000" dirty="0" smtClean="0"/>
              <a:t>nitkové tachymetrie</a:t>
            </a:r>
          </a:p>
          <a:p>
            <a:pPr lvl="0">
              <a:tabLst>
                <a:tab pos="0" algn="l"/>
                <a:tab pos="2327275" algn="l"/>
                <a:tab pos="2908300" algn="l"/>
                <a:tab pos="3489325" algn="l"/>
                <a:tab pos="4071938" algn="l"/>
                <a:tab pos="4652963" algn="l"/>
                <a:tab pos="5235575" algn="l"/>
                <a:tab pos="5816600" algn="l"/>
                <a:tab pos="6397625" algn="l"/>
                <a:tab pos="6980238" algn="l"/>
                <a:tab pos="7561263" algn="l"/>
                <a:tab pos="8143875" algn="l"/>
                <a:tab pos="8724900" algn="l"/>
                <a:tab pos="9305925" algn="l"/>
              </a:tabLst>
            </a:pPr>
            <a:endParaRPr lang="cs-CZ" sz="2000" dirty="0" smtClean="0"/>
          </a:p>
          <a:p>
            <a:pPr lvl="0">
              <a:tabLst>
                <a:tab pos="0" algn="l"/>
                <a:tab pos="2327275" algn="l"/>
                <a:tab pos="2908300" algn="l"/>
                <a:tab pos="3489325" algn="l"/>
                <a:tab pos="4071938" algn="l"/>
                <a:tab pos="4652963" algn="l"/>
                <a:tab pos="5235575" algn="l"/>
                <a:tab pos="5816600" algn="l"/>
                <a:tab pos="6397625" algn="l"/>
                <a:tab pos="6980238" algn="l"/>
                <a:tab pos="7561263" algn="l"/>
                <a:tab pos="8143875" algn="l"/>
                <a:tab pos="8724900" algn="l"/>
                <a:tab pos="9305925" algn="l"/>
              </a:tabLst>
            </a:pPr>
            <a:r>
              <a:rPr lang="cs-CZ" sz="2000" b="1" dirty="0" smtClean="0"/>
              <a:t>Fotogrammetrické </a:t>
            </a:r>
            <a:r>
              <a:rPr lang="cs-CZ" sz="2000" b="1" dirty="0" smtClean="0"/>
              <a:t>měřické metody </a:t>
            </a:r>
            <a:r>
              <a:rPr lang="cs-CZ" sz="2000" b="1" dirty="0" smtClean="0"/>
              <a:t>pro tvorbu </a:t>
            </a:r>
            <a:r>
              <a:rPr lang="cs-CZ" sz="2000" b="1" dirty="0" smtClean="0"/>
              <a:t>ZMVM:</a:t>
            </a:r>
          </a:p>
          <a:p>
            <a:pPr lvl="0">
              <a:tabLst>
                <a:tab pos="0" algn="l"/>
                <a:tab pos="2327275" algn="l"/>
                <a:tab pos="2908300" algn="l"/>
                <a:tab pos="3489325" algn="l"/>
                <a:tab pos="4071938" algn="l"/>
                <a:tab pos="4652963" algn="l"/>
                <a:tab pos="5235575" algn="l"/>
                <a:tab pos="5816600" algn="l"/>
                <a:tab pos="6397625" algn="l"/>
                <a:tab pos="6980238" algn="l"/>
                <a:tab pos="7561263" algn="l"/>
                <a:tab pos="8143875" algn="l"/>
                <a:tab pos="8724900" algn="l"/>
                <a:tab pos="9305925" algn="l"/>
              </a:tabLst>
            </a:pPr>
            <a:r>
              <a:rPr lang="cs-CZ" sz="2000" dirty="0" smtClean="0"/>
              <a:t>Metoda polární s modifikacemi podle způsobu určení délek</a:t>
            </a:r>
          </a:p>
          <a:p>
            <a:pPr marL="893763" lvl="0" indent="-441325">
              <a:buFont typeface="Arial" pitchFamily="34" charset="0"/>
              <a:buChar char="•"/>
              <a:tabLst>
                <a:tab pos="0" algn="l"/>
                <a:tab pos="893763" algn="l"/>
                <a:tab pos="4071938" algn="l"/>
                <a:tab pos="4652963" algn="l"/>
                <a:tab pos="5235575" algn="l"/>
                <a:tab pos="5816600" algn="l"/>
                <a:tab pos="6397625" algn="l"/>
                <a:tab pos="6980238" algn="l"/>
                <a:tab pos="7561263" algn="l"/>
                <a:tab pos="8143875" algn="l"/>
                <a:tab pos="8724900" algn="l"/>
                <a:tab pos="9305925" algn="l"/>
              </a:tabLst>
            </a:pPr>
            <a:r>
              <a:rPr lang="cs-CZ" sz="2000" dirty="0" smtClean="0"/>
              <a:t>u</a:t>
            </a:r>
            <a:r>
              <a:rPr lang="cs-CZ" sz="2000" dirty="0" smtClean="0"/>
              <a:t>niverzální fotogrammetrická metoda</a:t>
            </a:r>
            <a:endParaRPr lang="cs-CZ" sz="2000" dirty="0" smtClean="0"/>
          </a:p>
          <a:p>
            <a:pPr marL="893763" lvl="0" indent="-441325">
              <a:buFont typeface="Arial" pitchFamily="34" charset="0"/>
              <a:buChar char="•"/>
              <a:tabLst>
                <a:tab pos="0" algn="l"/>
                <a:tab pos="893763" algn="l"/>
                <a:tab pos="4071938" algn="l"/>
                <a:tab pos="4652963" algn="l"/>
                <a:tab pos="5235575" algn="l"/>
                <a:tab pos="5816600" algn="l"/>
                <a:tab pos="6397625" algn="l"/>
                <a:tab pos="6980238" algn="l"/>
                <a:tab pos="7561263" algn="l"/>
                <a:tab pos="8143875" algn="l"/>
                <a:tab pos="8724900" algn="l"/>
                <a:tab pos="9305925" algn="l"/>
              </a:tabLst>
            </a:pPr>
            <a:r>
              <a:rPr lang="cs-CZ" sz="2000" dirty="0" smtClean="0"/>
              <a:t>m</a:t>
            </a:r>
            <a:r>
              <a:rPr lang="cs-CZ" sz="2000" dirty="0" smtClean="0"/>
              <a:t>etoda diferenciálního překreslení leteckých měřických snímků</a:t>
            </a:r>
          </a:p>
          <a:p>
            <a:pPr marL="893763" lvl="0" indent="-441325">
              <a:buFont typeface="Arial" pitchFamily="34" charset="0"/>
              <a:buChar char="•"/>
              <a:tabLst>
                <a:tab pos="0" algn="l"/>
                <a:tab pos="893763" algn="l"/>
                <a:tab pos="4071938" algn="l"/>
                <a:tab pos="4652963" algn="l"/>
                <a:tab pos="5235575" algn="l"/>
                <a:tab pos="5816600" algn="l"/>
                <a:tab pos="6397625" algn="l"/>
                <a:tab pos="6980238" algn="l"/>
                <a:tab pos="7561263" algn="l"/>
                <a:tab pos="8143875" algn="l"/>
                <a:tab pos="8724900" algn="l"/>
                <a:tab pos="9305925" algn="l"/>
              </a:tabLst>
            </a:pPr>
            <a:endParaRPr lang="cs-CZ" sz="2000" dirty="0" smtClean="0"/>
          </a:p>
          <a:p>
            <a:pPr lvl="0">
              <a:tabLst>
                <a:tab pos="0" algn="l"/>
                <a:tab pos="2327275" algn="l"/>
                <a:tab pos="2908300" algn="l"/>
                <a:tab pos="3489325" algn="l"/>
                <a:tab pos="4071938" algn="l"/>
                <a:tab pos="4652963" algn="l"/>
                <a:tab pos="5235575" algn="l"/>
                <a:tab pos="5816600" algn="l"/>
                <a:tab pos="6397625" algn="l"/>
                <a:tab pos="6980238" algn="l"/>
                <a:tab pos="7561263" algn="l"/>
                <a:tab pos="8143875" algn="l"/>
                <a:tab pos="8724900" algn="l"/>
                <a:tab pos="9305925" algn="l"/>
              </a:tabLst>
            </a:pPr>
            <a:r>
              <a:rPr lang="cs-CZ" sz="2000" b="1" dirty="0" smtClean="0"/>
              <a:t>Při použití té které metody mapování (nebo jejich kombinace) se zvažoval:</a:t>
            </a:r>
            <a:endParaRPr lang="cs-CZ" sz="2000" b="1" dirty="0" smtClean="0"/>
          </a:p>
          <a:p>
            <a:pPr lvl="0">
              <a:tabLst>
                <a:tab pos="0" algn="l"/>
                <a:tab pos="2327275" algn="l"/>
                <a:tab pos="2908300" algn="l"/>
                <a:tab pos="3489325" algn="l"/>
                <a:tab pos="4071938" algn="l"/>
                <a:tab pos="4652963" algn="l"/>
                <a:tab pos="5235575" algn="l"/>
                <a:tab pos="5816600" algn="l"/>
                <a:tab pos="6397625" algn="l"/>
                <a:tab pos="6980238" algn="l"/>
                <a:tab pos="7561263" algn="l"/>
                <a:tab pos="8143875" algn="l"/>
                <a:tab pos="8724900" algn="l"/>
                <a:tab pos="9305925" algn="l"/>
              </a:tabLst>
            </a:pPr>
            <a:r>
              <a:rPr lang="cs-CZ" sz="2000" dirty="0" smtClean="0"/>
              <a:t>Účel mapování, požadovaná přesnost obsahu nové mapy, požadovaný termín ukončení mapování, možnost využití </a:t>
            </a:r>
            <a:r>
              <a:rPr lang="cs-CZ" sz="2000" dirty="0" err="1" smtClean="0"/>
              <a:t>dřívěhšího</a:t>
            </a:r>
            <a:r>
              <a:rPr lang="cs-CZ" sz="2000" dirty="0" smtClean="0"/>
              <a:t> mapování, hustota PBPP, způsob zpracování měřických údajů</a:t>
            </a:r>
            <a:endParaRPr lang="cs-CZ" sz="2000" dirty="0" smtClean="0"/>
          </a:p>
          <a:p>
            <a:pPr lvl="0">
              <a:tabLst>
                <a:tab pos="0" algn="l"/>
                <a:tab pos="4071938" algn="l"/>
                <a:tab pos="4652963" algn="l"/>
                <a:tab pos="5235575" algn="l"/>
                <a:tab pos="5816600" algn="l"/>
                <a:tab pos="6397625" algn="l"/>
                <a:tab pos="6980238" algn="l"/>
                <a:tab pos="7561263" algn="l"/>
                <a:tab pos="8143875" algn="l"/>
                <a:tab pos="8724900" algn="l"/>
                <a:tab pos="9305925" algn="l"/>
              </a:tabLst>
            </a:pPr>
            <a:endParaRPr lang="cs-CZ" sz="2000" dirty="0" smtClean="0"/>
          </a:p>
          <a:p>
            <a:pPr lvl="0">
              <a:tabLst>
                <a:tab pos="0" algn="l"/>
                <a:tab pos="2327275" algn="l"/>
                <a:tab pos="2908300" algn="l"/>
                <a:tab pos="3489325" algn="l"/>
                <a:tab pos="4071938" algn="l"/>
                <a:tab pos="4652963" algn="l"/>
                <a:tab pos="5235575" algn="l"/>
                <a:tab pos="5816600" algn="l"/>
                <a:tab pos="6397625" algn="l"/>
                <a:tab pos="6980238" algn="l"/>
                <a:tab pos="7561263" algn="l"/>
                <a:tab pos="8143875" algn="l"/>
                <a:tab pos="8724900" algn="l"/>
                <a:tab pos="9305925" algn="l"/>
              </a:tabLst>
            </a:pPr>
            <a:endParaRPr lang="cs-CZ" sz="2000" dirty="0" smtClean="0"/>
          </a:p>
          <a:p>
            <a:pPr marL="893763" lvl="0" indent="-441325">
              <a:tabLst>
                <a:tab pos="0" algn="l"/>
                <a:tab pos="893763" algn="l"/>
                <a:tab pos="4071938" algn="l"/>
                <a:tab pos="4652963" algn="l"/>
                <a:tab pos="5235575" algn="l"/>
                <a:tab pos="5816600" algn="l"/>
                <a:tab pos="6397625" algn="l"/>
                <a:tab pos="6980238" algn="l"/>
                <a:tab pos="7561263" algn="l"/>
                <a:tab pos="8143875" algn="l"/>
                <a:tab pos="8724900" algn="l"/>
                <a:tab pos="9305925" algn="l"/>
              </a:tabLst>
            </a:pPr>
            <a:endParaRPr lang="cs-CZ" sz="2000" dirty="0" smtClean="0"/>
          </a:p>
          <a:p>
            <a:pPr lvl="0">
              <a:tabLst>
                <a:tab pos="0" algn="l"/>
                <a:tab pos="2327275" algn="l"/>
                <a:tab pos="2908300" algn="l"/>
                <a:tab pos="3489325" algn="l"/>
                <a:tab pos="4071938" algn="l"/>
                <a:tab pos="4652963" algn="l"/>
                <a:tab pos="5235575" algn="l"/>
                <a:tab pos="5816600" algn="l"/>
                <a:tab pos="6397625" algn="l"/>
                <a:tab pos="6980238" algn="l"/>
                <a:tab pos="7561263" algn="l"/>
                <a:tab pos="8143875" algn="l"/>
                <a:tab pos="8724900" algn="l"/>
                <a:tab pos="9305925" algn="l"/>
              </a:tabLst>
            </a:pPr>
            <a:endParaRPr lang="cs-CZ" sz="2000" dirty="0" smtClean="0"/>
          </a:p>
        </p:txBody>
      </p:sp>
      <p:sp>
        <p:nvSpPr>
          <p:cNvPr id="6" name="TextovéPole 5"/>
          <p:cNvSpPr txBox="1"/>
          <p:nvPr/>
        </p:nvSpPr>
        <p:spPr>
          <a:xfrm>
            <a:off x="7991872" y="0"/>
            <a:ext cx="11521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dirty="0" smtClean="0"/>
              <a:t>3</a:t>
            </a:r>
            <a:r>
              <a:rPr lang="cs-CZ" b="1" dirty="0" smtClean="0"/>
              <a:t>/3</a:t>
            </a:r>
            <a:endParaRPr lang="cs-CZ" b="1" dirty="0"/>
          </a:p>
        </p:txBody>
      </p:sp>
    </p:spTree>
    <p:extLst>
      <p:ext uri="{BB962C8B-B14F-4D97-AF65-F5344CB8AC3E}">
        <p14:creationId xmlns="" xmlns:p14="http://schemas.microsoft.com/office/powerpoint/2010/main" val="330217429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smtClean="0"/>
              <a:t>www.hgf.vsb.cz</a:t>
            </a:r>
            <a:endParaRPr lang="cs-CZ"/>
          </a:p>
        </p:txBody>
      </p:sp>
      <p:sp>
        <p:nvSpPr>
          <p:cNvPr id="5" name="Obdélník 4"/>
          <p:cNvSpPr/>
          <p:nvPr/>
        </p:nvSpPr>
        <p:spPr>
          <a:xfrm>
            <a:off x="215008" y="620688"/>
            <a:ext cx="8928992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tabLst>
                <a:tab pos="2327275" algn="l"/>
                <a:tab pos="2908300" algn="l"/>
                <a:tab pos="3489325" algn="l"/>
                <a:tab pos="4071938" algn="l"/>
                <a:tab pos="4652963" algn="l"/>
                <a:tab pos="5235575" algn="l"/>
                <a:tab pos="5816600" algn="l"/>
                <a:tab pos="6397625" algn="l"/>
                <a:tab pos="6980238" algn="l"/>
                <a:tab pos="7561263" algn="l"/>
                <a:tab pos="8143875" algn="l"/>
                <a:tab pos="8724900" algn="l"/>
                <a:tab pos="9305925" algn="l"/>
              </a:tabLst>
            </a:pPr>
            <a:r>
              <a:rPr lang="cs-CZ" sz="2000" b="1" dirty="0" smtClean="0"/>
              <a:t>Současné </a:t>
            </a:r>
            <a:r>
              <a:rPr lang="cs-CZ" sz="2000" b="1" dirty="0" smtClean="0"/>
              <a:t>katastrální mapy a jejich tvorba – Návod obnovy katastrálního operátu a </a:t>
            </a:r>
            <a:r>
              <a:rPr lang="cs-CZ" sz="2000" b="1" dirty="0" smtClean="0"/>
              <a:t>převodu</a:t>
            </a:r>
          </a:p>
          <a:p>
            <a:pPr lvl="0">
              <a:tabLst>
                <a:tab pos="0" algn="l"/>
                <a:tab pos="4071938" algn="l"/>
                <a:tab pos="4652963" algn="l"/>
                <a:tab pos="5235575" algn="l"/>
                <a:tab pos="5816600" algn="l"/>
                <a:tab pos="6397625" algn="l"/>
                <a:tab pos="6980238" algn="l"/>
                <a:tab pos="7561263" algn="l"/>
                <a:tab pos="8143875" algn="l"/>
                <a:tab pos="8724900" algn="l"/>
                <a:tab pos="9305925" algn="l"/>
              </a:tabLst>
            </a:pPr>
            <a:endParaRPr lang="cs-CZ" sz="2000" dirty="0" smtClean="0"/>
          </a:p>
          <a:p>
            <a:pPr lvl="0">
              <a:tabLst>
                <a:tab pos="0" algn="l"/>
                <a:tab pos="4071938" algn="l"/>
                <a:tab pos="4652963" algn="l"/>
                <a:tab pos="5235575" algn="l"/>
                <a:tab pos="5816600" algn="l"/>
                <a:tab pos="6397625" algn="l"/>
                <a:tab pos="6980238" algn="l"/>
                <a:tab pos="7561263" algn="l"/>
                <a:tab pos="8143875" algn="l"/>
                <a:tab pos="8724900" algn="l"/>
                <a:tab pos="9305925" algn="l"/>
              </a:tabLst>
            </a:pPr>
            <a:endParaRPr lang="cs-CZ" sz="2000" dirty="0" smtClean="0"/>
          </a:p>
          <a:p>
            <a:pPr lvl="0">
              <a:tabLst>
                <a:tab pos="0" algn="l"/>
                <a:tab pos="4071938" algn="l"/>
                <a:tab pos="4652963" algn="l"/>
                <a:tab pos="5235575" algn="l"/>
                <a:tab pos="5816600" algn="l"/>
                <a:tab pos="6397625" algn="l"/>
                <a:tab pos="6980238" algn="l"/>
                <a:tab pos="7561263" algn="l"/>
                <a:tab pos="8143875" algn="l"/>
                <a:tab pos="8724900" algn="l"/>
                <a:tab pos="9305925" algn="l"/>
              </a:tabLst>
            </a:pPr>
            <a:endParaRPr lang="cs-CZ" sz="2000" dirty="0" smtClean="0"/>
          </a:p>
          <a:p>
            <a:pPr lvl="0">
              <a:tabLst>
                <a:tab pos="0" algn="l"/>
                <a:tab pos="4071938" algn="l"/>
                <a:tab pos="4652963" algn="l"/>
                <a:tab pos="5235575" algn="l"/>
                <a:tab pos="5816600" algn="l"/>
                <a:tab pos="6397625" algn="l"/>
                <a:tab pos="6980238" algn="l"/>
                <a:tab pos="7561263" algn="l"/>
                <a:tab pos="8143875" algn="l"/>
                <a:tab pos="8724900" algn="l"/>
                <a:tab pos="9305925" algn="l"/>
              </a:tabLst>
            </a:pPr>
            <a:endParaRPr lang="cs-CZ" sz="2000" dirty="0" smtClean="0"/>
          </a:p>
          <a:p>
            <a:pPr lvl="0">
              <a:tabLst>
                <a:tab pos="0" algn="l"/>
                <a:tab pos="2327275" algn="l"/>
                <a:tab pos="2908300" algn="l"/>
                <a:tab pos="3489325" algn="l"/>
                <a:tab pos="4071938" algn="l"/>
                <a:tab pos="4652963" algn="l"/>
                <a:tab pos="5235575" algn="l"/>
                <a:tab pos="5816600" algn="l"/>
                <a:tab pos="6397625" algn="l"/>
                <a:tab pos="6980238" algn="l"/>
                <a:tab pos="7561263" algn="l"/>
                <a:tab pos="8143875" algn="l"/>
                <a:tab pos="8724900" algn="l"/>
                <a:tab pos="9305925" algn="l"/>
              </a:tabLst>
            </a:pPr>
            <a:endParaRPr lang="cs-CZ" sz="2000" dirty="0" smtClean="0"/>
          </a:p>
          <a:p>
            <a:pPr marL="893763" lvl="0" indent="-441325">
              <a:tabLst>
                <a:tab pos="0" algn="l"/>
                <a:tab pos="893763" algn="l"/>
                <a:tab pos="4071938" algn="l"/>
                <a:tab pos="4652963" algn="l"/>
                <a:tab pos="5235575" algn="l"/>
                <a:tab pos="5816600" algn="l"/>
                <a:tab pos="6397625" algn="l"/>
                <a:tab pos="6980238" algn="l"/>
                <a:tab pos="7561263" algn="l"/>
                <a:tab pos="8143875" algn="l"/>
                <a:tab pos="8724900" algn="l"/>
                <a:tab pos="9305925" algn="l"/>
              </a:tabLst>
            </a:pPr>
            <a:endParaRPr lang="cs-CZ" sz="2000" dirty="0" smtClean="0"/>
          </a:p>
          <a:p>
            <a:pPr lvl="0">
              <a:tabLst>
                <a:tab pos="0" algn="l"/>
                <a:tab pos="2327275" algn="l"/>
                <a:tab pos="2908300" algn="l"/>
                <a:tab pos="3489325" algn="l"/>
                <a:tab pos="4071938" algn="l"/>
                <a:tab pos="4652963" algn="l"/>
                <a:tab pos="5235575" algn="l"/>
                <a:tab pos="5816600" algn="l"/>
                <a:tab pos="6397625" algn="l"/>
                <a:tab pos="6980238" algn="l"/>
                <a:tab pos="7561263" algn="l"/>
                <a:tab pos="8143875" algn="l"/>
                <a:tab pos="8724900" algn="l"/>
                <a:tab pos="9305925" algn="l"/>
              </a:tabLst>
            </a:pPr>
            <a:endParaRPr lang="cs-CZ" sz="2000" dirty="0" smtClean="0"/>
          </a:p>
        </p:txBody>
      </p:sp>
      <p:sp>
        <p:nvSpPr>
          <p:cNvPr id="6" name="TextovéPole 5"/>
          <p:cNvSpPr txBox="1"/>
          <p:nvPr/>
        </p:nvSpPr>
        <p:spPr>
          <a:xfrm>
            <a:off x="7991872" y="0"/>
            <a:ext cx="11521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dirty="0" smtClean="0"/>
              <a:t>3</a:t>
            </a:r>
            <a:r>
              <a:rPr lang="cs-CZ" b="1" dirty="0" smtClean="0"/>
              <a:t>/3</a:t>
            </a:r>
            <a:endParaRPr lang="cs-CZ" b="1" dirty="0"/>
          </a:p>
        </p:txBody>
      </p:sp>
    </p:spTree>
    <p:extLst>
      <p:ext uri="{BB962C8B-B14F-4D97-AF65-F5344CB8AC3E}">
        <p14:creationId xmlns="" xmlns:p14="http://schemas.microsoft.com/office/powerpoint/2010/main" val="330217429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smtClean="0"/>
              <a:t>www.hgf.vsb.cz</a:t>
            </a:r>
            <a:endParaRPr lang="cs-CZ"/>
          </a:p>
        </p:txBody>
      </p:sp>
      <p:sp>
        <p:nvSpPr>
          <p:cNvPr id="5" name="Obdélník 4"/>
          <p:cNvSpPr/>
          <p:nvPr/>
        </p:nvSpPr>
        <p:spPr>
          <a:xfrm>
            <a:off x="683567" y="620688"/>
            <a:ext cx="8281045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tabLst>
                <a:tab pos="0" algn="l"/>
                <a:tab pos="2327275" algn="l"/>
                <a:tab pos="2908300" algn="l"/>
                <a:tab pos="3489325" algn="l"/>
                <a:tab pos="4071938" algn="l"/>
                <a:tab pos="4652963" algn="l"/>
                <a:tab pos="5235575" algn="l"/>
                <a:tab pos="5816600" algn="l"/>
                <a:tab pos="6397625" algn="l"/>
                <a:tab pos="6980238" algn="l"/>
                <a:tab pos="7561263" algn="l"/>
                <a:tab pos="8143875" algn="l"/>
                <a:tab pos="8724900" algn="l"/>
                <a:tab pos="9305925" algn="l"/>
              </a:tabLst>
            </a:pPr>
            <a:r>
              <a:rPr lang="cs-CZ" sz="2000" b="1" dirty="0" smtClean="0"/>
              <a:t>Vývoj </a:t>
            </a:r>
            <a:r>
              <a:rPr lang="cs-CZ" sz="2000" b="1" dirty="0" smtClean="0"/>
              <a:t>tvorby map středních měřítek -  I., II. a III vojenské </a:t>
            </a:r>
            <a:r>
              <a:rPr lang="cs-CZ" sz="2000" b="1" dirty="0" smtClean="0"/>
              <a:t>mapování</a:t>
            </a:r>
          </a:p>
          <a:p>
            <a:pPr lvl="0">
              <a:tabLst>
                <a:tab pos="0" algn="l"/>
                <a:tab pos="2327275" algn="l"/>
                <a:tab pos="2908300" algn="l"/>
                <a:tab pos="3489325" algn="l"/>
                <a:tab pos="4071938" algn="l"/>
                <a:tab pos="4652963" algn="l"/>
                <a:tab pos="5235575" algn="l"/>
                <a:tab pos="5816600" algn="l"/>
                <a:tab pos="6397625" algn="l"/>
                <a:tab pos="6980238" algn="l"/>
                <a:tab pos="7561263" algn="l"/>
                <a:tab pos="8143875" algn="l"/>
                <a:tab pos="8724900" algn="l"/>
                <a:tab pos="9305925" algn="l"/>
              </a:tabLst>
            </a:pPr>
            <a:endParaRPr lang="cs-CZ" sz="2000" b="1" dirty="0" smtClean="0"/>
          </a:p>
          <a:p>
            <a:pPr lvl="0">
              <a:tabLst>
                <a:tab pos="0" algn="l"/>
                <a:tab pos="2327275" algn="l"/>
                <a:tab pos="2908300" algn="l"/>
                <a:tab pos="3489325" algn="l"/>
                <a:tab pos="4071938" algn="l"/>
                <a:tab pos="4652963" algn="l"/>
                <a:tab pos="5235575" algn="l"/>
                <a:tab pos="5816600" algn="l"/>
                <a:tab pos="6397625" algn="l"/>
                <a:tab pos="6980238" algn="l"/>
                <a:tab pos="7561263" algn="l"/>
                <a:tab pos="8143875" algn="l"/>
                <a:tab pos="8724900" algn="l"/>
                <a:tab pos="9305925" algn="l"/>
              </a:tabLst>
            </a:pPr>
            <a:r>
              <a:rPr lang="cs-CZ" sz="2000" b="1" dirty="0" smtClean="0"/>
              <a:t>Podněty </a:t>
            </a:r>
            <a:r>
              <a:rPr lang="cs-CZ" sz="2000" dirty="0" smtClean="0"/>
              <a:t>k vojenskému  topografickému mapování</a:t>
            </a:r>
            <a:r>
              <a:rPr lang="cs-CZ" sz="2000" dirty="0" smtClean="0"/>
              <a:t> dala změna taktiky vedení boje po sedmileté válce (1756-1763)</a:t>
            </a:r>
            <a:endParaRPr lang="cs-CZ" sz="2000" dirty="0" smtClean="0"/>
          </a:p>
          <a:p>
            <a:pPr marL="457200" lvl="0" indent="-457200">
              <a:tabLst>
                <a:tab pos="0" algn="l"/>
                <a:tab pos="2327275" algn="l"/>
                <a:tab pos="2908300" algn="l"/>
                <a:tab pos="3489325" algn="l"/>
                <a:tab pos="4071938" algn="l"/>
                <a:tab pos="4652963" algn="l"/>
                <a:tab pos="5235575" algn="l"/>
                <a:tab pos="5816600" algn="l"/>
                <a:tab pos="6397625" algn="l"/>
                <a:tab pos="6980238" algn="l"/>
                <a:tab pos="7561263" algn="l"/>
                <a:tab pos="8143875" algn="l"/>
                <a:tab pos="8724900" algn="l"/>
                <a:tab pos="9305925" algn="l"/>
              </a:tabLst>
            </a:pPr>
            <a:endParaRPr lang="cs-CZ" sz="2000" b="1" dirty="0" smtClean="0"/>
          </a:p>
          <a:p>
            <a:pPr marL="457200" lvl="0" indent="-457200">
              <a:tabLst>
                <a:tab pos="0" algn="l"/>
                <a:tab pos="2327275" algn="l"/>
                <a:tab pos="2908300" algn="l"/>
                <a:tab pos="3489325" algn="l"/>
                <a:tab pos="4071938" algn="l"/>
                <a:tab pos="4652963" algn="l"/>
                <a:tab pos="5235575" algn="l"/>
                <a:tab pos="5816600" algn="l"/>
                <a:tab pos="6397625" algn="l"/>
                <a:tab pos="6980238" algn="l"/>
                <a:tab pos="7561263" algn="l"/>
                <a:tab pos="8143875" algn="l"/>
                <a:tab pos="8724900" algn="l"/>
                <a:tab pos="9305925" algn="l"/>
              </a:tabLst>
            </a:pPr>
            <a:r>
              <a:rPr lang="cs-CZ" sz="2000" b="1" dirty="0" smtClean="0"/>
              <a:t>První vojenské mapování (1763-1787)</a:t>
            </a:r>
            <a:endParaRPr lang="cs-CZ" sz="2000" b="1" dirty="0" smtClean="0"/>
          </a:p>
          <a:p>
            <a:pPr marL="457200" lvl="0" indent="-457200">
              <a:tabLst>
                <a:tab pos="0" algn="l"/>
                <a:tab pos="2327275" algn="l"/>
                <a:tab pos="2908300" algn="l"/>
                <a:tab pos="3489325" algn="l"/>
                <a:tab pos="4071938" algn="l"/>
                <a:tab pos="4652963" algn="l"/>
                <a:tab pos="5235575" algn="l"/>
                <a:tab pos="5816600" algn="l"/>
                <a:tab pos="6397625" algn="l"/>
                <a:tab pos="6980238" algn="l"/>
                <a:tab pos="7561263" algn="l"/>
                <a:tab pos="8143875" algn="l"/>
                <a:tab pos="8724900" algn="l"/>
                <a:tab pos="9305925" algn="l"/>
              </a:tabLst>
            </a:pPr>
            <a:r>
              <a:rPr lang="cs-CZ" sz="2000" dirty="0" smtClean="0">
                <a:hlinkClick r:id="rId2"/>
              </a:rPr>
              <a:t>http://oldmaps.geolab.cz/</a:t>
            </a:r>
            <a:endParaRPr lang="cs-CZ" sz="2000" b="1" dirty="0" smtClean="0"/>
          </a:p>
          <a:p>
            <a:pPr lvl="0">
              <a:tabLst>
                <a:tab pos="0" algn="l"/>
                <a:tab pos="2327275" algn="l"/>
                <a:tab pos="2908300" algn="l"/>
                <a:tab pos="3489325" algn="l"/>
                <a:tab pos="4071938" algn="l"/>
                <a:tab pos="4652963" algn="l"/>
                <a:tab pos="5235575" algn="l"/>
                <a:tab pos="5816600" algn="l"/>
                <a:tab pos="6397625" algn="l"/>
                <a:tab pos="6980238" algn="l"/>
                <a:tab pos="7561263" algn="l"/>
                <a:tab pos="8143875" algn="l"/>
                <a:tab pos="8724900" algn="l"/>
                <a:tab pos="9305925" algn="l"/>
              </a:tabLst>
            </a:pPr>
            <a:r>
              <a:rPr lang="cs-CZ" sz="2000" dirty="0" smtClean="0"/>
              <a:t>P</a:t>
            </a:r>
            <a:r>
              <a:rPr lang="cs-CZ" sz="2000" dirty="0" smtClean="0"/>
              <a:t>odkladem  I. vojenského mapování </a:t>
            </a:r>
            <a:r>
              <a:rPr lang="cs-CZ" sz="2000" dirty="0" err="1" smtClean="0"/>
              <a:t>c.k</a:t>
            </a:r>
            <a:r>
              <a:rPr lang="cs-CZ" sz="2000" dirty="0" smtClean="0"/>
              <a:t>. mocnářství se </a:t>
            </a:r>
            <a:r>
              <a:rPr lang="cs-CZ" sz="2000" dirty="0" smtClean="0"/>
              <a:t>stala </a:t>
            </a:r>
            <a:r>
              <a:rPr lang="cs-CZ" sz="2000" dirty="0" err="1" smtClean="0"/>
              <a:t>Müllerova</a:t>
            </a:r>
            <a:r>
              <a:rPr lang="cs-CZ" sz="2000" dirty="0" smtClean="0"/>
              <a:t> mapa zvětšená do měřítka 1: 28 800. Důstojníci vojenské topografické služby projížděli krajinu na koni a mapovali metodou "a la </a:t>
            </a:r>
            <a:r>
              <a:rPr lang="cs-CZ" sz="2000" dirty="0" err="1" smtClean="0"/>
              <a:t>vue</a:t>
            </a:r>
            <a:r>
              <a:rPr lang="cs-CZ" sz="2000" dirty="0" smtClean="0"/>
              <a:t>", česky to zní méně vznešeně - "od oka", tj. pouhým pozorováním v terénu. Jeden důstojník za léto zmapoval až 350 km2. Před mapováním nebyla z finančních a časových důvodů vybudována síť přesně a astronomicky určených trigonometrických bodů. Proto pokusy o sestavení přehledné mapy monarchie, bez její kvalitní geometrické kostry, skončily neúspěšně. Kresba nešla jednoznačně napojit, bortila se, či překrývala</a:t>
            </a:r>
            <a:r>
              <a:rPr lang="cs-CZ" sz="2000" dirty="0" smtClean="0"/>
              <a:t>.</a:t>
            </a:r>
            <a:endParaRPr lang="cs-CZ" sz="2000" dirty="0" smtClean="0"/>
          </a:p>
        </p:txBody>
      </p:sp>
    </p:spTree>
    <p:extLst>
      <p:ext uri="{BB962C8B-B14F-4D97-AF65-F5344CB8AC3E}">
        <p14:creationId xmlns="" xmlns:p14="http://schemas.microsoft.com/office/powerpoint/2010/main" val="330217429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smtClean="0"/>
              <a:t>www.hgf.vsb.cz</a:t>
            </a:r>
            <a:endParaRPr lang="cs-CZ"/>
          </a:p>
        </p:txBody>
      </p:sp>
      <p:sp>
        <p:nvSpPr>
          <p:cNvPr id="5" name="Obdélník 4"/>
          <p:cNvSpPr/>
          <p:nvPr/>
        </p:nvSpPr>
        <p:spPr>
          <a:xfrm>
            <a:off x="683567" y="0"/>
            <a:ext cx="8281045" cy="68634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lvl="0" indent="-457200">
              <a:tabLst>
                <a:tab pos="0" algn="l"/>
                <a:tab pos="2327275" algn="l"/>
                <a:tab pos="2908300" algn="l"/>
                <a:tab pos="3489325" algn="l"/>
                <a:tab pos="4071938" algn="l"/>
                <a:tab pos="4652963" algn="l"/>
                <a:tab pos="5235575" algn="l"/>
                <a:tab pos="5816600" algn="l"/>
                <a:tab pos="6397625" algn="l"/>
                <a:tab pos="6980238" algn="l"/>
                <a:tab pos="7561263" algn="l"/>
                <a:tab pos="8143875" algn="l"/>
                <a:tab pos="8724900" algn="l"/>
                <a:tab pos="9305925" algn="l"/>
              </a:tabLst>
            </a:pPr>
            <a:r>
              <a:rPr lang="cs-CZ" sz="2000" b="1" dirty="0" smtClean="0"/>
              <a:t>První vojenské mapování (1763-1787)</a:t>
            </a:r>
            <a:endParaRPr lang="cs-CZ" sz="2000" b="1" dirty="0" smtClean="0"/>
          </a:p>
          <a:p>
            <a:pPr marL="457200" lvl="0" indent="-457200">
              <a:tabLst>
                <a:tab pos="0" algn="l"/>
                <a:tab pos="2327275" algn="l"/>
                <a:tab pos="2908300" algn="l"/>
                <a:tab pos="3489325" algn="l"/>
                <a:tab pos="4071938" algn="l"/>
                <a:tab pos="4652963" algn="l"/>
                <a:tab pos="5235575" algn="l"/>
                <a:tab pos="5816600" algn="l"/>
                <a:tab pos="6397625" algn="l"/>
                <a:tab pos="6980238" algn="l"/>
                <a:tab pos="7561263" algn="l"/>
                <a:tab pos="8143875" algn="l"/>
                <a:tab pos="8724900" algn="l"/>
                <a:tab pos="9305925" algn="l"/>
              </a:tabLst>
            </a:pPr>
            <a:endParaRPr lang="cs-CZ" sz="2000" dirty="0" smtClean="0"/>
          </a:p>
          <a:p>
            <a:pPr lvl="0">
              <a:tabLst>
                <a:tab pos="0" algn="l"/>
                <a:tab pos="2327275" algn="l"/>
                <a:tab pos="2908300" algn="l"/>
                <a:tab pos="3489325" algn="l"/>
                <a:tab pos="4071938" algn="l"/>
                <a:tab pos="4652963" algn="l"/>
                <a:tab pos="5235575" algn="l"/>
                <a:tab pos="5816600" algn="l"/>
                <a:tab pos="6397625" algn="l"/>
                <a:tab pos="6980238" algn="l"/>
                <a:tab pos="7561263" algn="l"/>
                <a:tab pos="8143875" algn="l"/>
                <a:tab pos="8724900" algn="l"/>
                <a:tab pos="9305925" algn="l"/>
              </a:tabLst>
            </a:pPr>
            <a:r>
              <a:rPr lang="cs-CZ" sz="2000" dirty="0" smtClean="0"/>
              <a:t>Velká pozornost byla věnována komunikacím (rozlišeny podle sjízdnosti - císařské silnice aj.), řekám, potokům i umělým strouhám, využití půdy (orná půda, louky, pastviny atd.) i různým typům budov - kostely, mlýny. Díky barevnému rozlišení jednotlivých složek (mapy byly ručně kolorovány) je lze snadno identifikovat.</a:t>
            </a:r>
          </a:p>
          <a:p>
            <a:pPr lvl="0">
              <a:tabLst>
                <a:tab pos="0" algn="l"/>
                <a:tab pos="2327275" algn="l"/>
                <a:tab pos="2908300" algn="l"/>
                <a:tab pos="3489325" algn="l"/>
                <a:tab pos="4071938" algn="l"/>
                <a:tab pos="4652963" algn="l"/>
                <a:tab pos="5235575" algn="l"/>
                <a:tab pos="5816600" algn="l"/>
                <a:tab pos="6397625" algn="l"/>
                <a:tab pos="6980238" algn="l"/>
                <a:tab pos="7561263" algn="l"/>
                <a:tab pos="8143875" algn="l"/>
                <a:tab pos="8724900" algn="l"/>
                <a:tab pos="9305925" algn="l"/>
              </a:tabLst>
            </a:pPr>
            <a:endParaRPr lang="cs-CZ" sz="2000" dirty="0" smtClean="0"/>
          </a:p>
          <a:p>
            <a:pPr lvl="0">
              <a:tabLst>
                <a:tab pos="0" algn="l"/>
                <a:tab pos="2327275" algn="l"/>
                <a:tab pos="2908300" algn="l"/>
                <a:tab pos="3489325" algn="l"/>
                <a:tab pos="4071938" algn="l"/>
                <a:tab pos="4652963" algn="l"/>
                <a:tab pos="5235575" algn="l"/>
                <a:tab pos="5816600" algn="l"/>
                <a:tab pos="6397625" algn="l"/>
                <a:tab pos="6980238" algn="l"/>
                <a:tab pos="7561263" algn="l"/>
                <a:tab pos="8143875" algn="l"/>
                <a:tab pos="8724900" algn="l"/>
                <a:tab pos="9305925" algn="l"/>
              </a:tabLst>
            </a:pPr>
            <a:r>
              <a:rPr lang="cs-CZ" sz="2000" dirty="0" smtClean="0"/>
              <a:t>Současně </a:t>
            </a:r>
            <a:r>
              <a:rPr lang="cs-CZ" sz="2000" dirty="0" smtClean="0"/>
              <a:t>s kresbou map vznikal vojensko-topografický popis území obsahující informace co v mapě nebyly - viz šířka a hloubka vodních toků, stav silnic a cest, zásobovací možností obcí, aj. Tento materiál jen pro území Čech sestává z 19 rukopisných svazků.</a:t>
            </a:r>
          </a:p>
          <a:p>
            <a:pPr lvl="0">
              <a:tabLst>
                <a:tab pos="0" algn="l"/>
                <a:tab pos="2327275" algn="l"/>
                <a:tab pos="2908300" algn="l"/>
                <a:tab pos="3489325" algn="l"/>
                <a:tab pos="4071938" algn="l"/>
                <a:tab pos="4652963" algn="l"/>
                <a:tab pos="5235575" algn="l"/>
                <a:tab pos="5816600" algn="l"/>
                <a:tab pos="6397625" algn="l"/>
                <a:tab pos="6980238" algn="l"/>
                <a:tab pos="7561263" algn="l"/>
                <a:tab pos="8143875" algn="l"/>
                <a:tab pos="8724900" algn="l"/>
                <a:tab pos="9305925" algn="l"/>
              </a:tabLst>
            </a:pPr>
            <a:endParaRPr lang="cs-CZ" sz="2000" dirty="0" smtClean="0"/>
          </a:p>
          <a:p>
            <a:pPr lvl="0">
              <a:tabLst>
                <a:tab pos="0" algn="l"/>
                <a:tab pos="2327275" algn="l"/>
                <a:tab pos="2908300" algn="l"/>
                <a:tab pos="3489325" algn="l"/>
                <a:tab pos="4071938" algn="l"/>
                <a:tab pos="4652963" algn="l"/>
                <a:tab pos="5235575" algn="l"/>
                <a:tab pos="5816600" algn="l"/>
                <a:tab pos="6397625" algn="l"/>
                <a:tab pos="6980238" algn="l"/>
                <a:tab pos="7561263" algn="l"/>
                <a:tab pos="8143875" algn="l"/>
                <a:tab pos="8724900" algn="l"/>
                <a:tab pos="9305925" algn="l"/>
              </a:tabLst>
            </a:pPr>
            <a:r>
              <a:rPr lang="cs-CZ" sz="2000" dirty="0" smtClean="0"/>
              <a:t>Na okraji každého listu je seznam obcí a kolonky pro doplnění počtu obyvatel, koní apod. Na některých listech tato čísla chybí, můžeme je však najít ve výše zmíněném vojensko-topografickém popise.</a:t>
            </a:r>
          </a:p>
          <a:p>
            <a:pPr lvl="0">
              <a:tabLst>
                <a:tab pos="0" algn="l"/>
                <a:tab pos="2327275" algn="l"/>
                <a:tab pos="2908300" algn="l"/>
                <a:tab pos="3489325" algn="l"/>
                <a:tab pos="4071938" algn="l"/>
                <a:tab pos="4652963" algn="l"/>
                <a:tab pos="5235575" algn="l"/>
                <a:tab pos="5816600" algn="l"/>
                <a:tab pos="6397625" algn="l"/>
                <a:tab pos="6980238" algn="l"/>
                <a:tab pos="7561263" algn="l"/>
                <a:tab pos="8143875" algn="l"/>
                <a:tab pos="8724900" algn="l"/>
                <a:tab pos="9305925" algn="l"/>
              </a:tabLst>
            </a:pPr>
            <a:endParaRPr lang="cs-CZ" sz="2000" dirty="0" smtClean="0"/>
          </a:p>
          <a:p>
            <a:pPr lvl="0">
              <a:tabLst>
                <a:tab pos="0" algn="l"/>
                <a:tab pos="2327275" algn="l"/>
                <a:tab pos="2908300" algn="l"/>
                <a:tab pos="3489325" algn="l"/>
                <a:tab pos="4071938" algn="l"/>
                <a:tab pos="4652963" algn="l"/>
                <a:tab pos="5235575" algn="l"/>
                <a:tab pos="5816600" algn="l"/>
                <a:tab pos="6397625" algn="l"/>
                <a:tab pos="6980238" algn="l"/>
                <a:tab pos="7561263" algn="l"/>
                <a:tab pos="8143875" algn="l"/>
                <a:tab pos="8724900" algn="l"/>
                <a:tab pos="9305925" algn="l"/>
              </a:tabLst>
            </a:pPr>
            <a:r>
              <a:rPr lang="cs-CZ" sz="2000" dirty="0" smtClean="0"/>
              <a:t>Význam I. vojenského mapování spočívá nejen v jeho podrobnosti, měřítku a téměř vyčerpávajícím písemném operátu, ale též v době jeho zhotovení. Zachycuje území Čech, Moravy a Slezska jako celek v době před nástupem průmyslové revoluce, v době největšího rozkvětu kulturní barokní krajiny a její nejvyšší </a:t>
            </a:r>
            <a:r>
              <a:rPr lang="cs-CZ" sz="2000" dirty="0" err="1" smtClean="0"/>
              <a:t>diverzity</a:t>
            </a:r>
            <a:r>
              <a:rPr lang="cs-CZ" sz="2000" dirty="0" smtClean="0"/>
              <a:t>.</a:t>
            </a:r>
            <a:endParaRPr lang="cs-CZ" sz="2000" dirty="0" smtClean="0"/>
          </a:p>
        </p:txBody>
      </p:sp>
    </p:spTree>
    <p:extLst>
      <p:ext uri="{BB962C8B-B14F-4D97-AF65-F5344CB8AC3E}">
        <p14:creationId xmlns="" xmlns:p14="http://schemas.microsoft.com/office/powerpoint/2010/main" val="330217429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smtClean="0"/>
              <a:t>www.hgf.vsb.cz</a:t>
            </a:r>
            <a:endParaRPr lang="cs-CZ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 l="27221"/>
          <a:stretch>
            <a:fillRect/>
          </a:stretch>
        </p:blipFill>
        <p:spPr bwMode="auto">
          <a:xfrm>
            <a:off x="395536" y="860425"/>
            <a:ext cx="8748464" cy="5924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330217429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smtClean="0"/>
              <a:t>www.hgf.vsb.cz</a:t>
            </a:r>
            <a:endParaRPr lang="cs-CZ"/>
          </a:p>
        </p:txBody>
      </p:sp>
      <p:sp>
        <p:nvSpPr>
          <p:cNvPr id="5" name="Obdélník 4"/>
          <p:cNvSpPr/>
          <p:nvPr/>
        </p:nvSpPr>
        <p:spPr>
          <a:xfrm>
            <a:off x="683567" y="332656"/>
            <a:ext cx="8281045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lvl="0" indent="-457200">
              <a:tabLst>
                <a:tab pos="0" algn="l"/>
                <a:tab pos="2327275" algn="l"/>
                <a:tab pos="2908300" algn="l"/>
                <a:tab pos="3489325" algn="l"/>
                <a:tab pos="4071938" algn="l"/>
                <a:tab pos="4652963" algn="l"/>
                <a:tab pos="5235575" algn="l"/>
                <a:tab pos="5816600" algn="l"/>
                <a:tab pos="6397625" algn="l"/>
                <a:tab pos="6980238" algn="l"/>
                <a:tab pos="7561263" algn="l"/>
                <a:tab pos="8143875" algn="l"/>
                <a:tab pos="8724900" algn="l"/>
                <a:tab pos="9305925" algn="l"/>
              </a:tabLst>
            </a:pPr>
            <a:r>
              <a:rPr lang="cs-CZ" sz="2000" b="1" dirty="0" smtClean="0"/>
              <a:t>Druhé</a:t>
            </a:r>
            <a:r>
              <a:rPr lang="cs-CZ" sz="2000" b="1" dirty="0" smtClean="0"/>
              <a:t> vojenské mapování (1806-1869)</a:t>
            </a:r>
            <a:endParaRPr lang="cs-CZ" sz="2000" b="1" dirty="0" smtClean="0"/>
          </a:p>
          <a:p>
            <a:pPr marL="457200" lvl="0" indent="-457200">
              <a:tabLst>
                <a:tab pos="0" algn="l"/>
                <a:tab pos="2327275" algn="l"/>
                <a:tab pos="2908300" algn="l"/>
                <a:tab pos="3489325" algn="l"/>
                <a:tab pos="4071938" algn="l"/>
                <a:tab pos="4652963" algn="l"/>
                <a:tab pos="5235575" algn="l"/>
                <a:tab pos="5816600" algn="l"/>
                <a:tab pos="6397625" algn="l"/>
                <a:tab pos="6980238" algn="l"/>
                <a:tab pos="7561263" algn="l"/>
                <a:tab pos="8143875" algn="l"/>
                <a:tab pos="8724900" algn="l"/>
                <a:tab pos="9305925" algn="l"/>
              </a:tabLst>
            </a:pPr>
            <a:endParaRPr lang="cs-CZ" sz="2000" dirty="0" smtClean="0"/>
          </a:p>
          <a:p>
            <a:pPr lvl="0">
              <a:tabLst>
                <a:tab pos="0" algn="l"/>
                <a:tab pos="2327275" algn="l"/>
                <a:tab pos="2908300" algn="l"/>
                <a:tab pos="3489325" algn="l"/>
                <a:tab pos="4071938" algn="l"/>
                <a:tab pos="4652963" algn="l"/>
                <a:tab pos="5235575" algn="l"/>
                <a:tab pos="5816600" algn="l"/>
                <a:tab pos="6397625" algn="l"/>
                <a:tab pos="6980238" algn="l"/>
                <a:tab pos="7561263" algn="l"/>
                <a:tab pos="8143875" algn="l"/>
                <a:tab pos="8724900" algn="l"/>
                <a:tab pos="9305925" algn="l"/>
              </a:tabLst>
            </a:pPr>
            <a:r>
              <a:rPr lang="cs-CZ" sz="2000" dirty="0" smtClean="0"/>
              <a:t>V</a:t>
            </a:r>
            <a:r>
              <a:rPr lang="cs-CZ" sz="2000" dirty="0" smtClean="0"/>
              <a:t>zniku II. vojenského mapování předcházela </a:t>
            </a:r>
            <a:r>
              <a:rPr lang="cs-CZ" sz="2000" dirty="0" smtClean="0"/>
              <a:t>vojenská triangulace, která sloužila jako geodetický základ tohoto </a:t>
            </a:r>
            <a:r>
              <a:rPr lang="cs-CZ" sz="2000" dirty="0" smtClean="0"/>
              <a:t>díla a byla zhuštěna pro potřeby </a:t>
            </a:r>
            <a:r>
              <a:rPr lang="cs-CZ" sz="2000" dirty="0" err="1" smtClean="0"/>
              <a:t>mapéra</a:t>
            </a:r>
            <a:r>
              <a:rPr lang="cs-CZ" sz="2000" dirty="0" smtClean="0"/>
              <a:t> grafickým protínáním na měřickém stolu. </a:t>
            </a:r>
            <a:r>
              <a:rPr lang="cs-CZ" sz="2000" dirty="0" smtClean="0"/>
              <a:t>O</a:t>
            </a:r>
            <a:r>
              <a:rPr lang="cs-CZ" sz="2000" dirty="0" smtClean="0"/>
              <a:t>proti </a:t>
            </a:r>
            <a:r>
              <a:rPr lang="cs-CZ" sz="2000" dirty="0" smtClean="0"/>
              <a:t>I. vojenskému mapování můžeme tedy sledovat zvýšenou míru přesnosti. Podkladem byly </a:t>
            </a:r>
            <a:r>
              <a:rPr lang="cs-CZ" sz="2000" dirty="0" smtClean="0"/>
              <a:t>i mapy </a:t>
            </a:r>
            <a:r>
              <a:rPr lang="cs-CZ" sz="2000" dirty="0" smtClean="0"/>
              <a:t>Stabilního katastru v měřítku 1 : 2 880, </a:t>
            </a:r>
            <a:r>
              <a:rPr lang="cs-CZ" sz="2000" dirty="0" smtClean="0"/>
              <a:t>které byly po zmenšení pantografem využity jako polohopisný podklad mapování,což </a:t>
            </a:r>
            <a:r>
              <a:rPr lang="cs-CZ" sz="2000" dirty="0" smtClean="0"/>
              <a:t>mělo </a:t>
            </a:r>
            <a:r>
              <a:rPr lang="cs-CZ" sz="2000" dirty="0" smtClean="0"/>
              <a:t>pozitivní </a:t>
            </a:r>
            <a:r>
              <a:rPr lang="cs-CZ" sz="2000" dirty="0" smtClean="0"/>
              <a:t>vliv na přesnost map. Z výsledků tohoto mapování byly odvozeny mapy generální (1: 288 000) a speciální (1: 144 000).</a:t>
            </a:r>
          </a:p>
          <a:p>
            <a:pPr lvl="0">
              <a:tabLst>
                <a:tab pos="0" algn="l"/>
                <a:tab pos="2327275" algn="l"/>
                <a:tab pos="2908300" algn="l"/>
                <a:tab pos="3489325" algn="l"/>
                <a:tab pos="4071938" algn="l"/>
                <a:tab pos="4652963" algn="l"/>
                <a:tab pos="5235575" algn="l"/>
                <a:tab pos="5816600" algn="l"/>
                <a:tab pos="6397625" algn="l"/>
                <a:tab pos="6980238" algn="l"/>
                <a:tab pos="7561263" algn="l"/>
                <a:tab pos="8143875" algn="l"/>
                <a:tab pos="8724900" algn="l"/>
                <a:tab pos="9305925" algn="l"/>
              </a:tabLst>
            </a:pPr>
            <a:endParaRPr lang="cs-CZ" sz="2000" dirty="0" smtClean="0"/>
          </a:p>
          <a:p>
            <a:pPr lvl="0">
              <a:tabLst>
                <a:tab pos="0" algn="l"/>
                <a:tab pos="2327275" algn="l"/>
                <a:tab pos="2908300" algn="l"/>
                <a:tab pos="3489325" algn="l"/>
                <a:tab pos="4071938" algn="l"/>
                <a:tab pos="4652963" algn="l"/>
                <a:tab pos="5235575" algn="l"/>
                <a:tab pos="5816600" algn="l"/>
                <a:tab pos="6397625" algn="l"/>
                <a:tab pos="6980238" algn="l"/>
                <a:tab pos="7561263" algn="l"/>
                <a:tab pos="8143875" algn="l"/>
                <a:tab pos="8724900" algn="l"/>
                <a:tab pos="9305925" algn="l"/>
              </a:tabLst>
            </a:pPr>
            <a:r>
              <a:rPr lang="cs-CZ" sz="2000" dirty="0" smtClean="0"/>
              <a:t>Obsah mapy je v podstatě totožný s I. vojenským mapováním, přidány byly pouze výšky trigonometrických bodů (ve vídeňských sázích), avšak zobrazovaná situace se velmi liší. Mapy II. vojenského mapování vznikaly v době nástupu průmyslové revoluce a rozvoje intenzivních forem zemědělství, kdy vzrostla výměra orné půdy za 100 let o 50% a lesní plochy dosáhly u nás historicky nejmenšího rozsahu.</a:t>
            </a:r>
            <a:endParaRPr lang="cs-CZ" sz="2000" dirty="0" smtClean="0"/>
          </a:p>
        </p:txBody>
      </p:sp>
    </p:spTree>
    <p:extLst>
      <p:ext uri="{BB962C8B-B14F-4D97-AF65-F5344CB8AC3E}">
        <p14:creationId xmlns="" xmlns:p14="http://schemas.microsoft.com/office/powerpoint/2010/main" val="330217429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smtClean="0"/>
              <a:t>www.hgf.vsb.cz</a:t>
            </a:r>
            <a:endParaRPr lang="cs-CZ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1125" y="942975"/>
            <a:ext cx="8921750" cy="4972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330217429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smtClean="0"/>
              <a:t>www.hgf.vsb.cz</a:t>
            </a:r>
            <a:endParaRPr lang="cs-CZ"/>
          </a:p>
        </p:txBody>
      </p:sp>
      <p:sp>
        <p:nvSpPr>
          <p:cNvPr id="5" name="Obdélník 4"/>
          <p:cNvSpPr/>
          <p:nvPr/>
        </p:nvSpPr>
        <p:spPr>
          <a:xfrm>
            <a:off x="683567" y="332656"/>
            <a:ext cx="8281045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lvl="0" indent="-457200">
              <a:tabLst>
                <a:tab pos="0" algn="l"/>
                <a:tab pos="2327275" algn="l"/>
                <a:tab pos="2908300" algn="l"/>
                <a:tab pos="3489325" algn="l"/>
                <a:tab pos="4071938" algn="l"/>
                <a:tab pos="4652963" algn="l"/>
                <a:tab pos="5235575" algn="l"/>
                <a:tab pos="5816600" algn="l"/>
                <a:tab pos="6397625" algn="l"/>
                <a:tab pos="6980238" algn="l"/>
                <a:tab pos="7561263" algn="l"/>
                <a:tab pos="8143875" algn="l"/>
                <a:tab pos="8724900" algn="l"/>
                <a:tab pos="9305925" algn="l"/>
              </a:tabLst>
            </a:pPr>
            <a:r>
              <a:rPr lang="cs-CZ" sz="2000" b="1" dirty="0" smtClean="0"/>
              <a:t>Třetí</a:t>
            </a:r>
            <a:r>
              <a:rPr lang="cs-CZ" sz="2000" b="1" dirty="0" smtClean="0"/>
              <a:t> vojenské mapování </a:t>
            </a:r>
            <a:r>
              <a:rPr lang="cs-CZ" sz="2000" b="1" dirty="0" smtClean="0"/>
              <a:t>(</a:t>
            </a:r>
            <a:r>
              <a:rPr lang="cs-CZ" sz="2000" b="1" dirty="0" smtClean="0"/>
              <a:t>1876-1880) </a:t>
            </a:r>
            <a:r>
              <a:rPr lang="cs-CZ" sz="2000" b="1" dirty="0" smtClean="0"/>
              <a:t>Františko-josefské</a:t>
            </a:r>
          </a:p>
          <a:p>
            <a:pPr marL="457200" lvl="0" indent="-457200">
              <a:tabLst>
                <a:tab pos="0" algn="l"/>
                <a:tab pos="2327275" algn="l"/>
                <a:tab pos="2908300" algn="l"/>
                <a:tab pos="3489325" algn="l"/>
                <a:tab pos="4071938" algn="l"/>
                <a:tab pos="4652963" algn="l"/>
                <a:tab pos="5235575" algn="l"/>
                <a:tab pos="5816600" algn="l"/>
                <a:tab pos="6397625" algn="l"/>
                <a:tab pos="6980238" algn="l"/>
                <a:tab pos="7561263" algn="l"/>
                <a:tab pos="8143875" algn="l"/>
                <a:tab pos="8724900" algn="l"/>
                <a:tab pos="9305925" algn="l"/>
              </a:tabLst>
            </a:pPr>
            <a:endParaRPr lang="cs-CZ" sz="2000" dirty="0" smtClean="0"/>
          </a:p>
          <a:p>
            <a:pPr lvl="0">
              <a:tabLst>
                <a:tab pos="0" algn="l"/>
                <a:tab pos="2327275" algn="l"/>
                <a:tab pos="2908300" algn="l"/>
                <a:tab pos="3489325" algn="l"/>
                <a:tab pos="4071938" algn="l"/>
                <a:tab pos="4652963" algn="l"/>
                <a:tab pos="5235575" algn="l"/>
                <a:tab pos="5816600" algn="l"/>
                <a:tab pos="6397625" algn="l"/>
                <a:tab pos="6980238" algn="l"/>
                <a:tab pos="7561263" algn="l"/>
                <a:tab pos="8143875" algn="l"/>
                <a:tab pos="8724900" algn="l"/>
                <a:tab pos="9305925" algn="l"/>
              </a:tabLst>
            </a:pPr>
            <a:r>
              <a:rPr lang="cs-CZ" sz="2000" dirty="0" smtClean="0"/>
              <a:t>Jelikož Františkovo mapování </a:t>
            </a:r>
            <a:r>
              <a:rPr lang="cs-CZ" sz="2000" dirty="0" smtClean="0"/>
              <a:t>nestačilo </a:t>
            </a:r>
            <a:r>
              <a:rPr lang="cs-CZ" sz="2000" dirty="0" smtClean="0"/>
              <a:t>požadavkům armády rakouské monarchie na přesné a hlavně aktuální mapy, r. 1868 rakouské ministerstvo války rozhodlo o mapování novém. Jeho podkladem se opět staly katastrální mapy, oproti II. vojenskému mapování je vylepšeno znázornění výškopisu – nejen šrafami, ale také vrstevnicemi a kótami. Výsledkem mapování jsou kolorované tzv. topografické sekce, z nichž přetiskem vznikly mapy speciální (1 : 75 000) a generální (1 : 200 000), </a:t>
            </a:r>
            <a:r>
              <a:rPr lang="cs-CZ" sz="2000" dirty="0" smtClean="0"/>
              <a:t>které </a:t>
            </a:r>
            <a:r>
              <a:rPr lang="cs-CZ" sz="2000" dirty="0" smtClean="0"/>
              <a:t>byly tištěny černobíle.</a:t>
            </a:r>
            <a:endParaRPr lang="cs-CZ" sz="2000" dirty="0" smtClean="0"/>
          </a:p>
        </p:txBody>
      </p:sp>
    </p:spTree>
    <p:extLst>
      <p:ext uri="{BB962C8B-B14F-4D97-AF65-F5344CB8AC3E}">
        <p14:creationId xmlns="" xmlns:p14="http://schemas.microsoft.com/office/powerpoint/2010/main" val="330217429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smtClean="0"/>
              <a:t>www.hgf.vsb.cz</a:t>
            </a:r>
            <a:endParaRPr lang="cs-CZ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1124744"/>
            <a:ext cx="8820472" cy="49561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3302174292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systému Office">
  <a:themeElements>
    <a:clrScheme name="Motiv systému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Motiv systému Offic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Motiv systému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iv systému Offic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iv systému Offic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iv systému Offic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iv systému Offic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iv systému Offic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tiv systému Offic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tiv systému Offic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tiv systému Offic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tiv systému Offic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tiv systému Offic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tiv systému Offic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Motiv systému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1784</TotalTime>
  <Words>2186</Words>
  <Application>Microsoft Office PowerPoint</Application>
  <PresentationFormat>Předvádění na obrazovce (4:3)</PresentationFormat>
  <Paragraphs>224</Paragraphs>
  <Slides>23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23</vt:i4>
      </vt:variant>
    </vt:vector>
  </HeadingPairs>
  <TitlesOfParts>
    <vt:vector size="24" baseType="lpstr">
      <vt:lpstr>Motiv systému Office</vt:lpstr>
      <vt:lpstr>Snímek 1</vt:lpstr>
      <vt:lpstr>Snímek 2</vt:lpstr>
      <vt:lpstr>Snímek 3</vt:lpstr>
      <vt:lpstr>Snímek 4</vt:lpstr>
      <vt:lpstr>Snímek 5</vt:lpstr>
      <vt:lpstr>Snímek 6</vt:lpstr>
      <vt:lpstr>Snímek 7</vt:lpstr>
      <vt:lpstr>Snímek 8</vt:lpstr>
      <vt:lpstr>Snímek 9</vt:lpstr>
      <vt:lpstr>Snímek 10</vt:lpstr>
      <vt:lpstr>Snímek 11</vt:lpstr>
      <vt:lpstr>Snímek 12</vt:lpstr>
      <vt:lpstr>Snímek 13</vt:lpstr>
      <vt:lpstr>Snímek 14</vt:lpstr>
      <vt:lpstr>Snímek 15</vt:lpstr>
      <vt:lpstr>Snímek 16</vt:lpstr>
      <vt:lpstr>Snímek 17</vt:lpstr>
      <vt:lpstr>Snímek 18</vt:lpstr>
      <vt:lpstr>Snímek 19</vt:lpstr>
      <vt:lpstr>Snímek 20</vt:lpstr>
      <vt:lpstr>Snímek 21</vt:lpstr>
      <vt:lpstr>Snímek 22</vt:lpstr>
      <vt:lpstr>Snímek 23</vt:lpstr>
    </vt:vector>
  </TitlesOfParts>
  <Company>Home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Snímek 1</dc:title>
  <dc:creator>User</dc:creator>
  <cp:lastModifiedBy>Safar_V</cp:lastModifiedBy>
  <cp:revision>77</cp:revision>
  <cp:lastPrinted>2013-04-29T11:48:20Z</cp:lastPrinted>
  <dcterms:created xsi:type="dcterms:W3CDTF">2012-05-13T08:59:02Z</dcterms:created>
  <dcterms:modified xsi:type="dcterms:W3CDTF">2019-10-02T03:44:16Z</dcterms:modified>
</cp:coreProperties>
</file>