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87" r:id="rId3"/>
    <p:sldId id="290" r:id="rId4"/>
    <p:sldId id="294" r:id="rId5"/>
    <p:sldId id="289" r:id="rId6"/>
    <p:sldId id="291" r:id="rId7"/>
    <p:sldId id="293" r:id="rId8"/>
    <p:sldId id="295" r:id="rId9"/>
    <p:sldId id="296" r:id="rId10"/>
    <p:sldId id="292" r:id="rId11"/>
    <p:sldId id="297" r:id="rId12"/>
    <p:sldId id="300" r:id="rId13"/>
    <p:sldId id="327" r:id="rId14"/>
    <p:sldId id="302" r:id="rId15"/>
    <p:sldId id="328" r:id="rId16"/>
    <p:sldId id="325" r:id="rId17"/>
    <p:sldId id="326" r:id="rId18"/>
    <p:sldId id="304" r:id="rId19"/>
    <p:sldId id="329" r:id="rId20"/>
    <p:sldId id="298" r:id="rId21"/>
    <p:sldId id="309" r:id="rId22"/>
    <p:sldId id="308" r:id="rId23"/>
    <p:sldId id="299" r:id="rId24"/>
    <p:sldId id="313" r:id="rId25"/>
    <p:sldId id="314" r:id="rId26"/>
    <p:sldId id="315" r:id="rId27"/>
    <p:sldId id="316" r:id="rId28"/>
    <p:sldId id="319" r:id="rId29"/>
    <p:sldId id="320" r:id="rId30"/>
    <p:sldId id="321" r:id="rId31"/>
    <p:sldId id="322" r:id="rId32"/>
    <p:sldId id="323" r:id="rId33"/>
    <p:sldId id="324" r:id="rId34"/>
  </p:sldIdLst>
  <p:sldSz cx="9144000" cy="6858000" type="screen4x3"/>
  <p:notesSz cx="7102475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3CB299"/>
    <a:srgbClr val="00765D"/>
    <a:srgbClr val="B2B2B2"/>
    <a:srgbClr val="969696"/>
    <a:srgbClr val="3C3C3C"/>
    <a:srgbClr val="DFAF31"/>
    <a:srgbClr val="5F5F5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60"/>
  </p:normalViewPr>
  <p:slideViewPr>
    <p:cSldViewPr snapToObjects="1">
      <p:cViewPr varScale="1">
        <p:scale>
          <a:sx n="62" d="100"/>
          <a:sy n="62" d="100"/>
        </p:scale>
        <p:origin x="-1308" y="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38C10-F14B-4354-B822-E55DB0B1F4A0}" type="doc">
      <dgm:prSet loTypeId="urn:microsoft.com/office/officeart/2005/8/layout/radial4" loCatId="relationship" qsTypeId="urn:microsoft.com/office/officeart/2005/8/quickstyle/3d6" qsCatId="3D" csTypeId="urn:microsoft.com/office/officeart/2005/8/colors/colorful5" csCatId="colorful" phldr="1"/>
      <dgm:spPr>
        <a:scene3d>
          <a:camera prst="perspectiveRelaxedModerately" zoom="92000">
            <a:rot lat="19799983" lon="0" rev="21599986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cs-CZ"/>
        </a:p>
      </dgm:t>
    </dgm:pt>
    <dgm:pt modelId="{AA80AAD8-FC3B-42ED-8F20-5DD2622F1F75}">
      <dgm:prSet phldrT="[Text]"/>
      <dgm:spPr>
        <a:solidFill>
          <a:srgbClr val="8C7B7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cs-CZ" b="1" dirty="0" smtClean="0">
              <a:solidFill>
                <a:sysClr val="windowText" lastClr="000000"/>
              </a:solidFill>
              <a:latin typeface="Candara" pitchFamily="34" charset="0"/>
              <a:ea typeface="+mn-ea"/>
              <a:cs typeface="+mn-cs"/>
            </a:rPr>
            <a:t>Mapování</a:t>
          </a:r>
          <a:endParaRPr lang="cs-CZ" b="1" dirty="0">
            <a:solidFill>
              <a:sysClr val="windowText" lastClr="000000"/>
            </a:solidFill>
            <a:latin typeface="Candara" pitchFamily="34" charset="0"/>
            <a:ea typeface="+mn-ea"/>
            <a:cs typeface="+mn-cs"/>
          </a:endParaRPr>
        </a:p>
      </dgm:t>
    </dgm:pt>
    <dgm:pt modelId="{4FB2D1CC-A1C4-4A27-8CB0-13736AF27646}" type="parTrans" cxnId="{4DD63901-016B-4460-9F03-DD647813C08A}">
      <dgm:prSet/>
      <dgm:spPr/>
      <dgm:t>
        <a:bodyPr/>
        <a:lstStyle/>
        <a:p>
          <a:endParaRPr lang="cs-CZ"/>
        </a:p>
      </dgm:t>
    </dgm:pt>
    <dgm:pt modelId="{532124A1-B6EA-4998-9842-34A50F0E2C93}" type="sibTrans" cxnId="{4DD63901-016B-4460-9F03-DD647813C08A}">
      <dgm:prSet/>
      <dgm:spPr/>
      <dgm:t>
        <a:bodyPr/>
        <a:lstStyle/>
        <a:p>
          <a:endParaRPr lang="cs-CZ"/>
        </a:p>
      </dgm:t>
    </dgm:pt>
    <dgm:pt modelId="{F2247431-9444-47C0-B50D-B5483177A2D1}">
      <dgm:prSet phldrT="[Text]" custT="1"/>
      <dgm:spPr>
        <a:solidFill>
          <a:srgbClr val="8FB08C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cs-CZ" sz="2000" dirty="0" smtClean="0">
              <a:solidFill>
                <a:sysClr val="windowText" lastClr="000000"/>
              </a:solidFill>
              <a:latin typeface="Candara" pitchFamily="34" charset="0"/>
              <a:ea typeface="+mn-ea"/>
              <a:cs typeface="+mn-cs"/>
            </a:rPr>
            <a:t>Geografické informační systémy</a:t>
          </a:r>
          <a:endParaRPr lang="cs-CZ" sz="2000" dirty="0">
            <a:solidFill>
              <a:sysClr val="windowText" lastClr="000000"/>
            </a:solidFill>
            <a:latin typeface="Candara" pitchFamily="34" charset="0"/>
            <a:ea typeface="+mn-ea"/>
            <a:cs typeface="+mn-cs"/>
          </a:endParaRPr>
        </a:p>
      </dgm:t>
    </dgm:pt>
    <dgm:pt modelId="{071420FC-7B50-4644-82FC-735850794F5D}" type="parTrans" cxnId="{5C013A81-6446-48A6-94BE-B8F47E14283A}">
      <dgm:prSet/>
      <dgm:spPr>
        <a:solidFill>
          <a:srgbClr val="8FB08C">
            <a:hueOff val="0"/>
            <a:satOff val="0"/>
            <a:lumOff val="0"/>
            <a:alphaOff val="0"/>
          </a:srgbClr>
        </a:soli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z="-54080" prstMaterial="plastic">
          <a:bevelT w="25400" h="25400"/>
          <a:bevelB w="25400" h="25400"/>
        </a:sp3d>
      </dgm:spPr>
      <dgm:t>
        <a:bodyPr/>
        <a:lstStyle/>
        <a:p>
          <a:endParaRPr lang="cs-CZ"/>
        </a:p>
      </dgm:t>
    </dgm:pt>
    <dgm:pt modelId="{402E9914-AF38-452A-ACA3-B3529272C9E7}" type="sibTrans" cxnId="{5C013A81-6446-48A6-94BE-B8F47E14283A}">
      <dgm:prSet/>
      <dgm:spPr/>
      <dgm:t>
        <a:bodyPr/>
        <a:lstStyle/>
        <a:p>
          <a:endParaRPr lang="cs-CZ"/>
        </a:p>
      </dgm:t>
    </dgm:pt>
    <dgm:pt modelId="{2F05EED5-8786-4DFF-A053-B32B21223F66}">
      <dgm:prSet phldrT="[Text]" custT="1"/>
      <dgm:spPr>
        <a:solidFill>
          <a:srgbClr val="8FB08C">
            <a:hueOff val="-1673522"/>
            <a:satOff val="13698"/>
            <a:lumOff val="-2222"/>
            <a:alphaOff val="0"/>
          </a:srgb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cs-CZ" sz="2000" dirty="0" smtClean="0">
              <a:solidFill>
                <a:sysClr val="windowText" lastClr="000000"/>
              </a:solidFill>
              <a:latin typeface="Candara" pitchFamily="34" charset="0"/>
              <a:ea typeface="+mn-ea"/>
              <a:cs typeface="+mn-cs"/>
            </a:rPr>
            <a:t>Dálkový průzkum Země</a:t>
          </a:r>
          <a:endParaRPr lang="cs-CZ" sz="2000" dirty="0">
            <a:solidFill>
              <a:sysClr val="windowText" lastClr="000000"/>
            </a:solidFill>
            <a:latin typeface="Candara" pitchFamily="34" charset="0"/>
            <a:ea typeface="+mn-ea"/>
            <a:cs typeface="+mn-cs"/>
          </a:endParaRPr>
        </a:p>
      </dgm:t>
    </dgm:pt>
    <dgm:pt modelId="{D8B22E68-B76A-4719-AEFD-4AD618E2489D}" type="parTrans" cxnId="{07846E91-3D00-4BAE-9EBA-2957829677E6}">
      <dgm:prSet/>
      <dgm:spPr>
        <a:solidFill>
          <a:srgbClr val="8FB08C">
            <a:hueOff val="-1673522"/>
            <a:satOff val="13698"/>
            <a:lumOff val="-2222"/>
            <a:alphaOff val="0"/>
          </a:srgbClr>
        </a:soli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z="-54080" prstMaterial="plastic">
          <a:bevelT w="25400" h="25400"/>
          <a:bevelB w="25400" h="25400"/>
        </a:sp3d>
      </dgm:spPr>
      <dgm:t>
        <a:bodyPr/>
        <a:lstStyle/>
        <a:p>
          <a:endParaRPr lang="cs-CZ"/>
        </a:p>
      </dgm:t>
    </dgm:pt>
    <dgm:pt modelId="{162DB3E2-F306-46F6-9242-905E1864E09A}" type="sibTrans" cxnId="{07846E91-3D00-4BAE-9EBA-2957829677E6}">
      <dgm:prSet/>
      <dgm:spPr/>
      <dgm:t>
        <a:bodyPr/>
        <a:lstStyle/>
        <a:p>
          <a:endParaRPr lang="cs-CZ"/>
        </a:p>
      </dgm:t>
    </dgm:pt>
    <dgm:pt modelId="{9768388A-5CDA-4DE6-9841-ACDA9EC50FBC}">
      <dgm:prSet phldrT="[Text]" custT="1"/>
      <dgm:spPr>
        <a:solidFill>
          <a:srgbClr val="8FB08C">
            <a:hueOff val="-3347044"/>
            <a:satOff val="27395"/>
            <a:lumOff val="-4444"/>
            <a:alphaOff val="0"/>
          </a:srgb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cs-CZ" sz="2000" dirty="0" smtClean="0">
              <a:solidFill>
                <a:sysClr val="windowText" lastClr="000000"/>
              </a:solidFill>
              <a:latin typeface="Gill Sans MT"/>
              <a:ea typeface="+mn-ea"/>
              <a:cs typeface="+mn-cs"/>
            </a:rPr>
            <a:t>Foto-</a:t>
          </a:r>
          <a:r>
            <a:rPr lang="cs-CZ" sz="2000" dirty="0" err="1" smtClean="0">
              <a:solidFill>
                <a:sysClr val="windowText" lastClr="000000"/>
              </a:solidFill>
              <a:latin typeface="Gill Sans MT"/>
              <a:ea typeface="+mn-ea"/>
              <a:cs typeface="+mn-cs"/>
            </a:rPr>
            <a:t>grammetrie</a:t>
          </a:r>
          <a:endParaRPr lang="cs-CZ" sz="2000" dirty="0">
            <a:solidFill>
              <a:sysClr val="windowText" lastClr="000000"/>
            </a:solidFill>
            <a:latin typeface="Gill Sans MT"/>
            <a:ea typeface="+mn-ea"/>
            <a:cs typeface="+mn-cs"/>
          </a:endParaRPr>
        </a:p>
      </dgm:t>
    </dgm:pt>
    <dgm:pt modelId="{40978BAB-A09D-49D7-90C6-4228BA1CF7D1}" type="parTrans" cxnId="{6B835CA0-17DD-489C-9FDC-7195F5E4820A}">
      <dgm:prSet/>
      <dgm:spPr>
        <a:solidFill>
          <a:srgbClr val="8FB08C">
            <a:hueOff val="-3347044"/>
            <a:satOff val="27395"/>
            <a:lumOff val="-4444"/>
            <a:alphaOff val="0"/>
          </a:srgbClr>
        </a:soli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z="-54080" prstMaterial="plastic">
          <a:bevelT w="25400" h="25400"/>
          <a:bevelB w="25400" h="25400"/>
        </a:sp3d>
      </dgm:spPr>
      <dgm:t>
        <a:bodyPr/>
        <a:lstStyle/>
        <a:p>
          <a:endParaRPr lang="cs-CZ"/>
        </a:p>
      </dgm:t>
    </dgm:pt>
    <dgm:pt modelId="{9FADE798-738C-4384-9995-6D91EF19AE98}" type="sibTrans" cxnId="{6B835CA0-17DD-489C-9FDC-7195F5E4820A}">
      <dgm:prSet/>
      <dgm:spPr/>
      <dgm:t>
        <a:bodyPr/>
        <a:lstStyle/>
        <a:p>
          <a:endParaRPr lang="cs-CZ"/>
        </a:p>
      </dgm:t>
    </dgm:pt>
    <dgm:pt modelId="{1DF459B9-EB42-4547-A2C0-64B456E81AF0}">
      <dgm:prSet custT="1"/>
      <dgm:spPr>
        <a:solidFill>
          <a:srgbClr val="8FB08C">
            <a:hueOff val="-5020566"/>
            <a:satOff val="41093"/>
            <a:lumOff val="-6666"/>
            <a:alphaOff val="0"/>
          </a:srgb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prstMaterial="plastic">
          <a:bevelT w="50800" h="50800"/>
          <a:bevelB w="50800" h="50800"/>
        </a:sp3d>
      </dgm:spPr>
      <dgm:t>
        <a:bodyPr/>
        <a:lstStyle/>
        <a:p>
          <a:r>
            <a:rPr lang="cs-CZ" sz="2000" dirty="0" smtClean="0">
              <a:solidFill>
                <a:sysClr val="windowText" lastClr="000000"/>
              </a:solidFill>
              <a:latin typeface="Candara" pitchFamily="34" charset="0"/>
              <a:ea typeface="+mn-ea"/>
              <a:cs typeface="+mn-cs"/>
            </a:rPr>
            <a:t>Polohové a navigační systémy</a:t>
          </a:r>
        </a:p>
      </dgm:t>
    </dgm:pt>
    <dgm:pt modelId="{85C148A0-EFEB-4084-A4B5-483CDD19DC4A}" type="parTrans" cxnId="{CD604829-26A2-4F23-BD85-C236B3D3454B}">
      <dgm:prSet/>
      <dgm:spPr>
        <a:solidFill>
          <a:srgbClr val="8FB08C">
            <a:hueOff val="-5020566"/>
            <a:satOff val="41093"/>
            <a:lumOff val="-6666"/>
            <a:alphaOff val="0"/>
          </a:srgbClr>
        </a:soli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z="-54080" prstMaterial="plastic">
          <a:bevelT w="25400" h="25400"/>
          <a:bevelB w="25400" h="25400"/>
        </a:sp3d>
      </dgm:spPr>
      <dgm:t>
        <a:bodyPr/>
        <a:lstStyle/>
        <a:p>
          <a:endParaRPr lang="cs-CZ"/>
        </a:p>
      </dgm:t>
    </dgm:pt>
    <dgm:pt modelId="{013D46F1-7A57-4AAD-B85B-5A6029274061}" type="sibTrans" cxnId="{CD604829-26A2-4F23-BD85-C236B3D3454B}">
      <dgm:prSet/>
      <dgm:spPr/>
      <dgm:t>
        <a:bodyPr/>
        <a:lstStyle/>
        <a:p>
          <a:endParaRPr lang="cs-CZ"/>
        </a:p>
      </dgm:t>
    </dgm:pt>
    <dgm:pt modelId="{917367C8-D305-42D4-8F46-F627A0A9399D}">
      <dgm:prSet custT="1"/>
      <dgm:spPr>
        <a:solidFill>
          <a:schemeClr val="accent1"/>
        </a:solidFill>
      </dgm:spPr>
      <dgm:t>
        <a:bodyPr/>
        <a:lstStyle/>
        <a:p>
          <a:r>
            <a:rPr lang="cs-CZ" sz="2000" dirty="0" err="1" smtClean="0">
              <a:solidFill>
                <a:schemeClr val="tx1"/>
              </a:solidFill>
            </a:rPr>
            <a:t>Geostatistika</a:t>
          </a:r>
          <a:endParaRPr lang="cs-CZ" sz="2000" dirty="0">
            <a:solidFill>
              <a:schemeClr val="tx1"/>
            </a:solidFill>
          </a:endParaRPr>
        </a:p>
      </dgm:t>
    </dgm:pt>
    <dgm:pt modelId="{CD9B86D3-A0B2-4758-A438-FB7C58B32B71}" type="parTrans" cxnId="{AA4655B5-99D3-4C08-85F8-31790219DC73}">
      <dgm:prSet/>
      <dgm:spPr>
        <a:solidFill>
          <a:schemeClr val="accent1"/>
        </a:solidFill>
      </dgm:spPr>
      <dgm:t>
        <a:bodyPr/>
        <a:lstStyle/>
        <a:p>
          <a:endParaRPr lang="cs-CZ"/>
        </a:p>
      </dgm:t>
    </dgm:pt>
    <dgm:pt modelId="{9C09F1D1-9235-448A-A2F4-2502938C5752}" type="sibTrans" cxnId="{AA4655B5-99D3-4C08-85F8-31790219DC73}">
      <dgm:prSet/>
      <dgm:spPr/>
      <dgm:t>
        <a:bodyPr/>
        <a:lstStyle/>
        <a:p>
          <a:endParaRPr lang="cs-CZ"/>
        </a:p>
      </dgm:t>
    </dgm:pt>
    <dgm:pt modelId="{7F7B7E57-9BC6-4D14-AD20-D144D15D858B}">
      <dgm:prSet custT="1"/>
      <dgm:spPr>
        <a:solidFill>
          <a:srgbClr val="FFCC99"/>
        </a:solidFill>
      </dgm:spPr>
      <dgm:t>
        <a:bodyPr/>
        <a:lstStyle/>
        <a:p>
          <a:r>
            <a:rPr lang="cs-CZ" sz="2000" dirty="0" smtClean="0">
              <a:solidFill>
                <a:schemeClr val="tx1"/>
              </a:solidFill>
            </a:rPr>
            <a:t>Počítačová kartografie</a:t>
          </a:r>
          <a:endParaRPr lang="cs-CZ" sz="2000" dirty="0">
            <a:solidFill>
              <a:schemeClr val="tx1"/>
            </a:solidFill>
          </a:endParaRPr>
        </a:p>
      </dgm:t>
    </dgm:pt>
    <dgm:pt modelId="{33A85229-F7B5-40B9-8A62-04579FF221D6}" type="parTrans" cxnId="{9AF0E5CA-0231-497C-805B-A5F4BC5F770F}">
      <dgm:prSet/>
      <dgm:spPr>
        <a:solidFill>
          <a:srgbClr val="FFCC99"/>
        </a:solidFill>
      </dgm:spPr>
      <dgm:t>
        <a:bodyPr/>
        <a:lstStyle/>
        <a:p>
          <a:endParaRPr lang="cs-CZ"/>
        </a:p>
      </dgm:t>
    </dgm:pt>
    <dgm:pt modelId="{9ADCB9FB-D7C2-4923-8547-6A5EDA27ACEE}" type="sibTrans" cxnId="{9AF0E5CA-0231-497C-805B-A5F4BC5F770F}">
      <dgm:prSet/>
      <dgm:spPr/>
      <dgm:t>
        <a:bodyPr/>
        <a:lstStyle/>
        <a:p>
          <a:endParaRPr lang="cs-CZ"/>
        </a:p>
      </dgm:t>
    </dgm:pt>
    <dgm:pt modelId="{12F7D8EC-4E38-49A7-AE99-89F3D699FAD6}" type="pres">
      <dgm:prSet presAssocID="{E0038C10-F14B-4354-B822-E55DB0B1F4A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512DE0B-0BE0-4DD1-A442-DE8CB53AEF06}" type="pres">
      <dgm:prSet presAssocID="{AA80AAD8-FC3B-42ED-8F20-5DD2622F1F75}" presName="centerShape" presStyleLbl="node0" presStyleIdx="0" presStyleCnt="1"/>
      <dgm:spPr>
        <a:xfrm>
          <a:off x="2598787" y="2502243"/>
          <a:ext cx="1922390" cy="1922390"/>
        </a:xfrm>
        <a:prstGeom prst="ellipse">
          <a:avLst/>
        </a:prstGeom>
      </dgm:spPr>
      <dgm:t>
        <a:bodyPr/>
        <a:lstStyle/>
        <a:p>
          <a:endParaRPr lang="cs-CZ"/>
        </a:p>
      </dgm:t>
    </dgm:pt>
    <dgm:pt modelId="{55975E72-CF89-49AE-904E-3592C623CD41}" type="pres">
      <dgm:prSet presAssocID="{071420FC-7B50-4644-82FC-735850794F5D}" presName="parTrans" presStyleLbl="bgSibTrans2D1" presStyleIdx="0" presStyleCnt="6"/>
      <dgm:spPr>
        <a:xfrm rot="11700000">
          <a:off x="885709" y="2698006"/>
          <a:ext cx="1680006" cy="547881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1072232C-51A1-4F03-9575-73B01ADB98A4}" type="pres">
      <dgm:prSet presAssocID="{F2247431-9444-47C0-B50D-B5483177A2D1}" presName="node" presStyleLbl="node1" presStyleIdx="0" presStyleCnt="6">
        <dgm:presLayoutVars>
          <dgm:bulletEnabled val="1"/>
        </dgm:presLayoutVars>
      </dgm:prSet>
      <dgm:spPr>
        <a:xfrm>
          <a:off x="1195" y="2024030"/>
          <a:ext cx="1826271" cy="1461017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793D0D58-60A3-4649-AE58-D73A0E378536}" type="pres">
      <dgm:prSet presAssocID="{D8B22E68-B76A-4719-AEFD-4AD618E2489D}" presName="parTrans" presStyleLbl="bgSibTrans2D1" presStyleIdx="1" presStyleCnt="6"/>
      <dgm:spPr>
        <a:xfrm rot="14700000">
          <a:off x="1917437" y="1468440"/>
          <a:ext cx="1680006" cy="547881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E9D219BE-A0DC-4DF8-B29C-326BD76FC18E}" type="pres">
      <dgm:prSet presAssocID="{2F05EED5-8786-4DFF-A053-B32B21223F66}" presName="node" presStyleLbl="node1" presStyleIdx="1" presStyleCnt="6">
        <dgm:presLayoutVars>
          <dgm:bulletEnabled val="1"/>
        </dgm:presLayoutVars>
      </dgm:prSet>
      <dgm:spPr>
        <a:xfrm>
          <a:off x="1489304" y="250571"/>
          <a:ext cx="1826271" cy="1461017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DD79FEF0-7F0D-433B-90BD-CDE19001A069}" type="pres">
      <dgm:prSet presAssocID="{40978BAB-A09D-49D7-90C6-4228BA1CF7D1}" presName="parTrans" presStyleLbl="bgSibTrans2D1" presStyleIdx="2" presStyleCnt="6"/>
      <dgm:spPr>
        <a:xfrm rot="17700000">
          <a:off x="3522522" y="1468440"/>
          <a:ext cx="1680006" cy="547881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B6EF7A33-4399-433A-AF61-EEAA0406DE69}" type="pres">
      <dgm:prSet presAssocID="{9768388A-5CDA-4DE6-9841-ACDA9EC50FBC}" presName="node" presStyleLbl="node1" presStyleIdx="2" presStyleCnt="6">
        <dgm:presLayoutVars>
          <dgm:bulletEnabled val="1"/>
        </dgm:presLayoutVars>
      </dgm:prSet>
      <dgm:spPr>
        <a:xfrm>
          <a:off x="3804390" y="250571"/>
          <a:ext cx="1826271" cy="1461017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B2306842-B4FB-4D32-A7EB-8DE88CBC2C94}" type="pres">
      <dgm:prSet presAssocID="{85C148A0-EFEB-4084-A4B5-483CDD19DC4A}" presName="parTrans" presStyleLbl="bgSibTrans2D1" presStyleIdx="3" presStyleCnt="6"/>
      <dgm:spPr>
        <a:xfrm rot="20700000">
          <a:off x="4554250" y="2698006"/>
          <a:ext cx="1680006" cy="547881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9E54810C-BD1C-4FFD-9AEB-3D986F20F295}" type="pres">
      <dgm:prSet presAssocID="{1DF459B9-EB42-4547-A2C0-64B456E81AF0}" presName="node" presStyleLbl="node1" presStyleIdx="3" presStyleCnt="6">
        <dgm:presLayoutVars>
          <dgm:bulletEnabled val="1"/>
        </dgm:presLayoutVars>
      </dgm:prSet>
      <dgm:spPr>
        <a:xfrm>
          <a:off x="5292498" y="2024030"/>
          <a:ext cx="1826271" cy="1461017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91BD067A-ECFA-49B9-A988-E42461D3838F}" type="pres">
      <dgm:prSet presAssocID="{CD9B86D3-A0B2-4758-A438-FB7C58B32B71}" presName="parTrans" presStyleLbl="bgSibTrans2D1" presStyleIdx="4" presStyleCnt="6"/>
      <dgm:spPr/>
      <dgm:t>
        <a:bodyPr/>
        <a:lstStyle/>
        <a:p>
          <a:endParaRPr lang="cs-CZ"/>
        </a:p>
      </dgm:t>
    </dgm:pt>
    <dgm:pt modelId="{74FE80AD-2D9E-4FE9-BA26-807155EEC250}" type="pres">
      <dgm:prSet presAssocID="{917367C8-D305-42D4-8F46-F627A0A9399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B4DF0D-50BB-4DB5-84D5-0650DE4DD4E2}" type="pres">
      <dgm:prSet presAssocID="{33A85229-F7B5-40B9-8A62-04579FF221D6}" presName="parTrans" presStyleLbl="bgSibTrans2D1" presStyleIdx="5" presStyleCnt="6"/>
      <dgm:spPr/>
      <dgm:t>
        <a:bodyPr/>
        <a:lstStyle/>
        <a:p>
          <a:endParaRPr lang="cs-CZ"/>
        </a:p>
      </dgm:t>
    </dgm:pt>
    <dgm:pt modelId="{CDB72520-AC49-4F77-AE1C-6663E0A5760F}" type="pres">
      <dgm:prSet presAssocID="{7F7B7E57-9BC6-4D14-AD20-D144D15D858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B4CB472-FEE3-4CE8-A4C3-40BCE39FFE37}" type="presOf" srcId="{F2247431-9444-47C0-B50D-B5483177A2D1}" destId="{1072232C-51A1-4F03-9575-73B01ADB98A4}" srcOrd="0" destOrd="0" presId="urn:microsoft.com/office/officeart/2005/8/layout/radial4"/>
    <dgm:cxn modelId="{07846E91-3D00-4BAE-9EBA-2957829677E6}" srcId="{AA80AAD8-FC3B-42ED-8F20-5DD2622F1F75}" destId="{2F05EED5-8786-4DFF-A053-B32B21223F66}" srcOrd="1" destOrd="0" parTransId="{D8B22E68-B76A-4719-AEFD-4AD618E2489D}" sibTransId="{162DB3E2-F306-46F6-9242-905E1864E09A}"/>
    <dgm:cxn modelId="{AF6ACE2C-1967-4FFB-B420-A60A11ADFD65}" type="presOf" srcId="{071420FC-7B50-4644-82FC-735850794F5D}" destId="{55975E72-CF89-49AE-904E-3592C623CD41}" srcOrd="0" destOrd="0" presId="urn:microsoft.com/office/officeart/2005/8/layout/radial4"/>
    <dgm:cxn modelId="{AA6EA03F-EEB1-4C46-980D-9286EBFB4E42}" type="presOf" srcId="{AA80AAD8-FC3B-42ED-8F20-5DD2622F1F75}" destId="{3512DE0B-0BE0-4DD1-A442-DE8CB53AEF06}" srcOrd="0" destOrd="0" presId="urn:microsoft.com/office/officeart/2005/8/layout/radial4"/>
    <dgm:cxn modelId="{AA4655B5-99D3-4C08-85F8-31790219DC73}" srcId="{AA80AAD8-FC3B-42ED-8F20-5DD2622F1F75}" destId="{917367C8-D305-42D4-8F46-F627A0A9399D}" srcOrd="4" destOrd="0" parTransId="{CD9B86D3-A0B2-4758-A438-FB7C58B32B71}" sibTransId="{9C09F1D1-9235-448A-A2F4-2502938C5752}"/>
    <dgm:cxn modelId="{34AB901F-8A55-4D0D-8B7B-DC1FEC05D1A7}" type="presOf" srcId="{CD9B86D3-A0B2-4758-A438-FB7C58B32B71}" destId="{91BD067A-ECFA-49B9-A988-E42461D3838F}" srcOrd="0" destOrd="0" presId="urn:microsoft.com/office/officeart/2005/8/layout/radial4"/>
    <dgm:cxn modelId="{9AF0E5CA-0231-497C-805B-A5F4BC5F770F}" srcId="{AA80AAD8-FC3B-42ED-8F20-5DD2622F1F75}" destId="{7F7B7E57-9BC6-4D14-AD20-D144D15D858B}" srcOrd="5" destOrd="0" parTransId="{33A85229-F7B5-40B9-8A62-04579FF221D6}" sibTransId="{9ADCB9FB-D7C2-4923-8547-6A5EDA27ACEE}"/>
    <dgm:cxn modelId="{423245C2-5BCD-4494-98D1-A2295B0028E6}" type="presOf" srcId="{85C148A0-EFEB-4084-A4B5-483CDD19DC4A}" destId="{B2306842-B4FB-4D32-A7EB-8DE88CBC2C94}" srcOrd="0" destOrd="0" presId="urn:microsoft.com/office/officeart/2005/8/layout/radial4"/>
    <dgm:cxn modelId="{E81BC647-3AB3-4E48-8B8E-318546EBB5CB}" type="presOf" srcId="{1DF459B9-EB42-4547-A2C0-64B456E81AF0}" destId="{9E54810C-BD1C-4FFD-9AEB-3D986F20F295}" srcOrd="0" destOrd="0" presId="urn:microsoft.com/office/officeart/2005/8/layout/radial4"/>
    <dgm:cxn modelId="{74169863-2CF2-4989-BEEB-736F0F94D636}" type="presOf" srcId="{2F05EED5-8786-4DFF-A053-B32B21223F66}" destId="{E9D219BE-A0DC-4DF8-B29C-326BD76FC18E}" srcOrd="0" destOrd="0" presId="urn:microsoft.com/office/officeart/2005/8/layout/radial4"/>
    <dgm:cxn modelId="{93D7AF2D-DD0C-470A-A9BF-7ED1F5FCDF5F}" type="presOf" srcId="{D8B22E68-B76A-4719-AEFD-4AD618E2489D}" destId="{793D0D58-60A3-4649-AE58-D73A0E378536}" srcOrd="0" destOrd="0" presId="urn:microsoft.com/office/officeart/2005/8/layout/radial4"/>
    <dgm:cxn modelId="{D087E015-DFBC-4805-8E3A-B99D50186F4E}" type="presOf" srcId="{33A85229-F7B5-40B9-8A62-04579FF221D6}" destId="{C6B4DF0D-50BB-4DB5-84D5-0650DE4DD4E2}" srcOrd="0" destOrd="0" presId="urn:microsoft.com/office/officeart/2005/8/layout/radial4"/>
    <dgm:cxn modelId="{6B835CA0-17DD-489C-9FDC-7195F5E4820A}" srcId="{AA80AAD8-FC3B-42ED-8F20-5DD2622F1F75}" destId="{9768388A-5CDA-4DE6-9841-ACDA9EC50FBC}" srcOrd="2" destOrd="0" parTransId="{40978BAB-A09D-49D7-90C6-4228BA1CF7D1}" sibTransId="{9FADE798-738C-4384-9995-6D91EF19AE98}"/>
    <dgm:cxn modelId="{2EB28E77-3570-4A6D-8036-B76D43948FC2}" type="presOf" srcId="{E0038C10-F14B-4354-B822-E55DB0B1F4A0}" destId="{12F7D8EC-4E38-49A7-AE99-89F3D699FAD6}" srcOrd="0" destOrd="0" presId="urn:microsoft.com/office/officeart/2005/8/layout/radial4"/>
    <dgm:cxn modelId="{5C013A81-6446-48A6-94BE-B8F47E14283A}" srcId="{AA80AAD8-FC3B-42ED-8F20-5DD2622F1F75}" destId="{F2247431-9444-47C0-B50D-B5483177A2D1}" srcOrd="0" destOrd="0" parTransId="{071420FC-7B50-4644-82FC-735850794F5D}" sibTransId="{402E9914-AF38-452A-ACA3-B3529272C9E7}"/>
    <dgm:cxn modelId="{28E3878E-AF33-47E3-B168-A23F41072B0F}" type="presOf" srcId="{917367C8-D305-42D4-8F46-F627A0A9399D}" destId="{74FE80AD-2D9E-4FE9-BA26-807155EEC250}" srcOrd="0" destOrd="0" presId="urn:microsoft.com/office/officeart/2005/8/layout/radial4"/>
    <dgm:cxn modelId="{F29FB4E2-7469-4D11-99A2-D05FE07508F8}" type="presOf" srcId="{7F7B7E57-9BC6-4D14-AD20-D144D15D858B}" destId="{CDB72520-AC49-4F77-AE1C-6663E0A5760F}" srcOrd="0" destOrd="0" presId="urn:microsoft.com/office/officeart/2005/8/layout/radial4"/>
    <dgm:cxn modelId="{CD604829-26A2-4F23-BD85-C236B3D3454B}" srcId="{AA80AAD8-FC3B-42ED-8F20-5DD2622F1F75}" destId="{1DF459B9-EB42-4547-A2C0-64B456E81AF0}" srcOrd="3" destOrd="0" parTransId="{85C148A0-EFEB-4084-A4B5-483CDD19DC4A}" sibTransId="{013D46F1-7A57-4AAD-B85B-5A6029274061}"/>
    <dgm:cxn modelId="{A48C9B8F-BB96-4AD0-B738-20A1B23C6A8B}" type="presOf" srcId="{9768388A-5CDA-4DE6-9841-ACDA9EC50FBC}" destId="{B6EF7A33-4399-433A-AF61-EEAA0406DE69}" srcOrd="0" destOrd="0" presId="urn:microsoft.com/office/officeart/2005/8/layout/radial4"/>
    <dgm:cxn modelId="{44625B2C-842E-40FE-A5BF-77EC2AD6711A}" type="presOf" srcId="{40978BAB-A09D-49D7-90C6-4228BA1CF7D1}" destId="{DD79FEF0-7F0D-433B-90BD-CDE19001A069}" srcOrd="0" destOrd="0" presId="urn:microsoft.com/office/officeart/2005/8/layout/radial4"/>
    <dgm:cxn modelId="{4DD63901-016B-4460-9F03-DD647813C08A}" srcId="{E0038C10-F14B-4354-B822-E55DB0B1F4A0}" destId="{AA80AAD8-FC3B-42ED-8F20-5DD2622F1F75}" srcOrd="0" destOrd="0" parTransId="{4FB2D1CC-A1C4-4A27-8CB0-13736AF27646}" sibTransId="{532124A1-B6EA-4998-9842-34A50F0E2C93}"/>
    <dgm:cxn modelId="{FECBEC4B-2C05-461C-A46E-90440B4F2F4F}" type="presParOf" srcId="{12F7D8EC-4E38-49A7-AE99-89F3D699FAD6}" destId="{3512DE0B-0BE0-4DD1-A442-DE8CB53AEF06}" srcOrd="0" destOrd="0" presId="urn:microsoft.com/office/officeart/2005/8/layout/radial4"/>
    <dgm:cxn modelId="{6E5D69F1-2F81-43F8-83C3-5FB78923A467}" type="presParOf" srcId="{12F7D8EC-4E38-49A7-AE99-89F3D699FAD6}" destId="{55975E72-CF89-49AE-904E-3592C623CD41}" srcOrd="1" destOrd="0" presId="urn:microsoft.com/office/officeart/2005/8/layout/radial4"/>
    <dgm:cxn modelId="{8B6E2297-75CE-46C0-A1A2-03400BD35A89}" type="presParOf" srcId="{12F7D8EC-4E38-49A7-AE99-89F3D699FAD6}" destId="{1072232C-51A1-4F03-9575-73B01ADB98A4}" srcOrd="2" destOrd="0" presId="urn:microsoft.com/office/officeart/2005/8/layout/radial4"/>
    <dgm:cxn modelId="{0D97E2A3-050A-45DE-A587-F5806AA69FDB}" type="presParOf" srcId="{12F7D8EC-4E38-49A7-AE99-89F3D699FAD6}" destId="{793D0D58-60A3-4649-AE58-D73A0E378536}" srcOrd="3" destOrd="0" presId="urn:microsoft.com/office/officeart/2005/8/layout/radial4"/>
    <dgm:cxn modelId="{0B2F3EC5-C1E3-46C1-8600-F5DF54CCBBE9}" type="presParOf" srcId="{12F7D8EC-4E38-49A7-AE99-89F3D699FAD6}" destId="{E9D219BE-A0DC-4DF8-B29C-326BD76FC18E}" srcOrd="4" destOrd="0" presId="urn:microsoft.com/office/officeart/2005/8/layout/radial4"/>
    <dgm:cxn modelId="{A222F2DE-9654-4E18-88E3-1775AA3771BB}" type="presParOf" srcId="{12F7D8EC-4E38-49A7-AE99-89F3D699FAD6}" destId="{DD79FEF0-7F0D-433B-90BD-CDE19001A069}" srcOrd="5" destOrd="0" presId="urn:microsoft.com/office/officeart/2005/8/layout/radial4"/>
    <dgm:cxn modelId="{F75B9934-B4D6-4DF7-83C1-638CF7539A26}" type="presParOf" srcId="{12F7D8EC-4E38-49A7-AE99-89F3D699FAD6}" destId="{B6EF7A33-4399-433A-AF61-EEAA0406DE69}" srcOrd="6" destOrd="0" presId="urn:microsoft.com/office/officeart/2005/8/layout/radial4"/>
    <dgm:cxn modelId="{8C159C53-2DD9-4AFF-8340-3EB09F4175C0}" type="presParOf" srcId="{12F7D8EC-4E38-49A7-AE99-89F3D699FAD6}" destId="{B2306842-B4FB-4D32-A7EB-8DE88CBC2C94}" srcOrd="7" destOrd="0" presId="urn:microsoft.com/office/officeart/2005/8/layout/radial4"/>
    <dgm:cxn modelId="{1501B770-07E8-4130-80B2-5DCA5E2BDC8A}" type="presParOf" srcId="{12F7D8EC-4E38-49A7-AE99-89F3D699FAD6}" destId="{9E54810C-BD1C-4FFD-9AEB-3D986F20F295}" srcOrd="8" destOrd="0" presId="urn:microsoft.com/office/officeart/2005/8/layout/radial4"/>
    <dgm:cxn modelId="{6C0E80DA-181B-4CF4-9A9B-D00B0E2D2AA4}" type="presParOf" srcId="{12F7D8EC-4E38-49A7-AE99-89F3D699FAD6}" destId="{91BD067A-ECFA-49B9-A988-E42461D3838F}" srcOrd="9" destOrd="0" presId="urn:microsoft.com/office/officeart/2005/8/layout/radial4"/>
    <dgm:cxn modelId="{2342AFB3-EC1C-4CAA-879D-A38AF49D5692}" type="presParOf" srcId="{12F7D8EC-4E38-49A7-AE99-89F3D699FAD6}" destId="{74FE80AD-2D9E-4FE9-BA26-807155EEC250}" srcOrd="10" destOrd="0" presId="urn:microsoft.com/office/officeart/2005/8/layout/radial4"/>
    <dgm:cxn modelId="{B1A54C64-4D54-4B5F-B50A-D9EAD4576105}" type="presParOf" srcId="{12F7D8EC-4E38-49A7-AE99-89F3D699FAD6}" destId="{C6B4DF0D-50BB-4DB5-84D5-0650DE4DD4E2}" srcOrd="11" destOrd="0" presId="urn:microsoft.com/office/officeart/2005/8/layout/radial4"/>
    <dgm:cxn modelId="{93460720-42C5-4DBF-8DCC-552A4795DFDC}" type="presParOf" srcId="{12F7D8EC-4E38-49A7-AE99-89F3D699FAD6}" destId="{CDB72520-AC49-4F77-AE1C-6663E0A5760F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F8B2AF1-313E-4000-B78D-4893E7C662F1}" type="datetimeFigureOut">
              <a:rPr lang="cs-CZ" smtClean="0"/>
              <a:pPr/>
              <a:t>2. 10. 2019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093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3F110C91-B027-405E-BDE1-80A6601DBC4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61976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3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3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2AEB9C-707C-41CF-B03F-A05A3C1C14D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15577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38" y="1641475"/>
            <a:ext cx="5895975" cy="2349500"/>
          </a:xfrm>
        </p:spPr>
        <p:txBody>
          <a:bodyPr/>
          <a:lstStyle>
            <a:lvl1pPr>
              <a:defRPr sz="1800">
                <a:solidFill>
                  <a:srgbClr val="DFAF31"/>
                </a:solidFill>
              </a:defRPr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0"/>
            <a:ext cx="1328738" cy="1495425"/>
          </a:xfrm>
        </p:spPr>
        <p:txBody>
          <a:bodyPr/>
          <a:lstStyle>
            <a:lvl1pPr marL="0" indent="0" algn="r">
              <a:buFont typeface="Arial" charset="0"/>
              <a:buNone/>
              <a:defRPr sz="16500" baseline="220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323632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6563" y="457200"/>
            <a:ext cx="2178050" cy="56689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50825" y="457200"/>
            <a:ext cx="6383338" cy="56689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96454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44739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309157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799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4281488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17322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266108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181297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117038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207812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="" xmlns:p14="http://schemas.microsoft.com/office/powerpoint/2010/main" val="40451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rn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6775" cy="1368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6138" y="457200"/>
            <a:ext cx="8118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713788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69013" y="6308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r>
              <a:rPr lang="cs-CZ"/>
              <a:t>www.hgf.vsb.cz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zk.cz/Predpisy/Pravni-predpisy-v-oboru-zememerictvi-a-katastru/430-2006.aspx" TargetMode="External"/><Relationship Id="rId2" Type="http://schemas.openxmlformats.org/officeDocument/2006/relationships/hyperlink" Target="https://www.cuzk.cz/Predpisy/Resortni-predpisy-a-opatreni/Navody-CUZK.asp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gm.zcu.cz/Stare_mapy/Web/articles/Kap9_kartografie_1918_1938.pdf" TargetMode="External"/><Relationship Id="rId3" Type="http://schemas.openxmlformats.org/officeDocument/2006/relationships/hyperlink" Target="http://www.vugtk.cz/euradin/TB02CUZK002/DOC/Z-OT_TB02CUZK002_Technologicke_postupy.pdf" TargetMode="External"/><Relationship Id="rId7" Type="http://schemas.openxmlformats.org/officeDocument/2006/relationships/hyperlink" Target="https://kgm.zcu.cz/studium/ZaverecnePrace/2006/Snebergerova__Kontrola_homogenity_presnosti_a_vyskytu_hrubych_chyb_na_katastralnich_mapach_v_sahovem_meritku_porovnanim_s_digitalnim_ortofotem__DP.pdf" TargetMode="External"/><Relationship Id="rId2" Type="http://schemas.openxmlformats.org/officeDocument/2006/relationships/hyperlink" Target="https://www.int-arch-photogramm-remote-sens-spatial-inf-sci.net/searc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hivnimapy.cuzk.cz/uazk/pohledy/archiv.html" TargetMode="External"/><Relationship Id="rId5" Type="http://schemas.openxmlformats.org/officeDocument/2006/relationships/hyperlink" Target="http://oldmaps.geolab.cz/map_viewer.pl?lang=cs&amp;map_root=1vm&amp;map_region=sl&amp;map_list=s011" TargetMode="External"/><Relationship Id="rId4" Type="http://schemas.openxmlformats.org/officeDocument/2006/relationships/hyperlink" Target="https://www.vugtk.cz/slovnik/" TargetMode="External"/><Relationship Id="rId9" Type="http://schemas.openxmlformats.org/officeDocument/2006/relationships/hyperlink" Target="https://kgm.zcu.cz/Stare_mapy/Web/articles/nova_topograficka_mapovani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www.hgf.vsb.cz</a:t>
            </a:r>
          </a:p>
        </p:txBody>
      </p:sp>
      <p:pic>
        <p:nvPicPr>
          <p:cNvPr id="39940" name="Picture 4" descr="ti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erb-hg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5207000"/>
            <a:ext cx="1050925" cy="1216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554288" y="309563"/>
            <a:ext cx="5699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000">
                <a:solidFill>
                  <a:schemeClr val="bg1"/>
                </a:solidFill>
              </a:rPr>
              <a:t>VŠB - Technická univerzita Ostrava</a:t>
            </a:r>
          </a:p>
          <a:p>
            <a:pPr algn="r"/>
            <a:r>
              <a:rPr lang="cs-CZ" sz="2000">
                <a:solidFill>
                  <a:schemeClr val="bg1"/>
                </a:solidFill>
              </a:rPr>
              <a:t>Hornicko-geologická fakulta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8464550" y="433388"/>
            <a:ext cx="95250" cy="495300"/>
          </a:xfrm>
          <a:prstGeom prst="rect">
            <a:avLst/>
          </a:prstGeom>
          <a:solidFill>
            <a:srgbClr val="DFAF3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547664" y="1628800"/>
            <a:ext cx="79208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Mapování  544-0113/03 </a:t>
            </a:r>
            <a:r>
              <a:rPr lang="cs-CZ" b="1" dirty="0" smtClean="0"/>
              <a:t> 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Přednášející Ing. Václav Šafář, Ph.D.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Akademický rok 2019/2020 – zimní semestr, </a:t>
            </a:r>
          </a:p>
          <a:p>
            <a:r>
              <a:rPr lang="cs-CZ" sz="2000" b="1" dirty="0" smtClean="0"/>
              <a:t>ročník třetí, semestr 5. bakalářského studia</a:t>
            </a:r>
          </a:p>
          <a:p>
            <a:r>
              <a:rPr lang="cs-CZ" b="1" dirty="0" smtClean="0"/>
              <a:t>  </a:t>
            </a:r>
            <a:endParaRPr lang="cs-CZ" dirty="0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1043608" y="4005064"/>
          <a:ext cx="7012137" cy="1347478"/>
        </p:xfrm>
        <a:graphic>
          <a:graphicData uri="http://schemas.openxmlformats.org/drawingml/2006/table">
            <a:tbl>
              <a:tblPr/>
              <a:tblGrid>
                <a:gridCol w="1714078"/>
                <a:gridCol w="2103641"/>
                <a:gridCol w="1597209"/>
                <a:gridCol w="1597209"/>
              </a:tblGrid>
              <a:tr h="386719">
                <a:tc gridSpan="4">
                  <a:txBody>
                    <a:bodyPr/>
                    <a:lstStyle/>
                    <a:p>
                      <a:pPr algn="l" fontAlgn="t"/>
                      <a:r>
                        <a:rPr lang="pl-PL" b="1" dirty="0">
                          <a:solidFill>
                            <a:srgbClr val="000000"/>
                          </a:solidFill>
                        </a:rPr>
                        <a:t>Rozsah výuky pro formy studia</a:t>
                      </a: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86719">
                <a:tc>
                  <a:txBody>
                    <a:bodyPr/>
                    <a:lstStyle/>
                    <a:p>
                      <a:pPr algn="l" fontAlgn="t"/>
                      <a:r>
                        <a:rPr lang="cs-CZ" b="1" dirty="0">
                          <a:solidFill>
                            <a:srgbClr val="000000"/>
                          </a:solidFill>
                        </a:rPr>
                        <a:t>Forma studia</a:t>
                      </a: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 dirty="0" err="1">
                          <a:solidFill>
                            <a:srgbClr val="000000"/>
                          </a:solidFill>
                        </a:rPr>
                        <a:t>Zp.zak</a:t>
                      </a:r>
                      <a:r>
                        <a:rPr lang="cs-CZ" b="1" dirty="0">
                          <a:solidFill>
                            <a:srgbClr val="000000"/>
                          </a:solidFill>
                        </a:rPr>
                        <a:t>.</a:t>
                      </a: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 dirty="0" smtClean="0">
                          <a:solidFill>
                            <a:srgbClr val="000000"/>
                          </a:solidFill>
                        </a:rPr>
                        <a:t>Rozsah týdně</a:t>
                      </a:r>
                      <a:endParaRPr lang="cs-CZ" b="1" dirty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 dirty="0" smtClean="0">
                          <a:solidFill>
                            <a:srgbClr val="000000"/>
                          </a:solidFill>
                        </a:rPr>
                        <a:t>Kredity</a:t>
                      </a:r>
                      <a:endParaRPr lang="cs-CZ" b="1" dirty="0">
                        <a:solidFill>
                          <a:srgbClr val="000000"/>
                        </a:solidFill>
                      </a:endParaRP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86719">
                <a:tc>
                  <a:txBody>
                    <a:bodyPr/>
                    <a:lstStyle/>
                    <a:p>
                      <a:pPr algn="l" fontAlgn="t"/>
                      <a:r>
                        <a:rPr lang="cs-CZ"/>
                        <a:t>prezenční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F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/>
                        <a:t>Zápočet a zkouška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F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 smtClean="0"/>
                        <a:t>2h přednášky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+2h cvičení </a:t>
                      </a:r>
                      <a:endParaRPr lang="cs-CZ" dirty="0"/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F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E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F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3568" y="999892"/>
            <a:ext cx="79928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Základní pojmy mapování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b="1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Mapa je</a:t>
            </a:r>
            <a:r>
              <a:rPr lang="cs-CZ" sz="2000" dirty="0" smtClean="0"/>
              <a:t> zmenšený generalizovaný obraz Země, kosmu, kosmických těles nebo jejich částí převedený do roviny pomocí matematicky definovaných vztahů (kartografických zobrazení), ukazující prostřednictvím metod kartografického znázorňování polohu, stav a vztahy přírodních, sociálně-ekonomických a technických objektů a jevů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Mapování je </a:t>
            </a:r>
            <a:r>
              <a:rPr lang="cs-CZ" sz="2000" dirty="0" smtClean="0"/>
              <a:t>soubor činností konaných pro vyhotovení původní (originální) mapy, mapové obnovy nebo mapy odvozené. Vyžaduje znalosti z geomorfologie, geodézie, fotogrammetrie, kartografie, norem a ekonomiky.</a:t>
            </a:r>
            <a:r>
              <a:rPr lang="cs-CZ" sz="2000" b="1" dirty="0" smtClean="0"/>
              <a:t>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b="1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Mapování je</a:t>
            </a:r>
            <a:r>
              <a:rPr lang="cs-CZ" sz="2000" dirty="0" smtClean="0"/>
              <a:t> relativně samostatnou disciplínou oboru geodézie a kartografie s konkrétním předmětem svého zkoumání a </a:t>
            </a:r>
            <a:r>
              <a:rPr lang="cs-CZ" sz="2000" dirty="0" err="1" smtClean="0"/>
              <a:t>specvifickými</a:t>
            </a:r>
            <a:r>
              <a:rPr lang="cs-CZ" sz="2000" dirty="0" smtClean="0"/>
              <a:t> metodami a prostředky tvůrčí práce.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cs typeface="Arial" pitchFamily="34" charset="0"/>
            </a:endParaRP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3568" y="620688"/>
            <a:ext cx="79928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Mapování se zabývá: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b="1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/>
              <a:t>Otázkami pojmového a prostorového vymezení vlastních předmětů mapování vzhledem k definované potřebě, účelu a přesnosti tvorby původní mapy a v souvislosti s omezujícími podmínkami  kartografické tvorby jak analogových tak digitálních mapových produktů.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/>
              <a:t>Studiem a vývojem mapovacích metod, které zahrnují nejen místní šetření a měření ale především tvůrčí schopnosti při aplikaci vhodných postupů mapování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/>
              <a:t>Studiem a vývojem metod, technologických postupů a organizací práce při mapování malých území až po území celého státu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/>
              <a:t>Studiem a hodnocením výsledků dosavadních mapovacích postupů a možnostmi jejich dalšího využití  z pohledu přesnosti dosažených výsledků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cs typeface="Arial" pitchFamily="34" charset="0"/>
            </a:endParaRP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971600" y="600164"/>
            <a:ext cx="8532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Výsledkem mapování </a:t>
            </a:r>
            <a:r>
              <a:rPr kumimoji="0" lang="cs-CZ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mohou být mapy, soubory map …</a:t>
            </a: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Documents and Settings\Svatonova\Dokumenty\prezentace\PREZENTACE_GIS\gislayer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203341" cy="30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79" y="1464898"/>
            <a:ext cx="5221773" cy="31221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177799" cy="3095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539704" y="324129"/>
            <a:ext cx="8715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V analogové podobě tištěných map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2" name="Picture 2" descr="G:\MU - zima 2016\2Prednaska\times-atlas-of-the-world-10294141905.jpg"/>
          <p:cNvPicPr>
            <a:picLocks noChangeAspect="1" noChangeArrowheads="1"/>
          </p:cNvPicPr>
          <p:nvPr/>
        </p:nvPicPr>
        <p:blipFill>
          <a:blip r:embed="rId2" cstate="print"/>
          <a:srcRect t="12698"/>
          <a:stretch>
            <a:fillRect/>
          </a:stretch>
        </p:blipFill>
        <p:spPr bwMode="auto">
          <a:xfrm>
            <a:off x="642910" y="1477102"/>
            <a:ext cx="4500594" cy="3929080"/>
          </a:xfrm>
          <a:prstGeom prst="rect">
            <a:avLst/>
          </a:prstGeom>
          <a:noFill/>
        </p:spPr>
      </p:pic>
      <p:pic>
        <p:nvPicPr>
          <p:cNvPr id="133123" name="Picture 3" descr="G:\MU - zima 2016\2Prednaska\atlascesk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7899"/>
            <a:ext cx="3143272" cy="2029656"/>
          </a:xfrm>
          <a:prstGeom prst="rect">
            <a:avLst/>
          </a:prstGeom>
          <a:noFill/>
        </p:spPr>
      </p:pic>
      <p:pic>
        <p:nvPicPr>
          <p:cNvPr id="133124" name="Picture 4" descr="G:\MU - zima 2016\2Prednaska\turistickyatlasslovensk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157555"/>
            <a:ext cx="3714776" cy="2791389"/>
          </a:xfrm>
          <a:prstGeom prst="rect">
            <a:avLst/>
          </a:prstGeom>
          <a:noFill/>
        </p:spPr>
      </p:pic>
      <p:pic>
        <p:nvPicPr>
          <p:cNvPr id="133125" name="Picture 5" descr="G:\MU - zima 2016\2Prednaska\MV-KSS-KOSICE-MAPY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833812"/>
            <a:ext cx="3111504" cy="2333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259632" y="589330"/>
            <a:ext cx="7257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 podobě digitálních map 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8100392" cy="476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85720" y="726498"/>
            <a:ext cx="8715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Ve </a:t>
            </a:r>
            <a:r>
              <a:rPr kumimoji="0" lang="cs-CZ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2D a 3D analogové i digitální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147" name="Picture 3" descr="G:\MU - zima 2016\2Prednaska\stažený sou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2643206" cy="1982405"/>
          </a:xfrm>
          <a:prstGeom prst="rect">
            <a:avLst/>
          </a:prstGeom>
          <a:noFill/>
        </p:spPr>
      </p:pic>
      <p:pic>
        <p:nvPicPr>
          <p:cNvPr id="134148" name="Picture 4" descr="G:\MU - zima 2016\2Prednaska\lore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3585003" cy="2428892"/>
          </a:xfrm>
          <a:prstGeom prst="rect">
            <a:avLst/>
          </a:prstGeom>
          <a:noFill/>
        </p:spPr>
      </p:pic>
      <p:pic>
        <p:nvPicPr>
          <p:cNvPr id="134146" name="Picture 2" descr="G:\MU - zima 2016\2Prednaska\3d-anaglyph-b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571612"/>
            <a:ext cx="2500330" cy="1406436"/>
          </a:xfrm>
          <a:prstGeom prst="rect">
            <a:avLst/>
          </a:prstGeom>
          <a:noFill/>
        </p:spPr>
      </p:pic>
      <p:pic>
        <p:nvPicPr>
          <p:cNvPr id="134149" name="Picture 5" descr="G:\MU - zima 2016\2Prednaska\2014-12-Projekt-NAKI-Mapy-Vectormap-LLS.png"/>
          <p:cNvPicPr>
            <a:picLocks noChangeAspect="1" noChangeArrowheads="1"/>
          </p:cNvPicPr>
          <p:nvPr/>
        </p:nvPicPr>
        <p:blipFill>
          <a:blip r:embed="rId5" cstate="print"/>
          <a:srcRect l="7279" t="21853" r="10835" b="4392"/>
          <a:stretch>
            <a:fillRect/>
          </a:stretch>
        </p:blipFill>
        <p:spPr bwMode="auto">
          <a:xfrm>
            <a:off x="5429256" y="1500174"/>
            <a:ext cx="3214710" cy="1928826"/>
          </a:xfrm>
          <a:prstGeom prst="rect">
            <a:avLst/>
          </a:prstGeom>
          <a:noFill/>
        </p:spPr>
      </p:pic>
      <p:pic>
        <p:nvPicPr>
          <p:cNvPr id="134151" name="Picture 7" descr="G:\MU - zima 2016\2Prednaska\ortofoto2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500438"/>
            <a:ext cx="3711065" cy="2358692"/>
          </a:xfrm>
          <a:prstGeom prst="rect">
            <a:avLst/>
          </a:prstGeom>
          <a:noFill/>
        </p:spPr>
      </p:pic>
      <p:pic>
        <p:nvPicPr>
          <p:cNvPr id="134150" name="Picture 6" descr="G:\MU - zima 2016\2Prednaska\21603405_800_800_wm_fi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571744"/>
            <a:ext cx="310755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807875" y="541832"/>
            <a:ext cx="8715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 mapovat lze úplně všechno …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4" name="Picture 2" descr="G:\MU - zima 2016\2Prednaska\škol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4554033" cy="3143272"/>
          </a:xfrm>
          <a:prstGeom prst="rect">
            <a:avLst/>
          </a:prstGeom>
          <a:noFill/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3" cstate="print"/>
          <a:srcRect l="12500" t="35417" r="47070" b="16666"/>
          <a:stretch>
            <a:fillRect/>
          </a:stretch>
        </p:blipFill>
        <p:spPr bwMode="auto">
          <a:xfrm>
            <a:off x="767819" y="3284984"/>
            <a:ext cx="4000496" cy="266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4" cstate="print"/>
          <a:srcRect l="14062" t="35417" r="46680" b="17708"/>
          <a:stretch>
            <a:fillRect/>
          </a:stretch>
        </p:blipFill>
        <p:spPr bwMode="auto">
          <a:xfrm>
            <a:off x="3707904" y="1188163"/>
            <a:ext cx="4214842" cy="283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5" cstate="print"/>
          <a:srcRect l="12500" t="35417" r="45898" b="17708"/>
          <a:stretch>
            <a:fillRect/>
          </a:stretch>
        </p:blipFill>
        <p:spPr bwMode="auto">
          <a:xfrm>
            <a:off x="4143372" y="3008956"/>
            <a:ext cx="4643438" cy="294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899592" y="389235"/>
            <a:ext cx="8715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 to jak podrobně tak všeobecně …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 l="35742" t="18750" r="13281" b="23958"/>
          <a:stretch>
            <a:fillRect/>
          </a:stretch>
        </p:blipFill>
        <p:spPr bwMode="auto">
          <a:xfrm>
            <a:off x="500034" y="1142984"/>
            <a:ext cx="395506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 cstate="print"/>
          <a:srcRect l="48828" t="17708" r="12500" b="26042"/>
          <a:stretch>
            <a:fillRect/>
          </a:stretch>
        </p:blipFill>
        <p:spPr bwMode="auto">
          <a:xfrm>
            <a:off x="1428728" y="3857628"/>
            <a:ext cx="2357454" cy="192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1" name="Picture 5" descr="G:\MU - zima 2016\2Prednaska\europe_pol_2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928934"/>
            <a:ext cx="3143272" cy="2877684"/>
          </a:xfrm>
          <a:prstGeom prst="rect">
            <a:avLst/>
          </a:prstGeom>
          <a:noFill/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5" cstate="print"/>
          <a:srcRect l="35352" t="17708" r="27148" b="27083"/>
          <a:stretch>
            <a:fillRect/>
          </a:stretch>
        </p:blipFill>
        <p:spPr bwMode="auto">
          <a:xfrm>
            <a:off x="5000628" y="928670"/>
            <a:ext cx="3286148" cy="27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7798398" cy="449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4859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cs-CZ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a lze mapovat jak mokro , tak sucho, jak oheň tak vodu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1433681"/>
            <a:ext cx="7452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cs-CZ" sz="40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jen musíme vědět jak na to …</a:t>
            </a:r>
            <a:endParaRPr kumimoji="0" lang="cs-CZ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827584" y="764704"/>
          <a:ext cx="7272808" cy="3225344"/>
        </p:xfrm>
        <a:graphic>
          <a:graphicData uri="http://schemas.openxmlformats.org/drawingml/2006/table">
            <a:tbl>
              <a:tblPr/>
              <a:tblGrid>
                <a:gridCol w="4924297"/>
                <a:gridCol w="1212135"/>
                <a:gridCol w="1136376"/>
              </a:tblGrid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>
                          <a:solidFill>
                            <a:srgbClr val="FFFFFF"/>
                          </a:solidFill>
                        </a:rPr>
                        <a:t>Název </a:t>
                      </a:r>
                      <a:r>
                        <a:rPr lang="cs-CZ" sz="1600" b="1" dirty="0" smtClean="0">
                          <a:solidFill>
                            <a:srgbClr val="FFFFFF"/>
                          </a:solidFill>
                        </a:rPr>
                        <a:t>části hodnocení</a:t>
                      </a:r>
                      <a:endParaRPr lang="cs-CZ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600" b="1" dirty="0">
                          <a:solidFill>
                            <a:srgbClr val="FFFFFF"/>
                          </a:solidFill>
                        </a:rPr>
                        <a:t>Max. počet bodů </a:t>
                      </a:r>
                      <a:br>
                        <a:rPr lang="pl-PL" sz="1600" b="1" dirty="0">
                          <a:solidFill>
                            <a:srgbClr val="FFFFFF"/>
                          </a:solidFill>
                        </a:rPr>
                      </a:br>
                      <a:endParaRPr lang="pl-PL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>
                          <a:solidFill>
                            <a:srgbClr val="FFFFFF"/>
                          </a:solidFill>
                        </a:rPr>
                        <a:t>Min. počet bodů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Zápočet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            Za vypracovaná cvičení (12) 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24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12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            Za projekt mapování (1)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9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5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Zkouška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2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 </a:t>
                      </a:r>
                      <a:r>
                        <a:rPr lang="cs-CZ" sz="1600" baseline="0" dirty="0" smtClean="0">
                          <a:solidFill>
                            <a:srgbClr val="323232"/>
                          </a:solidFill>
                        </a:rPr>
                        <a:t>           </a:t>
                      </a:r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Písemná část zkoušky – test (33</a:t>
                      </a:r>
                      <a:r>
                        <a:rPr lang="cs-CZ" sz="1600" baseline="0" dirty="0" smtClean="0">
                          <a:solidFill>
                            <a:srgbClr val="323232"/>
                          </a:solidFill>
                        </a:rPr>
                        <a:t> otázek)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33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>
                          <a:solidFill>
                            <a:srgbClr val="323232"/>
                          </a:solidFill>
                        </a:rPr>
                        <a:t>17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            Ústní část zkoušky (30 – 40 minut)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34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>
                          <a:solidFill>
                            <a:srgbClr val="323232"/>
                          </a:solidFill>
                        </a:rPr>
                        <a:t>17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6186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>
                          <a:solidFill>
                            <a:srgbClr val="323232"/>
                          </a:solidFill>
                        </a:rPr>
                        <a:t>Zápočet a </a:t>
                      </a:r>
                      <a:r>
                        <a:rPr lang="cs-CZ" sz="1600" b="1" dirty="0" smtClean="0">
                          <a:solidFill>
                            <a:srgbClr val="323232"/>
                          </a:solidFill>
                        </a:rPr>
                        <a:t>zkouška společně</a:t>
                      </a:r>
                      <a:endParaRPr lang="cs-CZ" sz="1600" b="1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b="1" dirty="0" smtClean="0">
                          <a:solidFill>
                            <a:srgbClr val="323232"/>
                          </a:solidFill>
                        </a:rPr>
                        <a:t>100</a:t>
                      </a:r>
                      <a:endParaRPr lang="cs-CZ" sz="1600" b="1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b="1" dirty="0">
                          <a:solidFill>
                            <a:srgbClr val="323232"/>
                          </a:solidFill>
                        </a:rPr>
                        <a:t>51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827584" y="4442572"/>
          <a:ext cx="7272808" cy="1866153"/>
        </p:xfrm>
        <a:graphic>
          <a:graphicData uri="http://schemas.openxmlformats.org/drawingml/2006/table">
            <a:tbl>
              <a:tblPr/>
              <a:tblGrid>
                <a:gridCol w="3939438"/>
                <a:gridCol w="3333370"/>
              </a:tblGrid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 smtClean="0">
                          <a:solidFill>
                            <a:srgbClr val="FFFFFF"/>
                          </a:solidFill>
                        </a:rPr>
                        <a:t>Hodnocení předmětu v součtu zápočtu</a:t>
                      </a:r>
                      <a:r>
                        <a:rPr lang="cs-CZ" sz="1600" b="1" baseline="0" dirty="0" smtClean="0">
                          <a:solidFill>
                            <a:srgbClr val="FFFFFF"/>
                          </a:solidFill>
                        </a:rPr>
                        <a:t> a zkoušky</a:t>
                      </a:r>
                      <a:endParaRPr lang="cs-CZ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600" b="1" dirty="0">
                          <a:solidFill>
                            <a:srgbClr val="FFFFFF"/>
                          </a:solidFill>
                        </a:rPr>
                        <a:t> </a:t>
                      </a:r>
                      <a:r>
                        <a:rPr lang="pl-PL" sz="1600" b="1" dirty="0" smtClean="0">
                          <a:solidFill>
                            <a:srgbClr val="FFFFFF"/>
                          </a:solidFill>
                        </a:rPr>
                        <a:t>Počet bodů</a:t>
                      </a:r>
                      <a:r>
                        <a:rPr lang="pl-PL" sz="1600" b="1" dirty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pl-PL" sz="1600" b="1" dirty="0">
                          <a:solidFill>
                            <a:srgbClr val="FFFFFF"/>
                          </a:solidFill>
                        </a:rPr>
                      </a:br>
                      <a:endParaRPr lang="pl-PL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Výborně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87 a více bodů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Velmi dobře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76 až 86 bodů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2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Dobře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52 až 75 bodů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Nevyhověl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méně jak 51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569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3568" y="620688"/>
            <a:ext cx="79928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Vztah mapování k ostatním vědním oborům: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b="1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Geografie </a:t>
            </a:r>
            <a:r>
              <a:rPr lang="cs-CZ" sz="2000" dirty="0" smtClean="0"/>
              <a:t>nalézá v původní tvorbě map a různých geografických náčrtů první metodickou oporu při spojování dílčích výsledků do širších prostorových souvislostí, při pojmovém vymezování většiny předmětů mapování a při hledání vzájemných souvislostí těchto předmětů. 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Geodézie </a:t>
            </a:r>
            <a:r>
              <a:rPr lang="cs-CZ" sz="2000" dirty="0" smtClean="0"/>
              <a:t>tvoří geometrické základy všech mapovacích prací. Geodézie znamenala v historii mapovacích prací kvalitativní skok v teorii, metodice a postupech měřických prací a dlouho představovala jedinou metodu mapování, která byla schopna dodržet kritéria přesnosti mapovaní a proto se podrobné mapování vyvíjelo jako součást nižší geodézie (zeměměřictví).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Fotogrammetrie a dálkový průzkum Země </a:t>
            </a:r>
            <a:r>
              <a:rPr lang="cs-CZ" sz="2000" dirty="0" smtClean="0"/>
              <a:t>(DPZ) představují v současnosti základní mapovací metody, kterými je mapováno 80% celosvětových mapovacích projektů. Mimo vlastní geometrie prvků mapy poskytuje fotogrammetrie a DPZ interpretační údaje a v mnoha případech napomáhá k přesnějšímu pojmovému vymezení předmětů mapování.</a:t>
            </a:r>
            <a:endParaRPr lang="cs-CZ" sz="2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3568" y="620688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Vztah mapování k ostatním vědním oborům: </a:t>
            </a:r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/>
          </a:p>
          <a:p>
            <a:pPr marL="457200" lvl="0" indent="-457200">
              <a:buFont typeface="+mj-lt"/>
              <a:buAutoNum type="arabicPeriod" startAt="4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Kartografie </a:t>
            </a:r>
            <a:r>
              <a:rPr lang="cs-CZ" sz="2000" dirty="0" smtClean="0"/>
              <a:t>zprostředkovává pomocí vytvořených map komunikaci informací o geografickém prostředí mezi skutečností reálného terénu a terénních předmětů a uživateli. Činí tak metodami zevšeobecňování, generalizace a grafického znázorňování skutečnosti .</a:t>
            </a:r>
          </a:p>
          <a:p>
            <a:pPr marL="457200" lvl="0" indent="-457200">
              <a:buFont typeface="+mj-lt"/>
              <a:buAutoNum type="arabicPeriod" startAt="4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Zemědělství, stavitelství  a doprava  </a:t>
            </a:r>
            <a:r>
              <a:rPr lang="cs-CZ" sz="2000" dirty="0" smtClean="0"/>
              <a:t>jsou ministerstvy,  které mají  v požadavcích na mapování dlouhodobou tradici a svými specifickými požadavky příznivě rozvíjejí a ovlivňují rozvoj mapování. Jsou rovněž hlavním donátorem (ať přímým nebo nepřímým) většiny  celostátních mapovacích projektů.  </a:t>
            </a:r>
          </a:p>
          <a:p>
            <a:pPr marL="457200" lvl="0" indent="-457200">
              <a:buFont typeface="+mj-lt"/>
              <a:buAutoNum type="arabicPeriod" startAt="4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/>
              <a:t>Vojenství</a:t>
            </a:r>
            <a:r>
              <a:rPr lang="cs-CZ" sz="2000" dirty="0" smtClean="0"/>
              <a:t> bylo je a bude (v ČR ve spolupráci se státní agenturou pro mapování  - Zeměměřickým úřadem) hlavním tvůrcem map v analogové podobě i podobě digitálních informačních systémů. </a:t>
            </a:r>
            <a:endParaRPr lang="cs-CZ" sz="2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285720" y="188640"/>
          <a:ext cx="8858280" cy="5449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187624" y="234807"/>
            <a:ext cx="74888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Historie mapování ve světě, historie mapování a  soupisů půdy na území ČR</a:t>
            </a:r>
          </a:p>
          <a:p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itchFamily="34" charset="0"/>
                <a:cs typeface="Calibri" pitchFamily="34" charset="0"/>
              </a:rPr>
              <a:t>Nejstarší mapování lidského osídlení</a:t>
            </a:r>
            <a:endParaRPr kumimoji="0" lang="cs-CZ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060848"/>
            <a:ext cx="6048672" cy="454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208912" cy="545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38884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1052736"/>
            <a:ext cx="8532440" cy="546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475252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39552" y="1272466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MAPOVÁNÍ ŘÍMSKÉ</a:t>
            </a:r>
            <a:endParaRPr lang="cs-CZ" sz="2800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67240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82047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6408712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39552" y="105644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MAPOVÁNÍ  VE STŘEDOVĚKU</a:t>
            </a:r>
            <a:endParaRPr lang="cs-CZ" sz="2800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4824"/>
            <a:ext cx="3600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748464" cy="562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532440" cy="565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82047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827584" y="764704"/>
          <a:ext cx="6912768" cy="2604418"/>
        </p:xfrm>
        <a:graphic>
          <a:graphicData uri="http://schemas.openxmlformats.org/drawingml/2006/table">
            <a:tbl>
              <a:tblPr/>
              <a:tblGrid>
                <a:gridCol w="3672408"/>
                <a:gridCol w="1512168"/>
                <a:gridCol w="1728192"/>
              </a:tblGrid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>
                          <a:solidFill>
                            <a:srgbClr val="FFFFFF"/>
                          </a:solidFill>
                        </a:rPr>
                        <a:t>Název </a:t>
                      </a:r>
                      <a:r>
                        <a:rPr lang="cs-CZ" sz="1600" b="1" dirty="0" smtClean="0">
                          <a:solidFill>
                            <a:srgbClr val="FFFFFF"/>
                          </a:solidFill>
                        </a:rPr>
                        <a:t>části hodnocení</a:t>
                      </a:r>
                      <a:endParaRPr lang="cs-CZ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600" b="1" dirty="0">
                          <a:solidFill>
                            <a:srgbClr val="FFFFFF"/>
                          </a:solidFill>
                        </a:rPr>
                        <a:t>Max. počet bodů </a:t>
                      </a:r>
                      <a:br>
                        <a:rPr lang="pl-PL" sz="1600" b="1" dirty="0">
                          <a:solidFill>
                            <a:srgbClr val="FFFFFF"/>
                          </a:solidFill>
                        </a:rPr>
                      </a:br>
                      <a:endParaRPr lang="pl-PL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>
                          <a:solidFill>
                            <a:srgbClr val="FFFFFF"/>
                          </a:solidFill>
                        </a:rPr>
                        <a:t>Min. počet bodů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Zápočet za cvičení a projekt mapování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33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>
                          <a:solidFill>
                            <a:srgbClr val="323232"/>
                          </a:solidFill>
                        </a:rPr>
                        <a:t>17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Zkouška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2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 </a:t>
                      </a:r>
                      <a:r>
                        <a:rPr lang="cs-CZ" sz="1600" baseline="0" dirty="0" smtClean="0">
                          <a:solidFill>
                            <a:srgbClr val="323232"/>
                          </a:solidFill>
                        </a:rPr>
                        <a:t>           </a:t>
                      </a:r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Písemná část zkoušky - test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33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>
                          <a:solidFill>
                            <a:srgbClr val="323232"/>
                          </a:solidFill>
                        </a:rPr>
                        <a:t>17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            Ústní část zkoušky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34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>
                          <a:solidFill>
                            <a:srgbClr val="323232"/>
                          </a:solidFill>
                        </a:rPr>
                        <a:t>17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6186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>
                          <a:solidFill>
                            <a:srgbClr val="323232"/>
                          </a:solidFill>
                        </a:rPr>
                        <a:t>Zápočet a </a:t>
                      </a:r>
                      <a:r>
                        <a:rPr lang="cs-CZ" sz="1600" b="1" dirty="0" smtClean="0">
                          <a:solidFill>
                            <a:srgbClr val="323232"/>
                          </a:solidFill>
                        </a:rPr>
                        <a:t>zkouška společně</a:t>
                      </a:r>
                      <a:endParaRPr lang="cs-CZ" sz="1600" b="1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b="1" dirty="0" smtClean="0">
                          <a:solidFill>
                            <a:srgbClr val="323232"/>
                          </a:solidFill>
                        </a:rPr>
                        <a:t>100</a:t>
                      </a:r>
                      <a:endParaRPr lang="cs-CZ" sz="1600" b="1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b="1" dirty="0">
                          <a:solidFill>
                            <a:srgbClr val="323232"/>
                          </a:solidFill>
                        </a:rPr>
                        <a:t>51</a:t>
                      </a: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827584" y="3704307"/>
          <a:ext cx="6912768" cy="1866153"/>
        </p:xfrm>
        <a:graphic>
          <a:graphicData uri="http://schemas.openxmlformats.org/drawingml/2006/table">
            <a:tbl>
              <a:tblPr/>
              <a:tblGrid>
                <a:gridCol w="3744416"/>
                <a:gridCol w="3168352"/>
              </a:tblGrid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b="1" dirty="0" smtClean="0">
                          <a:solidFill>
                            <a:srgbClr val="FFFFFF"/>
                          </a:solidFill>
                        </a:rPr>
                        <a:t>Hodnocení předmětu v součtu zápočtu</a:t>
                      </a:r>
                      <a:r>
                        <a:rPr lang="cs-CZ" sz="1600" b="1" baseline="0" dirty="0" smtClean="0">
                          <a:solidFill>
                            <a:srgbClr val="FFFFFF"/>
                          </a:solidFill>
                        </a:rPr>
                        <a:t> a zkoušky</a:t>
                      </a:r>
                      <a:endParaRPr lang="cs-CZ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600" b="1" dirty="0">
                          <a:solidFill>
                            <a:srgbClr val="FFFFFF"/>
                          </a:solidFill>
                        </a:rPr>
                        <a:t> </a:t>
                      </a:r>
                      <a:r>
                        <a:rPr lang="pl-PL" sz="1600" b="1" dirty="0" smtClean="0">
                          <a:solidFill>
                            <a:srgbClr val="FFFFFF"/>
                          </a:solidFill>
                        </a:rPr>
                        <a:t>Počet bodů</a:t>
                      </a:r>
                      <a:r>
                        <a:rPr lang="pl-PL" sz="1600" b="1" dirty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pl-PL" sz="1600" b="1" dirty="0">
                          <a:solidFill>
                            <a:srgbClr val="FFFFFF"/>
                          </a:solidFill>
                        </a:rPr>
                      </a:br>
                      <a:endParaRPr lang="pl-PL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Výborně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87 a více bodů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45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Velmi dobře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76 až 86 bodů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2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Dobře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52 až 75 bodů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Nevyhověl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600" dirty="0" smtClean="0">
                          <a:solidFill>
                            <a:srgbClr val="323232"/>
                          </a:solidFill>
                        </a:rPr>
                        <a:t>méně jak 51</a:t>
                      </a:r>
                      <a:endParaRPr lang="cs-CZ" sz="1600" dirty="0">
                        <a:solidFill>
                          <a:srgbClr val="323232"/>
                        </a:solidFill>
                      </a:endParaRPr>
                    </a:p>
                  </a:txBody>
                  <a:tcPr marL="55519" marR="55519" marT="38863" marB="277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569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748464" cy="560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r="1688" b="81379"/>
          <a:stretch>
            <a:fillRect/>
          </a:stretch>
        </p:blipFill>
        <p:spPr bwMode="auto">
          <a:xfrm>
            <a:off x="179512" y="792089"/>
            <a:ext cx="8604448" cy="10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627784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808000"/>
                </a:solidFill>
              </a:rPr>
              <a:t>Aretinova</a:t>
            </a:r>
            <a:r>
              <a:rPr lang="cs-CZ" b="1" dirty="0" smtClean="0">
                <a:solidFill>
                  <a:srgbClr val="808000"/>
                </a:solidFill>
              </a:rPr>
              <a:t> mapa Čech 1690 </a:t>
            </a:r>
            <a:endParaRPr lang="cs-CZ" b="1" dirty="0">
              <a:solidFill>
                <a:srgbClr val="8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74427"/>
            <a:ext cx="8892480" cy="568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69274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892480" cy="549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5" y="725216"/>
            <a:ext cx="8569077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Cílem předmětu je poskytnout studentům přehled o způsobech, technologiích a postupech tvorby a doplňování map.</a:t>
            </a:r>
          </a:p>
          <a:p>
            <a:pPr lvl="0">
              <a:tabLst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solidFill>
                <a:srgbClr val="222222"/>
              </a:solidFill>
              <a:latin typeface="+mn-lt"/>
              <a:ea typeface="Times New Roman" pitchFamily="18" charset="0"/>
              <a:cs typeface="Courier New" pitchFamily="49" charset="0"/>
            </a:endParaRPr>
          </a:p>
          <a:p>
            <a:pPr lvl="0" algn="just">
              <a:tabLst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Náplní předmětu je seznámení studentů s historií mapování, postupy mapování polohopisu a výškopisu a dalšími mapovými produkty vytvářenými geodetickými, fotogrammetrickými, laserově skenovacími, leteckými, terestrickými a mobilními technologiemi včetně vzájemného ekonomického hodnocení těchto technologií</a:t>
            </a:r>
          </a:p>
          <a:p>
            <a:pPr lvl="0">
              <a:tabLst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solidFill>
                <a:srgbClr val="222222"/>
              </a:solidFill>
              <a:latin typeface="+mn-lt"/>
              <a:cs typeface="Courier New" pitchFamily="49" charset="0"/>
            </a:endParaRPr>
          </a:p>
          <a:p>
            <a:pPr lvl="0">
              <a:tabLst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Studenti po absolvování předmětu budou: </a:t>
            </a:r>
          </a:p>
          <a:p>
            <a:pPr lvl="0">
              <a:tabLst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000" dirty="0" smtClean="0">
              <a:solidFill>
                <a:srgbClr val="222222"/>
              </a:solidFill>
              <a:latin typeface="+mn-lt"/>
              <a:cs typeface="Courier New" pitchFamily="49" charset="0"/>
            </a:endParaRPr>
          </a:p>
          <a:p>
            <a:pPr marL="627063" lvl="0" indent="-627063">
              <a:tabLst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Umět a znát a) </a:t>
            </a:r>
            <a:r>
              <a:rPr lang="cs-CZ" sz="2000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vyhledávat, hodnotit a využít dostupné geodetické,    fotogrammetrické, laserově skenovací a kartografické podklady jak v analogové ,tak digitální podobě</a:t>
            </a:r>
          </a:p>
          <a:p>
            <a:pPr marL="627063" lvl="0">
              <a:tabLst>
                <a:tab pos="627063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             </a:t>
            </a:r>
            <a:r>
              <a:rPr lang="cs-CZ" sz="2000" b="1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b) </a:t>
            </a:r>
            <a:r>
              <a:rPr lang="cs-CZ" sz="2000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vybrat a použít metodu nebo kombinaci metod vhodných z hlediska požadované přesnosti mapování, hospodárnosti a termínu splnění daného úkolu mapování</a:t>
            </a:r>
          </a:p>
          <a:p>
            <a:pPr marL="627063" lvl="0">
              <a:tabLst>
                <a:tab pos="627063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             c) </a:t>
            </a:r>
            <a:r>
              <a:rPr lang="cs-CZ" sz="2000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zpracovat projekt mapování v souvislosti s jeho účelem a požadovanou přesností mapování a ekonomicky ho zhodnotit</a:t>
            </a:r>
          </a:p>
          <a:p>
            <a:pPr marL="627063" lvl="0">
              <a:tabLst>
                <a:tab pos="627063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dirty="0" smtClean="0">
                <a:solidFill>
                  <a:srgbClr val="222222"/>
                </a:solidFill>
                <a:latin typeface="+mn-lt"/>
                <a:cs typeface="Courier New" pitchFamily="49" charset="0"/>
              </a:rPr>
              <a:t> </a:t>
            </a:r>
            <a:endParaRPr lang="cs-CZ" sz="2000" b="1" dirty="0" smtClean="0">
              <a:solidFill>
                <a:srgbClr val="222222"/>
              </a:solidFill>
              <a:latin typeface="+mn-lt"/>
              <a:cs typeface="Courier New" pitchFamily="49" charset="0"/>
            </a:endParaRPr>
          </a:p>
          <a:p>
            <a:pPr marL="627063" lvl="0">
              <a:tabLst>
                <a:tab pos="627063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64221" y="201996"/>
            <a:ext cx="3938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Cíle a náplň předmětu</a:t>
            </a:r>
            <a:endParaRPr lang="cs-CZ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1091912"/>
            <a:ext cx="810039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Základní pojmy mapování, historie mapování ve</a:t>
            </a:r>
            <a:r>
              <a:rPr kumimoji="0" lang="cs-CZ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 světě, historie mapování a 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 soupisů půdy na území České republiky, vztah mapování k ostatním vědním oborům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Vývoj tvorby map velkých a středních měřítek, tematické a speciální mapování (I., II. a III vojenské mapování,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mapování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 stabilního katastru, mapování v pozemkového katastru, jednotná evidence půdy a mapy evidence nemovitostí, současné postupy katastrálního mapování)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Předměty mapování (klasifikace předmětů mapování, pevné body měřického podkladu, fyzicko-geografické prvky a jevy, sociálně-ekonomické a technické prvky a jevy)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Metody a postupy mapování polohopisu (geodetické metody, fotogrammetrické metody, laserově skenovací metody,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metody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 dálkového průzkumu Země,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kartometrické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 metody, kombinace mapovacích metod)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Metody a postupy mapování výškopisu (metody geodetické, fotogrammetrické a laserově skenovací)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Metody a postupy mapování 3D objektů (mobilní fotogrammetrické a laserově skenovací postupy, </a:t>
            </a:r>
            <a:r>
              <a:rPr kumimoji="0" lang="cs-CZ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postupy</a:t>
            </a: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 mapování území dálkově pilotovanými leteckými systémy, postupy mapování zvláštních předmětů a jevů v jiných vědních oborech)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64221" y="476672"/>
            <a:ext cx="324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Osnova předmětu</a:t>
            </a:r>
            <a:endParaRPr lang="cs-CZ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9552" y="1196752"/>
            <a:ext cx="810039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Technologie a organizace mapování (prvotní mapování, mapová obnova, modelová a kartografická generalizace a její automatizace) 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Ověření přesnosti mapování (podmínky mapování - rozbor přesnosti "a priori", ověření přesnosti a úplnosti obsahu mapy kontrolním přímým měřením) 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Projekt mapování (význam přípravy projektu mapování, technická, normativní, organizační a rozpočtová část)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Postupy výpočtů a ekonomika mapování (postup finančního ohodnocení metod a postupů mapování, účel mapování a přesnost mapování v závislosti na cenách mapování)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Tematické mapování, nové topografické mapování 1:5000 a jeho vlivy na ZABAGED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ea typeface="Times New Roman" pitchFamily="18" charset="0"/>
                <a:cs typeface="Courier New" pitchFamily="49" charset="0"/>
              </a:rPr>
              <a:t>Mapy v ČR (topografické mapy, tematické mapy, lesnicko-hospodářské mapy, vodohospodářské a pedologické mapy, vojenské mapy, důlní mapy, geologické mapy, dopravní mapy, gravimetrické mapování, geofyzikální mapování na území ČR)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948690"/>
            <a:ext cx="810039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Návod pro obnovu katastrálního operátu a převod, č.j. ČÚZK-01500/2015-22, ve znění dodatku č.1 s účinností od 1. 1. 2019, </a:t>
            </a: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  <a:hlinkClick r:id="rId2"/>
              </a:rPr>
              <a:t>https://www.cuzk.cz/Predpisy/Resortni-predpisy-a-opatreni/Navody-CUZK.aspx</a:t>
            </a:r>
            <a:endParaRPr lang="cs-CZ" dirty="0" smtClean="0">
              <a:solidFill>
                <a:srgbClr val="222222"/>
              </a:solidFill>
              <a:latin typeface="+mn-lt"/>
              <a:ea typeface="Times New Roman" pitchFamily="18" charset="0"/>
              <a:cs typeface="Courier New" pitchFamily="49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Nařízení vlády č.430/2006 Sb., o stanovení referenčních geodetických systémů a státních mapových děl na území státu a zásadách jejich používání, ve znění nařízení vlády č.81/2011 Sb. </a:t>
            </a: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  <a:hlinkClick r:id="rId3"/>
              </a:rPr>
              <a:t>https://www.cuzk.cz/Predpisy/Pravni-predpisy-v-oboru-zememerictvi-a-katastru/430-2006.aspx</a:t>
            </a:r>
            <a:endParaRPr lang="cs-CZ" dirty="0" smtClean="0">
              <a:solidFill>
                <a:srgbClr val="222222"/>
              </a:solidFill>
              <a:latin typeface="+mn-lt"/>
              <a:ea typeface="Times New Roman" pitchFamily="18" charset="0"/>
              <a:cs typeface="Courier New" pitchFamily="49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FIŠER,Z.,VONDRÁK,</a:t>
            </a:r>
            <a:r>
              <a:rPr lang="cs-CZ" dirty="0" err="1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J.a</a:t>
            </a: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 kol. Mapování,1.vyd.Brno;VUT,2003,146 s.ISBN 80-214-2337-4</a:t>
            </a: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FIŠER,Z.,VONDRÁK,J. Mapování II,1.vyd.Brno;VUT,2004,144 s. ISBN 80-214-2669-1</a:t>
            </a: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HUML,M.,BUCHAR,P.,MIKŠOVSKÝ,M.,VEVERKA,B. Mapování a kartografie,1.vyd.Praha;ČVUT,2001,212 s. ISBN 80-01-02383-4</a:t>
            </a: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HUML,M.,MICHAL,</a:t>
            </a:r>
            <a:r>
              <a:rPr lang="cs-CZ" dirty="0" err="1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J.Mapování</a:t>
            </a: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 10,1.vyd.Praha;ČVUT,2000,319 s. ISBN 80-01-02113-0</a:t>
            </a: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Zákon č.256/2013 Sb.,o katastru nemovitostí české republiky, ve znění pozdějších předpisů</a:t>
            </a: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Vyhláška ČÚZK č.257/2013 Sb.,katastrální vyhláška, ve znění pozdějších předpisů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4221" y="476672"/>
            <a:ext cx="4899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Literatura a zdroje povinné:</a:t>
            </a:r>
            <a:endParaRPr lang="cs-CZ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4" y="999892"/>
            <a:ext cx="810039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TALHOFR,V a kol.. Vojenská topografie,1.vyd. Brno; Univerzita obrany,2008,148 s. ISBN 978-80-7231-628-1</a:t>
            </a: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VEVERKA,B. </a:t>
            </a: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Tematická </a:t>
            </a:r>
            <a:r>
              <a:rPr lang="cs-CZ" dirty="0" smtClean="0">
                <a:solidFill>
                  <a:srgbClr val="222222"/>
                </a:solidFill>
                <a:latin typeface="+mn-lt"/>
                <a:ea typeface="Times New Roman" pitchFamily="18" charset="0"/>
                <a:cs typeface="Courier New" pitchFamily="49" charset="0"/>
              </a:rPr>
              <a:t>a topografická kartografie, skripta ČVUT, Praha, 1998</a:t>
            </a: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2"/>
              </a:rPr>
              <a:t>https://www.int-arch-photogramm-remote-sens-spatial-inf-sci.net/search.html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vugtk.cz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euradin</a:t>
            </a:r>
            <a:r>
              <a:rPr lang="cs-CZ" dirty="0" smtClean="0">
                <a:hlinkClick r:id="rId3"/>
              </a:rPr>
              <a:t>/TB02CUZK002/DOC/Z-OT_TB02CUZK002_</a:t>
            </a:r>
            <a:r>
              <a:rPr lang="cs-CZ" dirty="0" err="1" smtClean="0">
                <a:hlinkClick r:id="rId3"/>
              </a:rPr>
              <a:t>Technologicke</a:t>
            </a:r>
            <a:r>
              <a:rPr lang="cs-CZ" dirty="0" smtClean="0">
                <a:hlinkClick r:id="rId3"/>
              </a:rPr>
              <a:t>_postupy.</a:t>
            </a:r>
            <a:r>
              <a:rPr lang="cs-CZ" dirty="0" err="1" smtClean="0">
                <a:hlinkClick r:id="rId3"/>
              </a:rPr>
              <a:t>pdf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4"/>
              </a:rPr>
              <a:t>https://www.vugtk.cz/slovnik/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5"/>
              </a:rPr>
              <a:t>http://oldmaps.geolab.cz/map_viewer.pl?lang=cs&amp;map_root=1vm&amp;map_region=sl&amp;map_list=s011</a:t>
            </a:r>
            <a:r>
              <a:rPr lang="cs-CZ" dirty="0" smtClean="0"/>
              <a:t>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6"/>
              </a:rPr>
              <a:t>https://archivnimapy.cuzk.cz/uazk/pohledy/archiv.html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7"/>
              </a:rPr>
              <a:t>https://kgm.zcu.cz/studium/ZaverecnePrace/2006/Snebergerova__Kontrola_homogenity_presnosti_a_vyskytu_hrubych_chyb_na_katastralnich_mapach_v_sahovem_meritku_porovnanim_s_digitalnim_ortofotem__</a:t>
            </a:r>
            <a:r>
              <a:rPr lang="cs-CZ" dirty="0" smtClean="0">
                <a:hlinkClick r:id="rId7"/>
              </a:rPr>
              <a:t>DP.pdf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8"/>
              </a:rPr>
              <a:t>https://</a:t>
            </a:r>
            <a:r>
              <a:rPr lang="cs-CZ" dirty="0" smtClean="0">
                <a:hlinkClick r:id="rId8"/>
              </a:rPr>
              <a:t>kgm.zcu.cz/Stare_mapy/Web/articles/Kap9_kartografie_1918_1938.pdf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>
                <a:hlinkClick r:id="rId9"/>
              </a:rPr>
              <a:t>https://kgm.zcu.cz/Stare_mapy/Web/articles/nova_topograficka_mapovani.pdf</a:t>
            </a:r>
            <a:endParaRPr lang="cs-CZ" dirty="0" smtClean="0"/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>
              <a:solidFill>
                <a:srgbClr val="222222"/>
              </a:solidFill>
              <a:latin typeface="+mn-lt"/>
              <a:ea typeface="Times New Roman" pitchFamily="18" charset="0"/>
              <a:cs typeface="Courier New" pitchFamily="49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69875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>
              <a:solidFill>
                <a:srgbClr val="222222"/>
              </a:solidFill>
              <a:latin typeface="+mn-lt"/>
              <a:ea typeface="Times New Roman" pitchFamily="18" charset="0"/>
              <a:cs typeface="Courier New" pitchFamily="49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64221" y="476672"/>
            <a:ext cx="5319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Literatura a zdroje nepovinné:</a:t>
            </a:r>
            <a:endParaRPr lang="cs-CZ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864221" y="476672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Přednáška 1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83568" y="1196752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Základní pojmy mapování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Vztah mapování k ostatním vědním oborům </a:t>
            </a:r>
            <a:endParaRPr lang="cs-CZ" sz="2400" dirty="0" smtClean="0">
              <a:cs typeface="Arial" pitchFamily="34" charset="0"/>
            </a:endParaRPr>
          </a:p>
          <a:p>
            <a:pPr lvl="0">
              <a:tabLst>
                <a:tab pos="0" algn="l"/>
                <a:tab pos="801688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Historie mapování ve světě, historie mapování a  soupisů půdy na území České republiky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1742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systém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1477</TotalTime>
  <Words>1418</Words>
  <Application>Microsoft Office PowerPoint</Application>
  <PresentationFormat>Předvádění na obrazovce (4:3)</PresentationFormat>
  <Paragraphs>185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Safar_V</cp:lastModifiedBy>
  <cp:revision>76</cp:revision>
  <cp:lastPrinted>2013-04-29T11:48:20Z</cp:lastPrinted>
  <dcterms:created xsi:type="dcterms:W3CDTF">2012-05-13T08:59:02Z</dcterms:created>
  <dcterms:modified xsi:type="dcterms:W3CDTF">2019-10-01T23:40:24Z</dcterms:modified>
</cp:coreProperties>
</file>