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9"/>
  </p:notesMasterIdLst>
  <p:handoutMasterIdLst>
    <p:handoutMasterId r:id="rId60"/>
  </p:handoutMasterIdLst>
  <p:sldIdLst>
    <p:sldId id="257" r:id="rId2"/>
    <p:sldId id="259" r:id="rId3"/>
    <p:sldId id="334" r:id="rId4"/>
    <p:sldId id="349" r:id="rId5"/>
    <p:sldId id="350" r:id="rId6"/>
    <p:sldId id="351" r:id="rId7"/>
    <p:sldId id="352" r:id="rId8"/>
    <p:sldId id="354" r:id="rId9"/>
    <p:sldId id="356" r:id="rId10"/>
    <p:sldId id="355" r:id="rId11"/>
    <p:sldId id="335" r:id="rId12"/>
    <p:sldId id="336" r:id="rId13"/>
    <p:sldId id="337" r:id="rId14"/>
    <p:sldId id="338" r:id="rId15"/>
    <p:sldId id="333" r:id="rId16"/>
    <p:sldId id="357" r:id="rId17"/>
    <p:sldId id="260" r:id="rId18"/>
    <p:sldId id="261" r:id="rId19"/>
    <p:sldId id="268" r:id="rId20"/>
    <p:sldId id="262" r:id="rId21"/>
    <p:sldId id="292" r:id="rId22"/>
    <p:sldId id="293" r:id="rId23"/>
    <p:sldId id="327" r:id="rId24"/>
    <p:sldId id="311" r:id="rId25"/>
    <p:sldId id="328" r:id="rId26"/>
    <p:sldId id="330" r:id="rId27"/>
    <p:sldId id="329" r:id="rId28"/>
    <p:sldId id="331" r:id="rId29"/>
    <p:sldId id="332" r:id="rId30"/>
    <p:sldId id="264" r:id="rId31"/>
    <p:sldId id="310" r:id="rId32"/>
    <p:sldId id="279" r:id="rId33"/>
    <p:sldId id="281" r:id="rId34"/>
    <p:sldId id="283" r:id="rId35"/>
    <p:sldId id="286" r:id="rId36"/>
    <p:sldId id="288" r:id="rId37"/>
    <p:sldId id="307" r:id="rId38"/>
    <p:sldId id="339" r:id="rId39"/>
    <p:sldId id="316" r:id="rId40"/>
    <p:sldId id="315" r:id="rId41"/>
    <p:sldId id="298" r:id="rId42"/>
    <p:sldId id="294" r:id="rId43"/>
    <p:sldId id="295" r:id="rId44"/>
    <p:sldId id="297" r:id="rId45"/>
    <p:sldId id="299" r:id="rId46"/>
    <p:sldId id="300" r:id="rId47"/>
    <p:sldId id="340" r:id="rId48"/>
    <p:sldId id="304" r:id="rId49"/>
    <p:sldId id="341" r:id="rId50"/>
    <p:sldId id="342" r:id="rId51"/>
    <p:sldId id="343" r:id="rId52"/>
    <p:sldId id="274" r:id="rId53"/>
    <p:sldId id="345" r:id="rId54"/>
    <p:sldId id="347" r:id="rId55"/>
    <p:sldId id="272" r:id="rId56"/>
    <p:sldId id="278" r:id="rId57"/>
    <p:sldId id="271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9966"/>
    <a:srgbClr val="FF0000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2155421-8BC2-403E-B9AD-38644242F5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7256C42-A9FE-4104-B816-77A0F70757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3DE0F00-BCE9-4599-B072-3112CEF787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7CC35D8-22DD-4701-A033-96C258A025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449CAC-D7E6-4423-9C31-C2204E065A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EE416E-1C86-495D-8837-57BC5AED60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4566C0-212A-419D-AA2B-2D58A62E4F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9ECCC2A-1BC6-4F1F-A254-C11083CEB0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C96A35D-E36F-4B25-AF80-C29299D2C4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993ED11-2F41-4575-B653-F9FDA87196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70038A1E-4374-42CC-B8D1-77779F61A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D8A106-2929-4E1B-97C9-EBDE110F6D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8AFF900-C765-49CE-8FF5-310E275D4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4EA4F-14F0-4CF7-A53C-3B539BB62324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7411" name="Rectangle 2050">
            <a:extLst>
              <a:ext uri="{FF2B5EF4-FFF2-40B4-BE49-F238E27FC236}">
                <a16:creationId xmlns:a16="http://schemas.microsoft.com/office/drawing/2014/main" id="{60F251A8-9C14-48F3-BEA1-D11443736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2051">
            <a:extLst>
              <a:ext uri="{FF2B5EF4-FFF2-40B4-BE49-F238E27FC236}">
                <a16:creationId xmlns:a16="http://schemas.microsoft.com/office/drawing/2014/main" id="{029D1185-E47D-48C9-A472-936582595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568C327-4C55-4DEC-A7A1-E4841BF41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BD3C4-AA33-4A27-B663-3987426D0A92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08C69CC-76DA-40D2-B93B-3E71D077B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07CCEFE-6304-47FE-BBAE-70CEB2AD7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E674ECA-45B7-4B72-9E97-A0434AF06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55E3A-2BEA-4ECF-AD58-86B2B0699B7E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F02447E-9E8E-4737-888E-8DE388EB9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17C75C-B25D-421D-A833-8120AF4B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FA14252-4654-4556-9FCF-9018404CA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34ED2E-DEA4-4C35-B0E1-85D20C00170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EF63DE8-84C6-4D68-BB6C-A00C9EAF9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02602DA-54E6-45C3-8BEA-34D0391EB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4FF25EF-B5F0-418C-97F7-166A19B83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C30AA-84DA-4B7D-9C3C-00B8C4EDAE12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83135E2-FA4A-4547-8776-724910D39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214DDE-9C24-4CD1-AC04-A5B53E9D0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62881BC-41C5-4294-846F-EFDCAC0D2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672DD-74F8-49E7-BF4C-14D63EB75B80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5F5BF96-8D08-4534-8EA8-33DFCCD9B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91A5566-515A-4639-9656-CEAC0E54A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BC31F8F-66C1-42F1-A788-5C25F7377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8458F-351F-435F-9B34-E80620281974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25CFE1A-8275-4BF1-8D6B-F502A6D21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0C6C1FE-84F9-4414-8528-C4EF916C6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BC31F8F-66C1-42F1-A788-5C25F7377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8458F-351F-435F-9B34-E80620281974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25CFE1A-8275-4BF1-8D6B-F502A6D21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0C6C1FE-84F9-4414-8528-C4EF916C6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163049A-5A65-4C9D-8D0A-8D9202BE3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C44DA9-0005-4F75-9F32-27D9FC63A881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7BDCD7-6E3F-4E80-B324-E920E632F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86D0042-146F-4BE2-8C3A-554C00C7F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7BCAD43-9AD9-4AF6-B218-E508F7907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BFF20-E7E1-4E8A-8107-12A73A944C09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3D48B15-EF64-424E-9BDC-93CBDDA35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9037601-ABD3-45DF-994A-E2CE73197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E4C855F-B6DF-46F6-9EC5-99DA47CCA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3A1564-93EB-4282-8795-C1AE10B0180A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43EB052-6EE7-499B-B62D-AB94C7BDD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F2211D4-16BA-4FE5-BB4B-DFE27855B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0163A9B-DA40-4C7C-9586-D3782CC14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B6DDCB-4AA7-4E84-A2DF-62E9C56F26E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49E922F-5BA8-4C64-B5B5-5B615A389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98B1AD4-F62B-4FBF-ADB2-DE9F1A57C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E0423F4-6AB5-42E1-B3DD-913FB1F9B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AF7C5-6EC8-444A-8CB7-FFDF40E249B1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8D04FF7-EB62-4457-88CD-5E63D6558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523030F-937C-4034-BB8C-5617D6814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9D7B8E5-09BC-4991-B593-4C516DF7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8CB281-094B-4FEE-AEE9-EB65103FB815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F935ECF-D8DF-48D2-9A60-C3FD498B1D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4F1D99F-BE23-46A1-95E5-105444B7C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6ADF7D0-C5F8-4E05-BD7E-4AB882DCB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9345BA-0BEB-4C69-9603-CE1BBA1FCF8B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2ECBD0C-D6F6-43B3-BE15-5D7FE73A4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4886CA0-DBFF-4D19-8028-72249C6DC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5BA1902-0F63-4F7C-8663-8D41E28B2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D24E3-0823-4123-85FE-F73A8096AE98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5D53F45-F96F-4367-A678-D6B54DDDE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CC7A2A7-B29F-43CC-A468-F418E4FA0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4ADCB18-2E0B-4710-B81D-73232F78D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BE3B5-6753-4FA5-8B16-4CD5482BA181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802D273-E086-44E5-8A6B-421E713E0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3ED16EE-B548-4CAE-BE95-84C27BE53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0C80164-4A21-495D-8075-DEC835BCB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5B5F6-3BE6-46F7-90EE-92DAAC77E21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222D581-78BA-432A-BFD8-10FE9EA12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1D8FE6F-4C9D-4BA5-BABE-3B59C1958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F729A21D-0629-47D1-A306-6F9D95B9E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1F703-19A7-47EF-8685-EE3FE8629CBD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3F3D32B-9CE7-432C-8092-81CB5312C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0971FEF-6416-48FF-85C9-5E7B0102C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8857EA6-D859-46FC-B453-088079CC6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F6A50-17F1-4C36-AC64-953DD64DF9E8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061CFA5-C8D4-4296-8A8E-11E1B15B1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7947BDE-2B55-40DC-9C9C-670ABF522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FE5BDF3-BBB3-4CBD-A489-E7FC4F824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8413E4-A0DC-4C35-9220-63D8C170C30E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7D7EF424-7D81-4F6A-816D-6C20D3200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F417DFD-E3F9-48C2-986E-6FB756AE3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B899779-2150-4544-92C4-4F4554F51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D6D9A-BA7E-4CEF-8768-DA36EDC1128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161A443-1AA2-4352-9A9A-290D00446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BF01DC18-910C-4A6A-B174-AB77D50D0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4967332-8B70-476F-ABE4-FBE6D91D4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73AE1-7613-4C2E-AF6C-3E5DDC3B3035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44E2526-982E-4A66-937F-DCA98C4DF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CE5911D-5F98-488E-8BEA-D15C91E5E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2E3901C-FF41-4EC2-A4FC-3A3F7BA9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00C30C-4894-4114-B1FE-2E4C30206708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FA5261D-AB70-4708-83B5-CAC98F667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3E9228E8-BD63-49C5-814A-87202A820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4640D8A-DF98-4268-A7E2-D780345D3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383D3-EDC8-45B4-BAFC-F5A424736CF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72448EB-8F13-4085-9215-788777881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8CA52DA-3238-4553-9956-4F6B841F2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66006606-2C65-4E73-97F9-7F9ADC169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08264-BA71-4BC2-B3B5-D1529362956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96BC0FA2-FA69-4D18-A084-A537F3108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1A17794-178C-4D4D-9984-45EB50797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845E7E5-38D4-415F-805E-4DAFC6AC1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73C86B-D216-4097-9207-418E04DBB821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82B2BE7-40AA-4E97-9BF8-6DF671EC2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F0E062F-B0D3-4796-A616-3B073E817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D9130E72-7144-414B-8EC0-AF101AC97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B6E9F5-24DE-467E-8A02-5307F073C717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823F934-A8A6-4D0A-9503-42ACC9725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1A377FE1-E3FC-4E68-BD22-811800EB7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577A9CE-7510-4110-BC10-971D8B53C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1D3405-69E7-4538-B1A2-58D36F78A603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4DC46CE2-21A0-4AAD-8496-15FAADB82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5F1925E-EA29-4861-ABF5-48B8BA00E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71F33D9E-25B8-49FF-B8C3-6ABC26979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76DBE-029C-4D0E-849B-F78FD84EABF0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6E01112-DF67-4A76-90F3-27963D814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1F565FE9-8A1D-4699-8640-AB3B1B842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30D1EF6D-8286-44E7-AE45-0F1315D6BE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43221-C263-42E1-90C9-E9F42B27CB1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D38CBA8A-F87A-4BD4-88A1-D8D8F3963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93AF3CE-B053-4F55-B24A-5D945FBA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CC6872B3-D0E4-41DE-960A-3CB0082DC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78BC2D-6E1E-4095-97FA-56C975DC3731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D3226FEE-F177-4F2A-9576-CB9AB7854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6486274B-5299-4019-BEDC-63D84B792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050E072-57C0-4816-8326-F1D18225E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5569A-5D98-4464-B3AD-2DE221B8F18B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4FACC30A-A9F0-4C0F-B550-2D2C4907F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C2D1682A-6AC6-4529-8362-BC74F8A06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C098C5B-F849-4482-B378-FF79AF3017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476AA-3C22-4C7A-8FD5-3D76B55D0D7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C0D39BC-10C9-452C-A454-A873B353D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23E1BD0-5F62-47D8-84C3-2D3E29B9D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3F748E12-308D-4DF5-9C7C-A6D376E84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4DB025-1859-48C3-9823-C4723C058443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5BEBA2EF-23F4-4146-8D8B-5A405CD8B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E156722-F3CE-43E3-8ED1-A0A85B3C9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068099A-241E-4CCE-9409-F7F6ECBBE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62488-E37F-49CF-B33B-9A0C059D96D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1B4BD652-4BDC-4EDE-B7D6-60D2FC9F4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5C170985-4943-463A-9879-C59ACC8A6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27BA9F2-030F-4962-94EB-DA1314CBE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8BA1D-7D78-4582-BED0-29A8BEA75BC5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962DC185-29D7-4B9C-8194-C9B62CB6E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9A2E363-2C06-4796-9907-51BB0FC74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E580B1FF-1404-4B74-9D22-B7CE7E116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553E2-6DB0-4CCF-9DDE-707A289309F3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926BB04B-E178-4243-9F73-56A434EB0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CF42EE8A-7F3E-42DB-B87C-490D1D2D6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4F55F962-DFF0-4D6C-81B3-FB3E4920E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86DFE-3D3E-4F7A-99DC-EB94AD53347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437A7945-2175-4E7B-AE44-8281F71C6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E23952E4-E79F-4DC3-AEE1-0508F304A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30FD752-5350-48DC-BC99-649E16969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49668-8BC4-46C4-B45D-7B760F89FB0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F175C052-2D14-4EFD-8539-280432D88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66F03912-982E-4324-8639-E6E5FEC97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4481915A-FF02-472D-B5CA-B2627DD3A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336C20-5785-4023-9061-441215978E1D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B688B356-CC83-43F5-A2D3-91C7A2CCC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8E4AB3BA-89D6-408A-93A6-CB3DAB14B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6D5764F1-7147-47B3-A110-D4510149C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5AD8D1-C4A9-444A-B99D-BC5761E030D6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435B41EC-66EB-4B9D-9E52-34F07F5DA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B1B8EB30-2506-4F67-8233-5E68EA70F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23ACCA57-FF15-4381-80B9-1F4946BA8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9F4B7-295E-4407-8B4D-60A81DF5C38A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BAA76737-E649-4468-BE03-171D8C8DD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9B7FD078-905E-4981-A257-26A2BBBEE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D1D2B561-A5D3-42B8-B259-6E44C6CF7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C0DD88-9FFE-41AD-93AA-2EADB8CD5DBF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950C26D8-3E11-499C-8CED-9DEC7D01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16DEBB01-46A6-4E70-8177-6429F5F75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FCB7690-1965-4489-884D-6EFA4A6D8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C2397-B871-48A6-AF71-38AD494A6A2F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AF8EFC5-FBE7-4170-AE03-3D6F3FB59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1799E67-7A76-410C-B8A3-D74323306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184103AC-F920-4935-A2D3-881A7919B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8CF459-CF10-46A9-909F-3FA866529F5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F009D1B7-E593-49CE-B5E8-B61CDF2F9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0396F75B-836A-4E2A-B0E2-43003E80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5B556485-19D3-4ADB-9DD4-7C22830D7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520202-5525-4051-99E8-A23F022B73C8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99D35679-AA12-4585-8FDA-F00691C4B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8EE7AD47-9C62-4701-9BE8-F2B70E7A1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FEFA3EE-2FD8-49B8-86EE-95639E9D4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700A1-4B60-4D9D-A862-4848BE09A8EF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D006327-300F-4272-9AAE-A288A03B0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5D51506-BDF0-4F96-B712-2953EFDCD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8D54E11-28E2-48C1-A740-0469C3376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2F3F65-D47C-4C4C-A430-919277A5427C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F92DCE6-38ED-4A78-BD1E-15C9A4A48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BC3452E-36C7-4317-9E95-0EC706986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9F96C88-C20A-4399-95C7-4C485E466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B5052-191A-4EEA-A97B-4AB729EBFE42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6343E1D-120B-43E1-A17E-350984592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28CF36B-0B5B-4A6D-8C8A-C14F0F31B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14E2215-F491-4B7D-B8ED-7CBB8FCF4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E12F7B-4414-4C62-A96A-D521A884DAA0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1DE6FA8-C23B-4620-8A92-F265F0E4C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CF3C926-D5CD-4614-AD0C-490816373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EA8382A-9F65-4A01-B99E-6F876A60746E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AB4CEA2-2096-4CA1-BAF0-6BDB2BA160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5ADC6F9C-6D40-40CA-8BEE-C6011BBBA3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9B29A741-34F8-4027-9430-CF7A9307C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5F94C2EA-A681-48E8-91A9-5AE2D73693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3B314C19-596A-4A48-83B8-66F2CC26C5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353BA859-DB9F-45F6-ACF1-0450174085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27DDB42B-511A-423D-A53D-A09D0DCFEC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89094142-B7DF-4CF5-8102-E11EB93487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83C2E1F3-6F6A-4FD1-B528-EE2FBBDC30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4A9087C5-BFB0-47DF-9786-65B8D59CC7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B6643DDC-3B65-425E-B416-6FED4C8022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571F4AEB-B1A5-4CAE-ACC4-D325AC6A10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72709B60-6CB7-445A-A807-7764209C79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87D3E2C7-462C-48E3-B002-FB880CF8B0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71B8518-06E9-4F86-88E7-233640E88F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B9AB74CF-3EA5-4C0D-A00E-76D92D7313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C4B01210-7FA3-45A6-8BDB-E0CF1FEE37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53A87651-ABFB-40A6-9F15-E63586C97E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C7F1BBB5-9D92-47DC-8CF3-38C7081227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5F2019BC-465D-4F7B-A048-BB78A19590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108AA485-5BD9-493F-9B54-246B90B05B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DEDAD170-67F2-4511-807B-39C09CFEA2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6B5C3380-D56D-40C2-BBC4-778627B977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EBA36135-8F6B-4B85-8231-A76BB0062B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28A3FD6E-1639-4968-92F3-C6FE0F533C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0D943747-C70B-4D1D-991E-5B6F15D3BF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2A40C4E6-1C66-4450-82FD-681C3236FA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5B3512E6-2DFB-4B79-AF54-73E9D0B1EA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2EEA3F52-B1D2-4084-8945-A09ECFAA22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EC1E5362-0BA2-4379-99F8-23BAED37C4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9E0AB4D2-DEB9-4C36-81E3-4BAA798080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4A42A59D-C3AD-4D10-9281-6353F70F7A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3D26BF4F-3E1F-4B45-B487-AF6453D2E2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8A3ADBC4-6EB1-481A-8E8E-FF6FA0311E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9FA44ED6-124E-459E-9B3F-A379642401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EAA6CC41-882F-48C7-AD5C-E3A0915D12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5430C066-5673-43EC-8F9B-8206A3592E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A0CD5B32-B58F-44C9-BB35-862FD9DBB0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5A650A8F-CAF8-4347-AB52-DE4C4F9F02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E9D82131-8F04-4C32-A8A7-257E9534B7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30513042-E620-4442-A4DA-3016C4DB76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41232C3B-D394-4392-975E-A638D42BEB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D4AD7C71-0F11-498A-8831-CA00E51F40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A7CE2D72-84FA-42B0-91B9-41D68951F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E70B608D-2600-4026-B6D5-B16E9461E4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269CE969-BD20-478A-9BD8-EB23B7F190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9FA029D1-21BF-4FE1-AC1C-3385F027B3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5547A6EB-D41F-4FC2-BA4E-2D91795C54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50CBB1E3-E4EC-4F0E-8115-4D57AFCDCD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2529AF6F-2CED-4A35-A586-3B0678B0B8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D1DF40D6-FF52-482D-B78B-E87EFD0BE8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858BD248-BB8E-46D1-AAB9-0B1209E982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6D52D019-0D06-4D78-84C9-FE2D0A76F8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5AB1D98F-F132-4509-997C-13DC93C8C3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4A6B59AE-4891-4161-9473-ACDD6A6C83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E4F726E5-0540-4F5E-B531-CEB608885E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27E5E322-25ED-49FB-BBCA-2F2D2CC930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F77E599D-B0E5-4604-A036-F7F473155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DC39E196-4E9D-4748-B135-72E851ADD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C98F9900-D366-462E-B440-9B525954AB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9F8065C2-79D0-4119-B7B4-2144937FEC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AE430D31-BEF8-4011-A084-BC2C12D1E7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E03B124B-B8F5-46F2-A747-A758855CEB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5E3E850A-F473-402A-88B6-3ADCC198E5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8FA5058A-3D80-4059-906B-25F493883A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BBC02255-0522-44A2-A846-98F6383232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099F6347-B484-4BFF-9006-3F78D5B538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D2396FA7-34F8-40AC-A2B0-3A8BD47EB7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A7CDB060-27A9-4F67-9472-9269EA0C2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1E995F19-A660-44BA-9C7A-412FA23ED6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5F70C03C-2FC7-4616-AB06-4B4C9CDC4A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15952FA8-96D5-4B93-923D-B76B87A70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C3C85510-5A28-467A-819C-3A07A692A0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89B724A6-F228-42FD-A15A-D16BE9D0A8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B1348F44-C992-4D22-9872-8A35D8BE90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8C2FA140-7E24-4C19-A66B-5348CC9F6C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1F03A6FE-3562-477E-917C-6F1071411A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1DA67A10-F498-4052-A20E-11DAA66B8C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9289A6E8-5206-4107-9D0A-BF895B0829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4A67CD11-19BF-4AAE-94BB-5FE04E0286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F4CEBD7E-4738-4B63-937C-2B39426975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4F6BF7F9-AB2C-441D-A1CB-7EE5B96A9B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D7C996AC-4D3B-4004-BF04-E40A14D524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81BF8FDB-87DE-4770-8138-61A76F9322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BC94AED3-DF2C-4C16-BD40-3FC5D926E0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3AEAA8BC-7915-4E5B-A64D-9246720532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DC01457D-98AC-4F04-A085-4B114D6ED6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BB25008C-4849-42DF-87C1-EEE0485F86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37674778-4E57-4675-97B1-FBCAD1DB7C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E6A127AD-3AB9-4181-B6D2-67EDE54650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524D8B66-136F-4C2A-B464-3D39D78BB7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63E80ADD-1207-463A-9F42-B4778E5A12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C2B3CE98-5BD8-4487-8C40-1B4A5DFDC0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BC7E5E1B-7B62-4014-845D-E813BE20E8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E630CE5E-1E07-47E6-BD1F-C46F0AC3DD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3613E29D-4F94-4B90-80A6-986881A9B1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2D796C30-E318-49A1-9D5A-974C126F18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1FE71E7E-04BA-4F8F-8AD5-2F9539C695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355A64C0-9D05-4870-BF14-4874290669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83E51CE2-F058-4E52-BAAB-FB543C9ACE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5BBE4227-1986-4634-94B1-7CFE4E130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85E9279E-15C3-4195-A23F-E456B30968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6E8BE9DF-A6BC-49F5-BBB5-F3F39F2671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0ADA7597-31DD-4915-8985-8BB3AAA318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584801D9-54D5-426F-B64B-CCCD87D44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11D7D94C-0F1B-4ECB-AD87-6B2D728A18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C714FFB3-6084-40A8-A024-75570F5385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C0EA829E-D711-4EF5-8586-A5796AE869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9266BB2E-3511-4667-AF5E-656962A1C3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0EC1A1E4-8F46-4E65-BBDF-34B3CE3AE9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BB58D678-A023-4C27-82CB-443A6444DF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12AFFBF4-9CD7-422B-8243-84938B8AAA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CD466BE2-51E6-43B9-943C-AD2852F2B2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503D8D9D-A5D9-421F-96C3-DB4B2F4EAE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9E07A193-AD4E-466F-B480-943273AC9D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7143CC0F-0B51-4C67-B6F7-BAA93C9AF4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E15A2FAE-3D99-4266-996B-E0B89A3F64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F0F2732B-2FD8-4E11-8D6F-398DEEABF1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77D45453-9980-4E7D-A4D9-E2C791CC3B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7A72AB90-DC8D-4F99-AB3C-974B5A7148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B3E8F803-464F-4C07-A8E6-3B71E2AE34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42D0174C-2F1C-40F9-8AB9-A9287F70DF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A0C7843F-59AE-4DD7-A098-3D502BF975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A51C6DE7-9833-4357-B1BA-E8B59C332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DDFEBD1F-D172-4702-B1C0-8370DE88F2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985C5E90-3188-4EF5-8D49-DB19DC96E9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0A7934AA-16B4-4DD5-9536-EB81EF4720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3EA8D9FE-6701-4BED-AC89-6C3DFE9996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C84C89AF-18A8-45ED-9C52-C4ECC8BC95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044734E1-D8DD-4C0C-A057-062A729E48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3A65BAC9-9AE4-433B-A13A-E6C4F1A0EC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608AD846-BFAC-4C51-9DB1-0C55CDE1F0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34FAEA10-7AF3-464F-A98D-2B3A080859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3ADFA78B-954F-432C-A784-75C4659C7D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A91621DF-0236-4CB3-A791-80A8B46B6E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F2B74D4E-85C4-49C0-BA6B-143C919F70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EAA7AB9E-8FDB-48BD-B880-77C166906E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21068709-04D7-4C7F-87B3-EF8195AA65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8C605850-AB06-471C-AFA6-ED678D0AB6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8A630432-AEE2-40F2-B311-3B0C3F6E33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A8307AF1-8E8F-484E-AF95-CE75A00A51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7F303E74-7DE1-44D8-895F-B72EA921ED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D116D4DD-1C89-4185-893B-08FD74569C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2F1B7368-1FC3-45D5-B5BC-7B8E2D1778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C0590FF8-9BB7-4BF0-ACA9-7A4DF10843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C2CF2344-4638-4C16-83F3-E4BFF95514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959B1851-CF5B-46DA-9698-43495BDBF0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E385D0D2-851B-4E8F-A6BE-322CA1511E5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5323CA53-1887-4876-AAC9-C15E53EF2E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16A5FA81-ED0F-4F83-8389-AC762CEFF2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697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97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D66B28DF-CB0D-47D8-9355-AB9C4F6C3D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9D0A067C-92F0-459E-97F4-C098561A2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979AB668-992F-403E-9CC6-6BD2A0484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58A412-26A7-41B1-B672-02516A0E99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41413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F6844D0B-CA30-45BF-8E64-E75FD16C9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11748B3F-A6BD-432A-9551-BA1C6D6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002E6A7C-E9F4-484D-9FA6-B1F2666A2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D050-0402-43D0-AA4C-D13AB5327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732143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E96F972C-0CB3-4346-9ADC-D5643F180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3727C5DE-9A5C-485B-ACE7-BE72B4F39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5B41234-2E62-4F66-A11B-F0F133026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796E-0F91-4CE0-A6DA-0EA7CDFD08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16644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3993837C-9090-4E23-B41E-EF54F87C7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211E0E6A-FBC8-458B-A731-6190FCBF3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8DBCE262-60E3-4C21-ADD4-E36F2DEAF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0C6A-A4BB-4CA7-B536-F263167866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009568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09649F4C-20EB-4A7F-A4E5-EE2B4B65F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8BD03ED2-9947-4E85-8E54-551398D3A8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F43402D8-70F6-43A7-88DA-19684E2F7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91E1-A0F8-4F98-8E13-DE4829D941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32273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51FE1B71-03F4-4045-83B2-F08D09253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A163EFC9-C592-4D48-9E9C-D2F7F9F55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B9D3F5B1-199D-4D35-826C-9B6661295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9EA5-4218-4019-B699-ABB8C7D2EE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979309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084F146B-D97C-42A3-BE26-0203FAE61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7535A5EF-354E-4B43-B131-3CA0FCFCD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59B1B09B-3697-44C2-9AC0-4C5796B23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D4D9-8DB8-4E3A-B128-7FD02FBB55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666877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6D225067-78DB-4787-B8E0-E4354A77A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AB630CBA-CFA2-4867-B687-E845AC72A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F34D5A45-D94F-4DA9-A025-B1E25E1E8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A2EC-AB30-4B37-9C31-FFEABF0FCA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052366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DB90EEE9-06E5-48ED-9A55-43C98B05B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2318C3E0-D7AA-4A21-96F6-2F82F70CE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739CE7BB-C5F1-4C79-9EE8-39BB62FA2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A693-9F85-4729-93D9-8636D09428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363155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28147C3B-FBBD-4843-A274-49CF9AA63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12151440-5350-4413-A34A-A96284F3C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830A27A3-28DD-4783-9DA2-ABA88B92D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4BB5-3745-4728-BC5E-068966445C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28799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E5D086D7-6F23-4E08-B634-EB0B77C00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4B98D7BE-E8A6-474B-9B57-8F0FDEDFB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8F6EF9B4-10DA-407F-BFB2-A8E2B0C41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AA25-E695-4B94-B958-2818A3F857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6528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CF0702E-6C58-48F6-8A1B-811CA61E442E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87617709-0FE4-4220-8F4C-4646A8C381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EE823BFC-E995-4B1B-AE06-F0D1E75F6A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9A0C7B89-9A8A-43C1-A399-3437BB08E9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4979DAA3-ECE7-4AC0-A133-1733F12204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0AE99FAA-3C64-42A9-B30E-18FFF2D6D6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45919EFE-B90E-4583-A729-5D4EB263A7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BD1D3DBD-0DCB-44D9-8439-9C59A483A9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C4FC73E6-F8E5-4B53-807A-94955BBF2A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EBEB4911-5889-4FE7-8FD1-0B9213A141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5C96A325-94CA-460A-AB67-0D4425FA8D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A80F6CE7-4E05-4893-9C7E-09079F2D93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93FE574A-1C7B-4F0F-8A9B-92C42BA490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8A0FFA9D-1DAB-4948-8D7B-E98DA1E6B7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A01E6B96-1BA5-4926-989C-DCE3F83160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C5005E86-D8D6-4D6A-8128-0850EFF710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4DC4B80D-20AE-4AE0-B087-BD06F8DA96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FEC36CFE-A13B-4DE2-B7E6-961B96F9BE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F1AE83DA-59E4-432B-91D6-1ECA9DCCD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1DA8F03F-82BF-4A08-998A-37CEC6185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CF3BE5E3-869B-4C33-A12F-EF48EFACA3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8C999E90-8B87-458A-A633-899C704DBC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419909A7-27CF-4895-9EB6-C030F7BFBD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664FA7EF-403C-4BF0-B197-2865A2B2EA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0AF157E0-A540-4912-A614-3B5F43BAEE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82671BC3-9C05-4E83-9B64-69C2264423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EAADF385-99A6-4816-BC26-A691E11ECB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2A821876-2E7B-4106-802A-C8F659F429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513F781A-7118-42F9-B051-D2D656BC90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05EDA4A9-F3EB-4526-A42F-70983B5741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63926446-E9F8-4153-996B-3716B67FF0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F57B6BE0-F5F7-464B-960B-13B26B5180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2094EAE0-454E-4248-8503-913A6D93A7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E844691C-7AAD-4119-8E7A-F34B7A4D39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9DCA8655-EDA4-4F7D-B489-3F3AFD03CD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45BA4509-71D0-48E6-91D5-5FCD75313D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4FDEC224-4E9C-43D9-AD9F-DA446E4ADC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E9964505-9E89-405C-9270-063998EC5A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3D1527D8-8CBA-4E3D-9692-76FFB23F88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3C827196-D607-4BBB-8302-A567D219E0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64110154-CC84-4EAF-8D29-11F04C0A1D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D7C4029A-3734-4D85-8932-DF7DF6D1D5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F5F9A5E5-D497-4B24-9018-55391A516D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5CD55D9B-6449-4CF0-873D-83A4A1BEC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6FE85AA2-40C3-466F-B37F-9579C02111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1D04244B-C3BE-4E49-A9C2-56F0B81E32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FCEA1557-44A7-45E2-BD82-26F928B2F3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0A4C5E58-B149-471A-8174-3C199A9174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4C3E1580-2CD7-4553-BC34-8991A96B6F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2B9A5852-B68C-4AF0-B606-5D77CF5655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C95A0E0C-79D3-445E-B18B-A883374926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1E57EDF5-352F-4FD4-85ED-2DB008288E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A8C7864D-0137-435A-B1A5-D689501287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B8ED1DA1-5E71-4B7C-8750-B5B3C12555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C136DB40-9C1C-4FD7-940B-12DFF9C91A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D9D249BE-E80E-44E5-8564-6CE013542D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5BA52827-273A-47DB-8BFF-A19438887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A86BDAF8-B91B-4DAF-A81E-A0805BFCF5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0AF03233-4530-4C79-815D-97A5B52870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D19CB2A9-D3FC-423C-96F4-F3D60199E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0A9050B4-3F94-4B1F-9003-7C6FF498D0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FF6F77A2-FA8C-448A-B17E-DFD792CCD2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2C473B03-4627-4195-BD83-1BA31A43A5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C7B2F45D-6D0B-4653-9369-F2C8F54286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6362921F-19F0-4C2A-BDD9-72E39F6E9C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B886C9A4-4330-4736-8BFD-CC9593B68F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CDD88203-93EC-4B39-AE1F-F4FA650739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1AFCDB46-AA02-4193-8DB7-3D7703ADA0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50B91240-7DEB-4749-971C-3DF07A18E4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13CF2134-BA60-4C82-97C6-2E49E370E0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4D0767D5-62E5-480C-BB66-D35EC9D088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5C87CF38-F1E5-4568-9262-2D68DE92C4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ADB7B3D8-E796-4F91-8F60-6F0815EBA9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EB952357-C412-469E-B19B-4176123C56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1939EA6B-28A2-4FB4-9A14-4C68C526D2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12EE9EE2-5B01-4F8A-BC00-9B90390EE1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004838AF-6A3E-4C64-A473-96DC557B24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025305FA-CFDD-420E-9E59-A4B4137B5E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E88EA8D5-210C-4033-A47D-AD617A2F49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E4D61CC8-A34E-44A0-BBAD-8AEF832660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78D59D56-D29F-430E-A29B-4E61903F8B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2049FA95-98C0-424C-944B-ED9E987479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15196E09-B8BF-4A4E-B4A1-43EA2FD0C5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86BD7076-518F-4E2E-A99F-16F5C89A06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11AFF6B5-05ED-4954-B1EA-F8096FBBBE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1544EA8D-0947-4FA2-A643-1A48444B75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76F11ACD-956F-445F-B2AE-3BDC64133B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4C9CB74C-494A-4856-B3D2-1B5752CF5F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AA891BF7-9C8C-42A7-90D5-16901388DF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0FB0FB11-6AA0-47DB-A22C-4C0146B28D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16B77C44-4D9B-465B-957D-E40A56D5F0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AB7EFFF7-4CCD-4530-918E-98D09083CE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7B6D000F-7E0A-41A1-8193-043A2631EA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5BCC39E4-6AA8-4BE8-968D-36A03C5EA2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09C60732-1E9B-403B-B3F7-FA06B5B2FE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5FD1E404-8F35-4E0F-86AD-F77283B2D3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12A6AD12-8D57-486E-AC68-F667085F24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C2A4677B-AA5F-4A90-B5BF-71E6F4FC5D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B6D421D1-5892-4B9B-A883-5CE2ABAD60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C556AC3C-2D3E-478F-896C-D046B90D73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3805BB39-7146-422F-BBCE-D28645C276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D9AEE520-F99C-4D1E-859C-CDD91A2F5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FA1AD54B-B797-4AD8-8CF4-840FAF82F6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F55DBD47-B39E-43BC-A1FB-11B09EEC3A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3EF5A81E-77E7-492E-95FB-6CBC7A8955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784BD209-5505-47D3-87A5-E859F6BA53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C2ED0069-5223-404B-BCE6-8F175B160B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8D25EB7C-FC8C-4C42-869D-57DA906838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DCA17DB7-2059-44D5-A164-BD201DBB66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2421BBBC-27BE-44EC-A95A-3E5FBCB944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B7D1B016-FC4D-43CC-904F-A6A37F038E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4E7636C7-C9BE-40DE-AD95-77445232D2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C8361E81-5E3E-4904-BB54-5F25331FED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AC2467E5-6E02-49A6-8FD1-48D3CCB5D7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A7A4D69C-B473-4D15-AF26-750F97651F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53B96098-3047-40A4-AA1D-0C1CD3576F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1F4EBAE7-62E9-4A60-997C-7F614C16C3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9FF215A6-912C-4D55-B468-A27EDCA5D5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DD9AD3AF-4576-4887-B741-E692E34248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AE6AA10B-EB57-4F0E-85A0-9723855278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C927B603-73F6-420B-8A68-AF512A9C88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48289A90-0542-44F5-AA3C-B02F5F8157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ABEB93D1-AB77-427B-B724-CF4BD7E596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5403B2FB-6C64-4D09-BE15-FDAE35537C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16BDFA68-42E9-456B-A1FF-348CAD0BC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0A00E02C-0DFB-47D0-A467-287CDC40F9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B314896C-8631-4C53-BEC8-B0393D073B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AD4DB5C6-F0F1-458F-A191-8BBA2825F8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FEF7B711-6036-4EFB-87F5-75602273D2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D6201BF0-1F9B-469C-A075-8CA0A0830F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8DC3CB67-E25F-4814-8D6E-17E2C6589F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B3BA9805-F70C-4D17-9454-35E9794128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BB6509D2-EE72-4BD7-A606-3215D2075A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70A4CAF1-3F35-44FD-A29C-D4BFAC236C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D63CD795-632D-4FD0-985D-906DEE8214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2671FC77-15D4-461E-8F05-22D6CBC855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0C8525B0-68B2-466B-8DAA-8F4E9AAF97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F8BF4194-DC16-43AF-BFA4-2AF911885E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754237F6-31C5-4833-A3DE-33AF7223F0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8EFFDF7C-475E-4836-BB47-87E1CA268F0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AC66D01A-DD61-4882-B90E-052D76304F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40115BA7-596A-48D5-8EA6-839B1AF60EE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96218A1A-3519-49E8-BF99-FC4117F391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CE261297-2EF4-4B45-B477-464592EB8F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3351B2BC-CF05-49F6-9C9B-18D511C255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8F371FA4-C2A1-4450-A77A-35BFFCD7F0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4F73612C-303E-493A-AE3E-BB4A64487E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97C105B4-6929-4ED5-9685-D6320F5DF7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4201343C-955C-46BF-8D79-07319BEEC6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59" name="Freeform 151">
                <a:extLst>
                  <a:ext uri="{FF2B5EF4-FFF2-40B4-BE49-F238E27FC236}">
                    <a16:creationId xmlns:a16="http://schemas.microsoft.com/office/drawing/2014/main" id="{65A83645-3E86-49A2-829A-ACE571A04B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8760" name="Oval 152">
                <a:extLst>
                  <a:ext uri="{FF2B5EF4-FFF2-40B4-BE49-F238E27FC236}">
                    <a16:creationId xmlns:a16="http://schemas.microsoft.com/office/drawing/2014/main" id="{0A404AF5-4B06-4303-9FF9-CD72B679F7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68761" name="Rectangle 153">
            <a:extLst>
              <a:ext uri="{FF2B5EF4-FFF2-40B4-BE49-F238E27FC236}">
                <a16:creationId xmlns:a16="http://schemas.microsoft.com/office/drawing/2014/main" id="{DA9D5892-4C99-4AEB-AA6D-81378FF767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8762" name="Rectangle 154">
            <a:extLst>
              <a:ext uri="{FF2B5EF4-FFF2-40B4-BE49-F238E27FC236}">
                <a16:creationId xmlns:a16="http://schemas.microsoft.com/office/drawing/2014/main" id="{18385DD9-0D96-402E-9BB1-AECE3040CE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8763" name="Rectangle 155">
            <a:extLst>
              <a:ext uri="{FF2B5EF4-FFF2-40B4-BE49-F238E27FC236}">
                <a16:creationId xmlns:a16="http://schemas.microsoft.com/office/drawing/2014/main" id="{39E578B2-1FAE-4609-A2BC-ADE9F1B299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Výkon důlně měřické činnosti, Ostrava, 3/2010 </a:t>
            </a:r>
          </a:p>
        </p:txBody>
      </p:sp>
      <p:sp>
        <p:nvSpPr>
          <p:cNvPr id="68764" name="Rectangle 156">
            <a:extLst>
              <a:ext uri="{FF2B5EF4-FFF2-40B4-BE49-F238E27FC236}">
                <a16:creationId xmlns:a16="http://schemas.microsoft.com/office/drawing/2014/main" id="{3B38CCA2-49ED-4A7C-BA40-E3B74F5B4B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E375D8-F263-4045-9C17-20F0DA46AB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8765" name="Rectangle 157">
            <a:extLst>
              <a:ext uri="{FF2B5EF4-FFF2-40B4-BE49-F238E27FC236}">
                <a16:creationId xmlns:a16="http://schemas.microsoft.com/office/drawing/2014/main" id="{468A484B-AEE8-4644-B303-2BD51065570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61" grpId="0"/>
      <p:bldP spid="6876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876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876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876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876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87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87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ED199484-DF52-4C98-A518-907FD916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9F50D4-3C38-41FE-B96D-1CC61F562C3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FD8D54C-A2D8-4A80-B9B8-11FD5F1CF4F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47974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cs-CZ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Důlně měřická činnost při hornické činnosti nebo činnosti prováděné hornickým způsobem.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Ing. Martin Malíř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Český báňský úřad, 2020</a:t>
            </a:r>
          </a:p>
          <a:p>
            <a:pPr algn="ctr" eaLnBrk="1" hangingPunct="1">
              <a:buFont typeface="Arial" charset="0"/>
              <a:buNone/>
              <a:defRPr/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cs-CZ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Oborový seminář 2020 pro studenty studijních oborů Inženýrská geodézie a Důlní měřictví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cs-CZ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2. ročníku navazujícího magisterského studia v prezenční i kombinované formě ve dnech 18. 3. 2020 – 20. 3. 2020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cs-CZ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Vysoká škola báňská – Technická univerzita Ostrava, HGF, Katedra geodézie a důlního měřictví</a:t>
            </a:r>
          </a:p>
          <a:p>
            <a:pPr algn="ctr" eaLnBrk="1" hangingPunct="1">
              <a:buFont typeface="Arial" charset="0"/>
              <a:buNone/>
              <a:defRPr/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dirty="0"/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21A10993-BA5E-4EF2-AD0E-F6F6A7D5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7D0CEC-70B4-4004-A4B2-983D426D089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83A9482-CF46-4051-A980-F42083047E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C294792-2C09-40CA-8962-08477315815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35814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Vyhláška č. 29/2017 Sb., o báňsko-technické evidenci.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Rozsah údajů poskytovaných do báňsko-technické evidence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 Údaje se poskytují samostatně za každý DP nebo za ložisko nevyhrazených nerostů, pro jehož dobývání bylo vydáno povolení. Jsou-li údaje evidovány pro důl nebo lom tvořený více na sebe navazujícími dobývacími prostory, uvádějí se údaje pro důl nebo lom s vymezením DP, které jsou součástí dolu nebo lomu a kterých se údaje týkají.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(5) Vzor formuláře pro poskytování údajů do báňsko-technické evidence uveřejní MPO způsobem umožňujícím dálkový přístup.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A3C227E6-2C3E-4810-B088-10904554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BEF43B-F9E1-4D73-8988-3A29F59693C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05A08D9-A0F0-4DB3-A498-DBD6DF645D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8B78649-5850-4708-B054-CA424A812AE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2743200"/>
            <a:ext cx="8540750" cy="20574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 - § 33j odst. 1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Dílčí základ úhrady tvoří množství jednotlivého druhu vydobytých nerostů vykazovaného jako čistá těžba v DP, která představuje úbytek zásob jejich vydobytím v jednotkách množství a je určena k dalšímu zpracování nebo k odbytu. Do této těžby není zahrnuto znečištění ani vnitřní ani vnější ztráty. </a:t>
            </a: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Čistá těžba se zjišťuje a eviduje důlně měřickou a geologickou dokumentací. 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B85160E5-747E-4C1D-86B1-6B4EE110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8EFD6-95C7-489B-8B4E-B6A9B163AC09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E4CC62B-9C72-4F86-B52D-6C923C3F97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1C919E5-99E9-45FE-BA51-0719B842016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Sb., o ochraně a využití nerostného bohatství (horní zákon), ve znění pozdějších předpisů (dále jen „zákon č.44/1988 Sb.“) - § 33r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33r - Záznamní povinnost pro účely úhrady z vydobytých nerostů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Poplatník úhrady z vydobytých nerostů, který je držitelem DP, nebo organizace, která vyhrazené nerosty získala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 provádění ložiskového průzkumu ve stanoveném průzkumném území, jsou povinni</a:t>
            </a:r>
          </a:p>
          <a:p>
            <a:pPr marL="361950" indent="-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vést evidenci vydobytých nerostů, a to v členění potřebném pro sestavení úhradového přiznání z vydobytých nerostů,</a:t>
            </a:r>
          </a:p>
          <a:p>
            <a:pPr marL="361950" indent="-180975" algn="just" eaLnBrk="1" hangingPunct="1">
              <a:buFont typeface="Arial" charset="0"/>
              <a:buNone/>
              <a:defRPr/>
            </a:pP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trvale zaznamenat v důlně měřické a geologické dokumentaci úbytky a přírůstky zásob a zakreslit je do map </a:t>
            </a:r>
            <a:b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řezů v podrobnostech prokazujících místo vytěžení nerostů a jejich množství a</a:t>
            </a:r>
          </a:p>
          <a:p>
            <a:pPr marL="361950" indent="-180975" algn="just" eaLnBrk="1" hangingPunct="1">
              <a:buFont typeface="Arial" charset="0"/>
              <a:buNone/>
              <a:defRPr/>
            </a:pP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vyznačit v důlně měřické a geologické dokumentaci hranice těžby dosažené k 31. prosinci každého úhradového období, případně dosažení ke dni převodu DP; to neplatí, jde-li o ropu nebo hořlavý zemní plyn.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EBBBF6E3-6F72-46B6-87DF-5DDC0411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F62530-AAF7-4013-8D26-EB283B92D43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7CA6608-5EF2-414F-87D9-252E804457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50A2891-5E02-44F4-8FF5-B7CC39988B9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Sb., o ochraně a využití nerostného bohatství (horní zákon), ve znění pozdějších předpisů (dále jen „zákon č.44/1988 Sb.“) - § 33r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33r - Záznamní povinnost pro účely úhrady z vydobytých nerostů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Evidence vydobytých nerostů obsahuje údaje o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vydobytých nerostů a místě jejich vydobytí,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vydobytých nerostů ponechaných v důlním díle v místě jejich vytěžení,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nerostů uložených na odvaly, výsypky a odkaliště se samostatným uvedením skrývek a hlušin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samostatným uvedením nevyužitelných vyhrazených nerostů vydobytých ze zásob výhradního ložiska,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využitých nevyhrazených nerostů získaných při dobývání výhradního ložiska,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nerostů využitých bez následné úpravy,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upravených a zušlechtěných nerostů,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nerostů spotřebovaných pro vlastní potřebu,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množství prodaných nerostů a</a:t>
            </a:r>
          </a:p>
          <a:p>
            <a:pPr marL="409575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výhřevnosti hnědého uhlí dobývaného povrchově.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effectLst/>
                <a:latin typeface="Arial Narrow" pitchFamily="34" charset="0"/>
              </a:rPr>
              <a:t>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6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8B6AB58A-22EE-460D-9687-117D3FEC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F64346-5801-4A40-BA7B-9FEAFF4C097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C3946CB-7AEA-468E-918C-828E34DD78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2E1DAB7-4C42-46F0-A28C-0C0649D82CA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Sb., o ochraně a využití nerostného bohatství (horní zákon), ve znění pozdějších předpisů (dále jen „zákon č.44/1988 Sb.“) - § 33r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33r - Záznamní povinnost pro účely úhrady z vydobytých nerostů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U vydobytých nerostů, u nichž se obvykle obsah užitkového nerostu vyjadřuje podílem užitkové složky na hmotnosti, evidence vydobytých nerostů obsahuje také údaje o množství</a:t>
            </a:r>
          </a:p>
          <a:p>
            <a:pPr marL="361950" indent="-180975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vsázky do úpravny, podílu užitkové složky na hmotnosti ve vsázce a množství užitkového nerostu ve vsázce,</a:t>
            </a:r>
          </a:p>
          <a:p>
            <a:pPr marL="361950" indent="-180975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vyrobeného produktu po úpravě, popřípadě zušlechtění, podílu užitkové složky na hmotnosti produktu a množství užitkového nerostu v produktu, a</a:t>
            </a:r>
          </a:p>
          <a:p>
            <a:pPr marL="361950" indent="-180975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hlušiny po úpravě a zušlechtění, podílu užitkové složky na hmotnosti hlušiny a množství užitkového nerostu v hlušině.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 Evidence vydobytých nerostů se uchovává po dobu 10 let od skončení úhradového období, kterého se dokumentace nebo údaj týká.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6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7045A2F5-8328-4738-B3FB-1ADAA5C9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61395F-3ECC-4491-A6BB-1D5BF6C48E44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AFB36E3-A9B1-4BB5-9FFE-4BC51BBC3D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AE0E097-CAA9-4BBD-B212-CF45C993F87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057400"/>
            <a:ext cx="8540750" cy="3657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 v § 39 ukládá povinnost vedení důlně měřické a geologické dokumentace při hornické činnosti: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1. Při hornické činnosti je organizace povinna vést, včas doplňovat a uchovávat důlně měřickou a geologickou dokumentaci.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Tímto ustanovením je určena odpovědnost za vedení důlně měřické a geologické dokumentace těžební organizaci – těžební organizace se této odpovědnosti nezbaví ani při dodavatelském způsobu zajištění důlně měřické činnosti. 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2. Organizace jsou oprávněny reprodukovat a rozmnožovat mapy, které potřebují k výkonu hornické činnosti.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3. Podrobnosti o důlně měřické dokumentaci stanoví Český báňský úřad obecně závazným právním předpisem.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Stalo se tak vydáním vyhlášky Českého báňského úřadu č. 435/1992 Sb., o důlně měřické dokumentaci při hornické činnosti a některých činnostech prováděných hornickým způsobem, ve znění pozdějších předpisů (dále jen „vyhláška č. 435/1992 Sb.“).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7045A2F5-8328-4738-B3FB-1ADAA5C9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61395F-3ECC-4491-A6BB-1D5BF6C48E44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AFB36E3-A9B1-4BB5-9FFE-4BC51BBC3D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AE0E097-CAA9-4BBD-B212-CF45C993F87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057400"/>
            <a:ext cx="8540750" cy="41878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 § 40a - přestupky: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(1) Fyzická osoba se dopustí přestupku tím, že</a:t>
            </a:r>
          </a:p>
          <a:p>
            <a:pPr marL="228600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neoprávněně vnikne do důlního díla nebo do území, ve kterém je vykonávána hornická činnost nebo činnost prováděná hornickým způsobem nebo do poddolovaného území, kam je vstup zakázán,</a:t>
            </a:r>
          </a:p>
          <a:p>
            <a:pPr marL="228600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úmyslně poškodí zařízení sloužící k využívání nerostného bohatství nebo k provádění činnosti prováděné hornickým způsobem, </a:t>
            </a:r>
            <a:r>
              <a:rPr lang="cs-CZ" sz="1200" u="sng" dirty="0">
                <a:latin typeface="Arial" panose="020B0604020202020204" pitchFamily="34" charset="0"/>
                <a:cs typeface="Arial" panose="020B0604020202020204" pitchFamily="34" charset="0"/>
              </a:rPr>
              <a:t>včetně důlně měřických signálů, značek a ochrany znaků a jiných měřických zařízení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jakož i značek upozorňujících na zákaz vstupu, nebo</a:t>
            </a:r>
          </a:p>
          <a:p>
            <a:pPr marL="228600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neoprávněně odvede povrchovou, podzemní nebo jinou vodu do důlních vod nebo důlních děl anebo úmyslně poškodí zařízení pro odvádění důlních vod.</a:t>
            </a:r>
          </a:p>
          <a:p>
            <a:pPr marL="0" indent="0" algn="just" eaLnBrk="1" hangingPunct="1"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(2) Organizace uvedená v § 29a odst. 3 se dopustí přestupku tím, že v rozporu s § 29a odst. 4 nebo 5 neposkytne údaje pro báňsko-technickou evidenci včas, správně, pravdivě nebo ve stanoveném rozsahu.</a:t>
            </a:r>
          </a:p>
          <a:p>
            <a:pPr marL="0" indent="0" algn="just" eaLnBrk="1" hangingPunct="1"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(3) Za přestupek lze uložit pokutu do</a:t>
            </a:r>
          </a:p>
          <a:p>
            <a:pPr marL="228600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15 000 Kč, jde-li o přestupek podle odstavce 1,</a:t>
            </a:r>
          </a:p>
          <a:p>
            <a:pPr marL="228600" indent="-228600"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100 000 Kč, jde-li o přestupek podle odstavce 2.</a:t>
            </a:r>
          </a:p>
        </p:txBody>
      </p:sp>
    </p:spTree>
    <p:extLst>
      <p:ext uri="{BB962C8B-B14F-4D97-AF65-F5344CB8AC3E}">
        <p14:creationId xmlns:p14="http://schemas.microsoft.com/office/powerpoint/2010/main" val="146852670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692F3C6A-6727-4294-A27A-2FEF679C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5962B-1F58-41CD-9666-FF45E2331AF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9AAD2C-B141-4C9C-AB21-7ACE7AD349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Výkon důlně měřické služby a zákon č. 61/1988 Sb.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EDB2B10-6B1B-4291-86FF-4978BA9A079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Dále se dokumentací zabývá v § 14 a 20 zákon č. 61/1988 Sb., o hornické činnosti, výbušninách a o státní báňské správě, ve znění pozdějších předpisů (dále jen „ zákon č. 61/1988 Sb.“).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(1) Důlně měřická a geologická dokumentace musí zahrnovat zejména údaje o ložisku, všechna důlní díla, odvaly, výsypky a odkaliště, jakož i povrchovou situaci v rozsahu celého dobývacího prostoru; je-li možno očekávat vzhledem k úložním poměrům ložiska účinky dobývání i mimo hranice DP, musí důlně měřická a geologická dokumentace obsahovat povrchovou situaci i v dosahu těchto účinků. Jsou-li důlní díla nebo zařízení umístěna mimo DP, musí dokumentace zahrnovat i tato díla nebo zařízení.</a:t>
            </a:r>
          </a:p>
          <a:p>
            <a:pPr marL="228600" indent="-228600" algn="just" eaLnBrk="1" hangingPunct="1">
              <a:buAutoNum type="arabicParenBoth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(2) Chybí-li důlně měřická nebo geologická dokumentace, popřípadě jsou-li neúplné nebo jsou-li v nich závady, může OBÚ nařídit vyhotovení nebo doplnění těchto dokumentací na náklad organizace.</a:t>
            </a:r>
          </a:p>
          <a:p>
            <a:pPr marL="0" indent="0" algn="just" eaLnBrk="1" hangingPunct="1"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(3) Po ukončení činnosti podle § 2 (hornická činnost) předá organizace do 12 měsíců OBÚ dvě vyhotovení závěrečné zprávy a evidenční listy hlavních důlních děl a důlně měřickou a geologickou dokumentaci, které mohou být uloženy trvalým způsobem na technickém nosiči dat.</a:t>
            </a:r>
          </a:p>
          <a:p>
            <a:pPr marL="0" indent="0" algn="just" eaLnBrk="1" hangingPunct="1"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(4) Po zrušení DP předá do 2 měsíců příslušný OBÚ jedno vyhotovení závěrečné zprávy, evidenční listy hlavních důlních děl a měřickou a geologickou dokumentaci ČGS.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§ 20 odst. 2 zákona č. 61/1988 Sb. se uvádí, že ČBÚ stanoví vyhláškou, při kterých ČPHZ a v jakém rozsahu je organizace povinna vést důlně měřickou dokumentaci – určila vyhláška č. 435/1992 Sb.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>
            <a:extLst>
              <a:ext uri="{FF2B5EF4-FFF2-40B4-BE49-F238E27FC236}">
                <a16:creationId xmlns:a16="http://schemas.microsoft.com/office/drawing/2014/main" id="{B2F50ABF-942A-4272-829D-C72D30F8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A4C444-6E55-4322-B075-CB54F32B4C59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03850A0-2874-448A-8FE1-35A543AA28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Odpovědnost za výkon důlně měřické služby dle vyhlášky </a:t>
            </a:r>
            <a:br>
              <a:rPr lang="cs-CZ" sz="2400" dirty="0"/>
            </a:br>
            <a:r>
              <a:rPr lang="cs-CZ" sz="2400" dirty="0"/>
              <a:t>č. 435/1992 Sb.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5AF0B10-B5ED-4EE3-BD95-07DEFA552C2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Podle vyhlášky č. 435/1992 Sb. je zodpovědnost určena v § 2 takto: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Organizace při HČ nebo ČPHZ je povinna zabezpečit úplnost dokumentace a odborný výkon důlně měřických prací podle této vyhlášky.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Za řádný výkon důlně měřické činnosti podle této vyhlášky odpovídá vedoucí pracovník organizace (závodní dolu nebo závodní lomu).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Za správnost a úplnost vyhotovené dokumentace a její odborné vedení odpovídá pracovník (hlavní důlní měřič), což potvrdí svým podpisem.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 správnost a úplnost jednotlivých měření a částí dokumentace odpovídá pracovník, který tyto práce prováděl nebo řídil (důlní měřič), což potvrdí svým podpisem.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 vedení speciálního obsahu účelových důlních map na důlně měřickém podkladu odpovídá odborný pracovník pověřený organizací, což potvrdí svým podpisem.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Hlavní důlní měřič rozhoduje o převzetí dokumentace vyhotovené jiným útvarem organizace nebo jinou organizací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 souboru dokumentace.</a:t>
            </a: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D6553AD8-BAAB-4B62-ABC5-048F0AC5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4FFB89-3876-419B-A229-F8F7A7BD0E32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73FF83B-BFCF-4E84-A50F-6B82A19D1C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Dodavatelský způsob vedení důlně měřické dokumentace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2A117C-2021-4FD1-8C17-BA15A0F4724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8540750" cy="4343400"/>
          </a:xfrm>
        </p:spPr>
        <p:txBody>
          <a:bodyPr/>
          <a:lstStyle/>
          <a:p>
            <a:pPr marL="361950" indent="-36195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Mimo přesně specifikovaného rozsahu a termínů doplňování vedené důlně měřické dokumentace podle vyhlášky č. 435/1992 Sb., je vhodné dále písemně dohodnout:</a:t>
            </a:r>
          </a:p>
          <a:p>
            <a:pPr marL="361950" indent="-361950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způsob předávání dokumentace (kompetentní osoby z obou stran), 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vedení evidence dokumentace, 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místo a způsob uchovávání souboru dokumentace, 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postup získání dokumentace v případě havárie, vč. možnosti povolání odpovědné a způsobilé osoby dodavatele měřické dokumentace na místo havárie,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rozsah, četnost doplňování a uložení mapové části havarijního plánu apod., 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stanovení konkrétní osobní zodpovědnosti za správnost dokumentace v dodavatelské organizaci a stanovení případných sankcí za vady v dokumentaci,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jmenovitě určit obsazení funkce hlavního důlního měřiče,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jednoznačně ve smlouvě uvést, že veškerá dokumentace vyhotovená pro těžební organizaci je v majetku této organizace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Smlouvu uzavřít s firmou, která má oprávnění k výkonu důlně měřické činnosti vydané OBÚ.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Zaměstnanci firmy, kteří provádějí vlastní měření musí mít osvědčení vydané OBÚ, příp. ČBÚ (důlní měřič, hlavní důlní měřič).</a:t>
            </a:r>
          </a:p>
          <a:p>
            <a:pPr marL="361950" indent="-361950" algn="just" eaLnBrk="1" hangingPunct="1">
              <a:lnSpc>
                <a:spcPct val="80000"/>
              </a:lnSpc>
              <a:buSzPct val="70000"/>
              <a:buFont typeface="Wingdings" pitchFamily="2" charset="2"/>
              <a:buChar char="§"/>
              <a:defRPr/>
            </a:pPr>
            <a:r>
              <a:rPr lang="cs-CZ" sz="12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praxi se neosvědčuje systém, kdy dodavatel pouze zajišťuje funkci hlavního důlního měřiče (prakticky pouze podepisuje mapy) a měření provádějí a dále dokumentaci vedou zaměstnanci těžaře.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64C681EA-05D6-4E6F-BB2C-82D2EDB2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12FF29-216D-4C30-8789-1C919FCCFFA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02672BC-663C-405D-814E-58C1E127DD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EAA9281-DE26-4271-8278-E67058B7D6F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Sb., o ochraně a využití nerostného bohatství (horní zákon), ve znění pozdějších předpisů (dále jen „zákon č.44/1988 Sb.“) - § 10 odst. 1 :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Organizace je povinna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navrhnout stanovení, změnu, popřípadě zrušení chráněného ložiskového území,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vést důlně měřickou a geologickou dokumentaci,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evidovat stav zásob výhradního ložiska a jeho změny,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řešit včas střety zájmů při stanovení dobývacího prostoru a při plánované otvírce, přípravě a dobývání výhradního ložiska především s cílem omezit nepříznivé vlivy na životní prostředí,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navrhnout stanovení, změnu, popřípadě zrušení dobývacího prostoru (DP),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evidovat výrubnost a znečištění při dobývání výhradního ložiska a dosahované výsledky při úpravě </a:t>
            </a:r>
            <a:b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zušlechťování nerostů prováděných v souvislosti s jejich dobýváním,</a:t>
            </a: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pečovat o ochranu výhradního ložiska,</a:t>
            </a:r>
            <a:endParaRPr lang="cs-CZ" sz="12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plnit další povinnosti stanovené tímto zákonem a jinými obecně závaznými právními předpisy.</a:t>
            </a: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>
            <a:extLst>
              <a:ext uri="{FF2B5EF4-FFF2-40B4-BE49-F238E27FC236}">
                <a16:creationId xmlns:a16="http://schemas.microsoft.com/office/drawing/2014/main" id="{593C54BA-7980-479C-8398-94016AA7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ADDC9A-0BE5-4DC2-ACA4-70DE71B5356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2459744-A554-4421-B5C2-655F3ABEE9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Oprávnění měřické organizace, osvědčení jejich zaměstnanců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95CAE50-E716-4EEC-80EA-1501D740E34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438400"/>
            <a:ext cx="8540750" cy="2743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Důlně měřická činnost – oprávnění k výkonu činnosti podle § 5 odst. 2 zákona č. 61/1988 Sb.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Oprávnění k HČ nebo ČPHZ, jakož i k projektování a navrhování objektů a zařízení, které jsou součástí HČ nebo ČPHZ (dále jen "oprávnění"), lze vydat právnické nebo fyzické osobě, která prokáže, že je odborně způsobilá sama nebo prostřednictvím k tomu odborně způsobilých zaměstnanců (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závodní, ZD, HDM, ZL nebo projektant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 zabezpečovat činnosti v rozsahu požadovaného oprávnění.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Důlně měřická činnost je hornická činnost – výkon bez oprávnění – pokuta až 5.000.000 Kč.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Hlavní důlní měřič, důlní měřič – osvědčení odborné způsobilosti podle vyhl. č. 298/2005 Sb.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>
            <a:extLst>
              <a:ext uri="{FF2B5EF4-FFF2-40B4-BE49-F238E27FC236}">
                <a16:creationId xmlns:a16="http://schemas.microsoft.com/office/drawing/2014/main" id="{D8387A0E-6456-40D4-963E-0413686B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5A4191-F14F-45EF-BB7A-F725C0E112B2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E3D7724D-2B02-49A6-85DA-194DD2B1FD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Osvědčení HDM nebo DM dle novely vyhlášky č. 298/2005 Sb. vyhláškou č. 378/2012 Sb. (od. 1. 12. 2012)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EF1DC04E-6708-4277-9A74-C3675E5C8B1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00200"/>
            <a:ext cx="8540750" cy="4191000"/>
          </a:xfrm>
        </p:spPr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§ 2 odst. 1 písmeno m):</a:t>
            </a:r>
          </a:p>
          <a:p>
            <a:pPr marL="381000" indent="-381000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hlavní důlní měřič jako fyzická osoba způsobilá provádět a řídit důlně měřickou činnost, je odpovědná za správnost a úplnost vyhotovené důlně měřické dokumentace a její odborné vedení, doplňování a uchovávání musí mít odbornou kvalifikaci získanou absolvováním alespoň magisterského studijního programu a odbornou praxi ve výkonu důlně měřické činnosti při hornické činnosti nebo činnosti prováděné hornickým způsobem alespoň dva roky. </a:t>
            </a:r>
          </a:p>
          <a:p>
            <a:pPr marL="381000" indent="-381000"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§ 2 odst. 1 písmeno n):</a:t>
            </a:r>
          </a:p>
          <a:p>
            <a:pPr marL="381000" indent="-381000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důlní měřič jako fyzická osoba způsobilá provádět a řídit jednotlivá měření při důlně měřické činnosti. Je odpovědná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 správnost a úplnost jednotlivých měření a vyhotovených jednotlivých částí důlně měřické dokumentace, které tato osoba prováděla nebo řídila při důlně měřické činnosti, musí mít odbornou kvalifikaci získanou absolvováním alespoň bakalářského studijního programu nebo v rozsahu středního vzdělání s maturitní zkouškou. V případě středního vzdělání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 maturitní zkouškou musí mít odbornou praxi ve výkonu důlně měřické činnosti při hornické činnosti nebo činnosti prováděné hornickým způsobem alespoň jeden rok.</a:t>
            </a:r>
          </a:p>
          <a:p>
            <a:pPr marL="381000" indent="-381000"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§ 4 - orgány SBS ověřují odbornou způsobilost: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m) hlavního důlního měřiče,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n) důlního měřiče.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(Periodické zkoušky na ČBÚ – HDM, nebo OBÚ – DM)</a:t>
            </a:r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9328D365-1ABD-4E3D-8FDF-A871E0EC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5DD20-0080-4FFE-B351-2C7AE2D66F02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6869A8F-7610-461F-A512-1A7BADDEDC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rgbClr val="95934B"/>
                </a:solidFill>
              </a:rPr>
              <a:t>Osvědčení HDM nebo DM dle novely vyhlášky č. 298/2005 Sb. vyhláškou č. 378/2012 Sb. (od. 1. 12. 2012)</a:t>
            </a:r>
            <a:endParaRPr lang="cs-CZ" sz="2800" dirty="0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2DB627E6-CDCB-4AD1-827A-86A4892F76A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8540750" cy="4038600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 příloze body 11 a 12, které znějí takto:</a:t>
            </a:r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11. Teoretické a praktické oblasti, které tvoří obsah vzdělání a přípravy vyžadované v ČR pro výkon činnosti HDM: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důlní měřictví nebo geodézie,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hornictví nebo základy pozemního a inženýrského stavitelství,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geologie nebo geotechnika,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bezpečnostní předpisy,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důlní škody a zahlazování následků hornické činnosti nebo nauka o životním prostředí.</a:t>
            </a:r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12. Teoretické a praktické oblasti, které tvoří obsah vzdělání a přípravy vyžadované v ČR pro výkon činnosti DM: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důlní měřictví nebo geodézie,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hornictví a dobývání ložisek nebo pozemní a inženýrské stavitelství,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geologie nebo geotechnika,</a:t>
            </a:r>
          </a:p>
          <a:p>
            <a:pPr marL="266700" indent="31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bezpečnostní předpisy.</a:t>
            </a:r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5">
            <a:extLst>
              <a:ext uri="{FF2B5EF4-FFF2-40B4-BE49-F238E27FC236}">
                <a16:creationId xmlns:a16="http://schemas.microsoft.com/office/drawing/2014/main" id="{2EF08761-DFD2-4228-804F-9ADC9084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39CF39-906E-42D9-B18C-86E0E4324A7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1000" dirty="0">
              <a:latin typeface="Arial" panose="020B0604020202020204" pitchFamily="34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108A69E-1F38-425E-B390-3D14202BEC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rgbClr val="95934B"/>
                </a:solidFill>
              </a:rPr>
              <a:t>Věková struktura osob s osvědčením HDM</a:t>
            </a:r>
            <a:endParaRPr lang="cs-CZ" sz="2800" dirty="0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FE7897E5-9207-4DF4-80D0-B43FF80C92D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540750" cy="5181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1400" dirty="0">
                <a:latin typeface="Arial Narrow" panose="020B0606020202030204" pitchFamily="34" charset="0"/>
              </a:rPr>
              <a:t>Průměrný věk držitelů osvědčení HDM dosáhl 53 let.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400" dirty="0">
                <a:latin typeface="Arial Narrow" panose="020B0606020202030204" pitchFamily="34" charset="0"/>
              </a:rPr>
              <a:t>Celkový počet držitelů osvědčení HDM je 136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400" dirty="0">
                <a:latin typeface="Arial Narrow" panose="020B0606020202030204" pitchFamily="34" charset="0"/>
              </a:rPr>
              <a:t>V letech 2010 až 2019 bylo vydáno 36 nových osvědčení, v roce 2019 pouze 6.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400" dirty="0"/>
              <a:t> </a:t>
            </a:r>
          </a:p>
        </p:txBody>
      </p:sp>
      <p:graphicFrame>
        <p:nvGraphicFramePr>
          <p:cNvPr id="64517" name="Graf 5">
            <a:extLst>
              <a:ext uri="{FF2B5EF4-FFF2-40B4-BE49-F238E27FC236}">
                <a16:creationId xmlns:a16="http://schemas.microsoft.com/office/drawing/2014/main" id="{67142818-7180-4692-B2CB-F1632443136B}"/>
              </a:ext>
            </a:extLst>
          </p:cNvPr>
          <p:cNvGraphicFramePr>
            <a:graphicFrameLocks/>
          </p:cNvGraphicFramePr>
          <p:nvPr/>
        </p:nvGraphicFramePr>
        <p:xfrm>
          <a:off x="782638" y="2346325"/>
          <a:ext cx="757872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Chart" r:id="rId4" imgW="7584081" imgH="3542083" progId="Excel.Chart.8">
                  <p:embed/>
                </p:oleObj>
              </mc:Choice>
              <mc:Fallback>
                <p:oleObj name="Chart" r:id="rId4" imgW="7584081" imgH="3542083" progId="Excel.Chart.8">
                  <p:embed/>
                  <p:pic>
                    <p:nvPicPr>
                      <p:cNvPr id="0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346325"/>
                        <a:ext cx="7578725" cy="353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5">
            <a:extLst>
              <a:ext uri="{FF2B5EF4-FFF2-40B4-BE49-F238E27FC236}">
                <a16:creationId xmlns:a16="http://schemas.microsoft.com/office/drawing/2014/main" id="{3EC7E0C1-1A65-4FD7-85D7-B0AC4E46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0DE09D-B713-46DD-B1B8-7E0D2FB8453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6D24125E-0669-4176-834C-FE6855C623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Periodické zkoušky HDM a DM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20D65F29-EB69-43B5-BD8B-57B82BB02C9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8540750" cy="4724400"/>
          </a:xfrm>
        </p:spPr>
        <p:txBody>
          <a:bodyPr/>
          <a:lstStyle/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600" dirty="0">
              <a:latin typeface="Arial Narrow" pitchFamily="34" charset="0"/>
            </a:endParaRP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600" dirty="0">
              <a:latin typeface="Arial Narrow" pitchFamily="34" charset="0"/>
            </a:endParaRP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600" dirty="0">
              <a:latin typeface="Arial Narrow" pitchFamily="34" charset="0"/>
            </a:endParaRP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Dnem 1. 12. 2012 nabyla účinnosti vyhláška č. 378/2012 Sb., kterou se mění vyhláška č. 298/2005 Sb., o požadavcích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odbornou kvalifikaci a odbornou způsobilost při hornické činnosti nebo činnosti prováděné hornickým způsobem a o změně některých právních předpisů, ve znění vyhlášky č. 240/2006 Sb.</a:t>
            </a: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Od uvedeného dne se doplňují do této vyhlášky, z důvodu jednotné úpravy požadavků na odbornou způsobilost, mj. také funkce hlavní důlní měřič (HDM) a důlní měřič (DM). </a:t>
            </a: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souvislosti s výše uvedenou právní úpravou byla vydána i vyhláška č. 382/2012 Sb., kterou se mění vyhláška č. 435/1992 Sb., o důlně měřické dokumentaci při hornické činnosti a některých činnostech prováděných hornickým způsobem, ve znění pozdějších předpisů. </a:t>
            </a: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Novela se týká pouze § 3 a § 4 vyhlášky, kde se odkazuje na vyhlášku č. 298/2005 Sb. pokud se týče požadavků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odbornou kvalifikaci a odbornou způsobilost k výkonu funkce DM a HDM. Tato novela rovněž nabyla účinnosti dnem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1. 12. 2012.</a:t>
            </a:r>
          </a:p>
        </p:txBody>
      </p:sp>
    </p:spTree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>
            <a:extLst>
              <a:ext uri="{FF2B5EF4-FFF2-40B4-BE49-F238E27FC236}">
                <a16:creationId xmlns:a16="http://schemas.microsoft.com/office/drawing/2014/main" id="{B8FC2A4D-89DB-4E83-97E6-CA075EA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C5FE11-5990-4646-B4C1-A511BCD9F576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CA7E2962-DB71-405D-9EFC-73D1FA8631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Periodické zkoušky HDM a DM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79A7426E-A262-490B-BEBC-257A6AD7C44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8540750" cy="4724400"/>
          </a:xfrm>
        </p:spPr>
        <p:txBody>
          <a:bodyPr/>
          <a:lstStyle/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600" dirty="0">
              <a:latin typeface="Arial Narrow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Odbornou způsobilostí se rozumí znalost příslušných právních předpisů v rozsahu potřebném pro bezpečný a spolehlivý výkon funkce ve smyslu § 3 vyhlášky č. 298/2005 Sb.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 výše uvedeného vyplývá, že od 1. 12. 2012 již znalost bezpečnostních předpisů HDM a DM neověřuje zkouškou organizace ve lhůtě 3 let od poslední zkoušky, u níž jsou tyto osoby v pracovním nebo obdobném poměru.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Osobám, které jsou držiteli osvědčení o odborné způsobilosti HDM nebo DM, vydaného do 30. 11. 2012, tak začala dnem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1. 12. 2012 běžet lhůta k vykonání periodické zkoušky. Nevykonají-li uvedené odborně způsobilé osoby periodickou zkoušku do 30. 11. 2017, pozbývá osvědčení platnosti.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Osoby, které získali osvědčení o odborné způsobilosti HDM nebo DM po 30. 11. 2012, musí periodickou zkoušku vykonat do 5 let ode dne vystavení osvědčení.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základě úspěšně vykonané periodické zkoušky lze platnost osvědčení prodloužit o dalších 5 let. Datum vykonání periodické zkoušky a platnost osvědčení vyznačí příslušný správní orgán do osvědčení.</a:t>
            </a:r>
          </a:p>
        </p:txBody>
      </p:sp>
    </p:spTree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5">
            <a:extLst>
              <a:ext uri="{FF2B5EF4-FFF2-40B4-BE49-F238E27FC236}">
                <a16:creationId xmlns:a16="http://schemas.microsoft.com/office/drawing/2014/main" id="{68734DE2-6786-4F7C-94F4-7D4ED2A9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12E4EE-84C1-457E-ACEF-79D453896F19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A51045B7-EE30-4BF1-98A9-90E76B3E63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Průběh ověřování odborné způsobilosti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340EEB4-DEA9-4A47-B298-CA9D93DBB81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057400"/>
            <a:ext cx="8540750" cy="37338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Před komisí ČBÚ se ověřuje, a od 1. 12. 2012 i opakovaně ověřuje ve lhůtě 5 let, odborná způsobilost hlavního důlního měřiče. Komise je tříčlenná: vedoucí útvaru ČBÚ (předseda komise) a 2 ústřední báňští inspektoři (resp. předseda místně příslušného OBÚ u zkoušek mimo periodických). Zkoušky vypisuje ČBÚ na základě podané žádosti.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Před komisí místně příslušného OBÚ se ověřuje, a od 1. 12. 2012 i opakovaně ověřuje ve lhůtě 5 let, odborná způsobilost důlního měřiče. Komise je tříčlenná (výjimečně může předseda OBÚ stanovit dvoučlennou komisi): předseda místně příslušného OBÚ (předseda komise) a 2 obvodní báňští inspektoři. Zkoušky vypisuje místně příslušný OBÚ na základě podané žádosti (na místě určeném OBÚ).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U zkoušky před komisí ČBÚ nebo OBÚ může být přítomen zástupce organizace, jejíž zaměstnanec je zkoušen. Tento zástupce není členem komise. Předseda komise může přizvat ke zkoušce rovněž nezávislého odborníka v daném oboru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 vědeckých institucí, soudních znalců, školských institucí apod.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Ověřování odborné způsobilosti se skládá z písemné části formou testu, ústní části a v odůvodněných případech i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 praktické části. Zkušební test obsahuje 20 otázek, přičemž jedna ze tří navrhovaných odpovědí musí být správná.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 vyplnění testu je stanovena doba 30 min. Výsledkem „vyhověl“ se hodnotí min. 18 správných otázek.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Opakované ověřování odborné způsobilosti se skládá pouze z ústní části.</a:t>
            </a:r>
          </a:p>
        </p:txBody>
      </p:sp>
    </p:spTree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číslo snímku 5">
            <a:extLst>
              <a:ext uri="{FF2B5EF4-FFF2-40B4-BE49-F238E27FC236}">
                <a16:creationId xmlns:a16="http://schemas.microsoft.com/office/drawing/2014/main" id="{9E08999F-6321-4A16-8D39-2AC567D5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311A97-5178-484E-BA13-987D18EE013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C79A63A8-0365-4DF7-856B-37DF10A899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Přehled předpisů, jejichž znalost se ověřuje zkouškou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3B69675-3862-4159-8526-0E3D5143A80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8540750" cy="4724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Zákon č. 44/1988 Sb., o ochraně a využití nerostného bohatství, (horní zákon),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Zákon č. 61/1988 Sb., o hornické činnosti, výbušninách a o státní báňské správě,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Zákon č. 62/1988 Sb., o geologických pracích,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Zákon č. 262/2006 Sb., zákoník práce,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Zákon č. 157/2009 Sb., o nakládání s těžebním odpadem a o změně některých zákonů,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Zákon č. 85/2012 Sb., o ukládání oxidu uhličitého do přírodních horninových struktur a o změně některých zákonů,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104/1988 Sb., o hospodárném využívání výhradních ložisek, o povolování a ohlašování hornické činnosti a ohlašování činnosti prováděné hornickým způsobem, ve znění pozdějších předpisů.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22/1989 Sb., o bezpečnosti a ochraně zdraví při práci a bezpečnosti provozu při hornické činnosti a při činnosti prováděné hornickým způsobem v podzemí, ve znění pozdějších předpis.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26/1989 Sb., o bezpečnosti a ochraně zdraví při práci a bezpečnosti provozu při hornické činnosti a při činnosti prováděné hornickým způsobem na povrchu,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51/1989 Sb., o bezpečnosti a ochraně zdraví při práci a bezpečnosti provozu při úpravě a zušlechťování nerostů, ve znění pozdějších předpisů.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415/1991 Sb., o konstrukci, vypracování dokumentace a stanovení ochranných pilířů, celíků a pásem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 ochranu důlních a povrchových objektů,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172/1992 Sb., o dobývacích prostorech, ve znění pozdějších předpisů.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600" dirty="0">
                <a:latin typeface="Arial Narrow" pitchFamily="34" charset="0"/>
              </a:rPr>
              <a:t> </a:t>
            </a: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číslo snímku 5">
            <a:extLst>
              <a:ext uri="{FF2B5EF4-FFF2-40B4-BE49-F238E27FC236}">
                <a16:creationId xmlns:a16="http://schemas.microsoft.com/office/drawing/2014/main" id="{1D5D1DD6-0CB4-4EA4-9546-1CB52C19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213113-2832-4394-AB3A-0A02C738E13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86223B5C-259C-4DFD-B9A8-7A0946C028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Přehled předpisů, jejichž znalost se ověřuje zkouškou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63C7758-4BCA-468F-B442-60A4197AEF4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8540750" cy="4724400"/>
          </a:xfrm>
        </p:spPr>
        <p:txBody>
          <a:bodyPr/>
          <a:lstStyle/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175/1992 Sb., o podmínkách využívání ložisek nevyhrazených nerostů, ve znění pozdějších předpisů.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364/1992 Sb., o chráněných ložiskových územích.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435/1992 Sb., o důlně měřické dokumentaci při hornické činnosti a některých činnostech prováděných hornickým způsobem, ve znění vyhlášky č. 158/1997 Sb., vyhlášky č. 298/2005 Sb. a vyhlášky č. 382/2012 Sb.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15/1995 Sb., o oprávnění k hornické činnosti a činnosti prováděné hornickým způsobem, jakož i k projektování objektů a zařízení, které jsou součástí těchto činností, ve znění pozdějších předpisů.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55/1996 Sb., o požadavcích k zajištění bezpečnosti a ochrany zdraví při práci a bezpečnosti provozu při činnosti prováděné hornickým způsobem v podzemí, ve znění pozdějších předpisů.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52/1997 Sb., kterou se stanoví požadavky k zajištění bezpečnosti a ochrany zdraví při práci a bezpečnosti provozu při likvidaci hlavních důlních děl,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71/2002 Sb., o zdolávání havárií v dolech a při těžbě ropy a zemního plynu.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368/2004 Sb., o geologické dokumentaci.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369/2004 Sb., o projektování, provádění a vyhodnocování geologických prací, oznamování rizikových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geofaktorů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o postupu při výpočtu zásob výhradních ložisek,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298/2005 Sb., o požadavcích na odbornou kvalifikaci a odbornou způsobilost při hornické činnosti nebo činnosti prováděné hornickým způsobem a o změně některých právních předpisů, ve znění pozdějších předpisů.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Vyhláška č. 29/2017 Sb., o báňsko-technické evidenci.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číslo snímku 5">
            <a:extLst>
              <a:ext uri="{FF2B5EF4-FFF2-40B4-BE49-F238E27FC236}">
                <a16:creationId xmlns:a16="http://schemas.microsoft.com/office/drawing/2014/main" id="{8FA5D505-1B2D-44DF-BB72-6D809810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A47065-2037-46E3-BFB1-2B5A0429944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D56E096B-EEB9-40F6-B956-7038E5B903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Přehled předpisů, jejichž znalost se ověřuje zkouškou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4875F22C-24B3-400E-A565-C5B8065D044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133600"/>
            <a:ext cx="8540750" cy="2743200"/>
          </a:xfrm>
        </p:spPr>
        <p:txBody>
          <a:bodyPr/>
          <a:lstStyle/>
          <a:p>
            <a:pPr marL="180975" indent="-180975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600" dirty="0">
              <a:latin typeface="Arial Narrow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Ačkoliv výše uvedený seznam předpisů se zdá na první pohled zbytečně rozsáhlý, je nutno si uvědomit, že výkon důlně měřické činnost má bezprostřední vliv na provoz báňské organizace.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Ostatně periodické zkoušky např. závodních dolů či závodních lomů již v takovém rozsahu probíhají celou řadu let. Příprava na zkoušku je však plně ponechána na žadatelích, neboť se má za to, že znalost právních předpisů je jedním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 předpokladů k výkonu uvedených funkcí. 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 uvedeného seznamu předpisů zkušební komise zpravidla klade otázky s přihlédnutím např. k praxi zkoušeného při daném druhu dobývání nerostů (hlubinné nebo povrchové dobývání nerostů, těžba ropy či plynu apod.), k výkonu důlně měřické činnosti při činnostech mimo těžbu nerostů (ražby tunelů, zajišťování starých důlních děl) apod. 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235730F-AFAE-4EF9-A6C2-479972EC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C932CE-7714-4D66-B8A5-7B6574A5AFA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B882A20-16F0-4B20-B348-A62BD28F3F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DF19937-F8EE-4B02-9B80-50DE0CAE683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438400"/>
            <a:ext cx="8540750" cy="22098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 - § 14c odst. 5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Schválený odpis zásob výhradního ložiska vyznačí navrhovatel </a:t>
            </a: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důlně měřické a geologické dokumentaci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číslo snímku 5">
            <a:extLst>
              <a:ext uri="{FF2B5EF4-FFF2-40B4-BE49-F238E27FC236}">
                <a16:creationId xmlns:a16="http://schemas.microsoft.com/office/drawing/2014/main" id="{1EBE9ACC-37C1-4F51-B642-42AAC26A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567920-F74D-4065-AB39-1A2D139D96E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6C49344-286B-4F99-BABD-A2C0C18B27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334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Důlní měřictví a bezpečnost 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9074DC5-CF3D-4C31-9A54-D44B36900E1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2209800"/>
            <a:ext cx="8077200" cy="3200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Mapová část havarijního plánu, podle § 18b vyhlášky č. 26/1989 Sb., obsahuje provozní důlní mapu se zakreslením důlních děl, popř. další účelové mapy podle potřeb organizace. V mapové dokumentaci musí být zakresleno umístění prostředků k záchraně osob, jejich ošetření a transportu zraněných osob.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Vede se tedy na podkladu provozní důlní mapy v rozsahu provozované otvírky, přípravy a dobývání výhradního ložiska. Musí v ní být zakresleno umístění prostředků k záchraně osob, jejich ošetření a k transportu zraněných osob. Doplňuje ji pracovník pověřený organizací.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Za vedení speciálního obsahu účelových důlních map na důlně měřickém podkladu tedy odpovídá odborný pracovník pověřený organizací, což potvrdí svým podpisem a ověřuje tyto mapy hlavní důlní měřič (§ 2 odst. 5 vyhlášky č. 435/1992 Sb.).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1600" b="1" dirty="0"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číslo snímku 5">
            <a:extLst>
              <a:ext uri="{FF2B5EF4-FFF2-40B4-BE49-F238E27FC236}">
                <a16:creationId xmlns:a16="http://schemas.microsoft.com/office/drawing/2014/main" id="{A064E863-2754-4A2F-A89F-68F784E6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CE01AF-105E-4831-9549-0EC529A63EAD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AE27D405-476C-49F4-9C80-76E783F747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540750" cy="457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latin typeface="Arial Narrow" pitchFamily="34" charset="0"/>
              </a:rPr>
              <a:t>Ukázka mapové dokumentace při povrchovém dobývání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949ECBD-6984-467E-944F-7F2347D5399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8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</a:t>
            </a:r>
            <a:endParaRPr lang="cs-CZ" sz="1800">
              <a:latin typeface="Arial Narrow" pitchFamily="34" charset="0"/>
            </a:endParaRPr>
          </a:p>
        </p:txBody>
      </p:sp>
      <p:pic>
        <p:nvPicPr>
          <p:cNvPr id="82949" name="Picture 5" descr="VALŠOV1">
            <a:extLst>
              <a:ext uri="{FF2B5EF4-FFF2-40B4-BE49-F238E27FC236}">
                <a16:creationId xmlns:a16="http://schemas.microsoft.com/office/drawing/2014/main" id="{1D64B821-C4B2-4533-BC4E-650EEB8A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036638"/>
            <a:ext cx="7254875" cy="5135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číslo snímku 5">
            <a:extLst>
              <a:ext uri="{FF2B5EF4-FFF2-40B4-BE49-F238E27FC236}">
                <a16:creationId xmlns:a16="http://schemas.microsoft.com/office/drawing/2014/main" id="{9D0C6F72-9195-4695-83D2-2EAA4AFF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ED6247-E5D5-48B1-8791-008D5F21D1C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07C9EE0-53C9-4844-97E5-A8E37B963C2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4343400"/>
          </a:xfrm>
        </p:spPr>
        <p:txBody>
          <a:bodyPr/>
          <a:lstStyle/>
          <a:p>
            <a:pPr marL="352425" indent="-352425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Podle § 22 vyhlášky č. 26/1989 Sb. důlně měřická a geologická dokumentace musí být vedeny tak, aby poskytovaly spolehlivé údaje pro vypracování provozní dokumentace. </a:t>
            </a:r>
          </a:p>
          <a:p>
            <a:pPr marL="352425" indent="-352425" algn="ctr" eaLnBrk="1" hangingPunct="1"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Při povrchovém dobývání příčinou havárie (není tím myšlena pouze havárie na technologii těžaře, ale také havárie způsobené těžbou na různých chráněných povrchových objektech – budovách, infrastruktuře apod.), může být neúplná měřická dokumentace v místě nebo předpolí povrchového dobývání: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dřívější či současné činnosti v podzemí (např. stará nebo opuštěná podzemní důlní díla),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dřívější či současné činnosti na povrchu (např. staré výsypky, dříve rekultivovaná či sanovaná území, sesuvná území),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průzkumných vrtech,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místech nebezpečných průvalem vod a zvodnělých hornin,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ochranných pilířích, ochranných pásmech, ochranných celících, bezpečnostních celících různých povrchových a podzemních objektů,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povoleném rozsahu dobývání ložiska,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stavu parcel dle map katastru nemovitostí, </a:t>
            </a:r>
          </a:p>
          <a:p>
            <a:pPr marL="352425" indent="-352425" algn="just" eaLnBrk="1" hangingPunct="1">
              <a:buFont typeface="Wingdings" pitchFamily="2" charset="2"/>
              <a:buChar char="ü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změny v geologické stavbě, aj.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01758-2F19-4F67-AFD1-1732350EBE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334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Důlní měřictví a bezpečnost </a:t>
            </a:r>
          </a:p>
        </p:txBody>
      </p:sp>
    </p:spTree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číslo snímku 5">
            <a:extLst>
              <a:ext uri="{FF2B5EF4-FFF2-40B4-BE49-F238E27FC236}">
                <a16:creationId xmlns:a16="http://schemas.microsoft.com/office/drawing/2014/main" id="{A65CDF5A-B707-47F3-BB08-80C82D75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AE6BC6-EA5A-4EB8-83BA-90C4BBDE64D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89091" name="Text Box 2">
            <a:extLst>
              <a:ext uri="{FF2B5EF4-FFF2-40B4-BE49-F238E27FC236}">
                <a16:creationId xmlns:a16="http://schemas.microsoft.com/office/drawing/2014/main" id="{75BE2683-664B-4631-9374-728FAA93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Sesuv uhelného řezu – smrtelný úraz – přechod důlního díla povrchovou těžbou</a:t>
            </a:r>
          </a:p>
        </p:txBody>
      </p:sp>
      <p:pic>
        <p:nvPicPr>
          <p:cNvPr id="89092" name="Picture 3" descr="IMG_NEW">
            <a:extLst>
              <a:ext uri="{FF2B5EF4-FFF2-40B4-BE49-F238E27FC236}">
                <a16:creationId xmlns:a16="http://schemas.microsoft.com/office/drawing/2014/main" id="{6F60F271-57A7-467D-9D2F-FBAC42BE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8400"/>
            <a:ext cx="6635750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Line 4">
            <a:extLst>
              <a:ext uri="{FF2B5EF4-FFF2-40B4-BE49-F238E27FC236}">
                <a16:creationId xmlns:a16="http://schemas.microsoft.com/office/drawing/2014/main" id="{8E9EAB4B-E250-4F3C-A4A1-1824E1F85A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7438" y="1143000"/>
            <a:ext cx="1096962" cy="38401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4" name="Line 5">
            <a:extLst>
              <a:ext uri="{FF2B5EF4-FFF2-40B4-BE49-F238E27FC236}">
                <a16:creationId xmlns:a16="http://schemas.microsoft.com/office/drawing/2014/main" id="{B73D820D-731B-4C67-B27B-ABBFDA07DC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143000"/>
            <a:ext cx="1295400" cy="4419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5" name="Oval 6">
            <a:extLst>
              <a:ext uri="{FF2B5EF4-FFF2-40B4-BE49-F238E27FC236}">
                <a16:creationId xmlns:a16="http://schemas.microsoft.com/office/drawing/2014/main" id="{56C41561-6010-4A61-A5D5-C8C663C43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0668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číslo snímku 5">
            <a:extLst>
              <a:ext uri="{FF2B5EF4-FFF2-40B4-BE49-F238E27FC236}">
                <a16:creationId xmlns:a16="http://schemas.microsoft.com/office/drawing/2014/main" id="{CF3987A3-DD25-495E-BC58-6413B128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576C3F-B3B8-48A2-A018-A758D3CBC307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93187" name="Text Box 2">
            <a:extLst>
              <a:ext uri="{FF2B5EF4-FFF2-40B4-BE49-F238E27FC236}">
                <a16:creationId xmlns:a16="http://schemas.microsoft.com/office/drawing/2014/main" id="{433DC56B-D829-4C65-80C6-B4AA7E73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Sesuv uhelného řezu – smrtelný úraz – přechod důlního díla povrchovou těžbou</a:t>
            </a:r>
          </a:p>
        </p:txBody>
      </p:sp>
      <p:pic>
        <p:nvPicPr>
          <p:cNvPr id="93188" name="Picture 3" descr="IMG_4037">
            <a:extLst>
              <a:ext uri="{FF2B5EF4-FFF2-40B4-BE49-F238E27FC236}">
                <a16:creationId xmlns:a16="http://schemas.microsoft.com/office/drawing/2014/main" id="{17150843-F11F-40F3-B65A-7A6E036C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143000"/>
            <a:ext cx="348615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4" descr="IMG_4039">
            <a:extLst>
              <a:ext uri="{FF2B5EF4-FFF2-40B4-BE49-F238E27FC236}">
                <a16:creationId xmlns:a16="http://schemas.microsoft.com/office/drawing/2014/main" id="{2BC7A13B-FF3D-4EFE-88F0-A95ADE6C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143000"/>
            <a:ext cx="348615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Line 5">
            <a:extLst>
              <a:ext uri="{FF2B5EF4-FFF2-40B4-BE49-F238E27FC236}">
                <a16:creationId xmlns:a16="http://schemas.microsoft.com/office/drawing/2014/main" id="{6D24B4F7-212D-403C-BF40-0DC5EB50B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9000" y="2514600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191" name="Oval 6">
            <a:extLst>
              <a:ext uri="{FF2B5EF4-FFF2-40B4-BE49-F238E27FC236}">
                <a16:creationId xmlns:a16="http://schemas.microsoft.com/office/drawing/2014/main" id="{6386E817-7461-4403-AC16-9FB1543B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572000"/>
            <a:ext cx="10668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5">
            <a:extLst>
              <a:ext uri="{FF2B5EF4-FFF2-40B4-BE49-F238E27FC236}">
                <a16:creationId xmlns:a16="http://schemas.microsoft.com/office/drawing/2014/main" id="{8352DE11-C9A2-4917-A1C9-CEE5A698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6EEB73-90B9-4DD8-B693-281E3FEB762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99331" name="Text Box 2">
            <a:extLst>
              <a:ext uri="{FF2B5EF4-FFF2-40B4-BE49-F238E27FC236}">
                <a16:creationId xmlns:a16="http://schemas.microsoft.com/office/drawing/2014/main" id="{A7A60B8F-141C-4D22-AE94-FA06653C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Automatický geodetický monitoring sesuvných území – varovný systém</a:t>
            </a:r>
          </a:p>
        </p:txBody>
      </p:sp>
      <p:pic>
        <p:nvPicPr>
          <p:cNvPr id="99332" name="Picture 3">
            <a:extLst>
              <a:ext uri="{FF2B5EF4-FFF2-40B4-BE49-F238E27FC236}">
                <a16:creationId xmlns:a16="http://schemas.microsoft.com/office/drawing/2014/main" id="{2463E317-7CB5-466C-920D-1166185B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827838" cy="469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4">
            <a:extLst>
              <a:ext uri="{FF2B5EF4-FFF2-40B4-BE49-F238E27FC236}">
                <a16:creationId xmlns:a16="http://schemas.microsoft.com/office/drawing/2014/main" id="{A1902D43-EAB2-49D8-A13C-DDDFB72B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62600"/>
            <a:ext cx="632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Zdroj: Blín, Mikoláš - Monitoring bočních svahů lomu ČSA, Kutná Hora, 2008</a:t>
            </a:r>
          </a:p>
        </p:txBody>
      </p:sp>
    </p:spTree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číslo snímku 5">
            <a:extLst>
              <a:ext uri="{FF2B5EF4-FFF2-40B4-BE49-F238E27FC236}">
                <a16:creationId xmlns:a16="http://schemas.microsoft.com/office/drawing/2014/main" id="{FB3A75A8-89A4-46FC-8FD3-F7BE0E23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A1AB3A-22EF-4998-B339-EA595B881654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03427" name="Text Box 2">
            <a:extLst>
              <a:ext uri="{FF2B5EF4-FFF2-40B4-BE49-F238E27FC236}">
                <a16:creationId xmlns:a16="http://schemas.microsoft.com/office/drawing/2014/main" id="{382F365C-65AB-4930-B42D-E21D3801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Automatický geodetický monitoring sesuvných území – varovný systém</a:t>
            </a:r>
          </a:p>
        </p:txBody>
      </p:sp>
      <p:pic>
        <p:nvPicPr>
          <p:cNvPr id="103428" name="Picture 3">
            <a:extLst>
              <a:ext uri="{FF2B5EF4-FFF2-40B4-BE49-F238E27FC236}">
                <a16:creationId xmlns:a16="http://schemas.microsoft.com/office/drawing/2014/main" id="{337AD62C-10DC-45A2-8BE1-625B27FA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67400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5">
            <a:extLst>
              <a:ext uri="{FF2B5EF4-FFF2-40B4-BE49-F238E27FC236}">
                <a16:creationId xmlns:a16="http://schemas.microsoft.com/office/drawing/2014/main" id="{D44CE814-3A3B-4261-B6D2-FD5DE712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662656-F607-4285-93A2-296F572FD322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C8DC74A-CCA7-4023-9D5A-249807E77B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Průvaly vod, zatopení lomů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B9F23E2-D3DD-4846-99DC-E5EFEBFAFFC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86000"/>
            <a:ext cx="8540750" cy="2514600"/>
          </a:xfrm>
        </p:spPr>
        <p:txBody>
          <a:bodyPr/>
          <a:lstStyle/>
          <a:p>
            <a:pPr algn="just" eaLnBrk="1" hangingPunct="1"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Zastižení neodvodněných důlních děl nebo vodonosných hornin provozem lomu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Nepředvídatelné přívalové srážky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Neočekávané vniknutí povrchových toků do prostorů lomu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Nedostatečná kapacita nebo porucha čerpací stanice, chybějící záložní čerpadlo</a:t>
            </a:r>
          </a:p>
        </p:txBody>
      </p:sp>
    </p:spTree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číslo snímku 5">
            <a:extLst>
              <a:ext uri="{FF2B5EF4-FFF2-40B4-BE49-F238E27FC236}">
                <a16:creationId xmlns:a16="http://schemas.microsoft.com/office/drawing/2014/main" id="{BA5B4AB6-E5FA-4D79-A0C0-EC240ECC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D55B2A-1947-4506-A940-CADCEFDB11E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AD314AB-8F9D-4009-8FDE-1A0F16FCC7C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80988" y="1398588"/>
            <a:ext cx="8540750" cy="46974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58 odst. 3 vyhlášky č. 26/1989 Sb.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Ochrana proti průvalům vod a </a:t>
            </a:r>
            <a:r>
              <a:rPr lang="cs-CZ" sz="1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bahnin</a:t>
            </a: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zvodněných hornin a přítokům povrchových vod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Povrchové toky, vodní nádrže a stálé výtoky vod v příslušném spádovém území v dosahu účinků dobývání musí být jako možný zdroj nebezpečného přítoku vody </a:t>
            </a: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zakresleny do základní důlní mapy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sledovány a kontrolovány v určených lhůtách po dohodě s příslušným vodohospodářským orgánem.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65 odst. 1 a 2 vyhlášky č. 26/1989 Sb.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Sledování hydrogeologických a hydrologických poměrů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Organizace je povinna sledovat, dokumentovat a vyhodnocovat hydrogeologické a hydrologické poměry ložiska.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Organizace je také povinna zjistit a sledovat hydrogeologické a hydrologické poměry podél hranic dobývacího prostoru </a:t>
            </a: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do map zakreslit 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zatopené podzemní a povrchové prostory sousedních dolů a důlní díla sousedních lomů včetně vrtů, tektonických poruch a jiných možných spojení se zatopenými důlními díly, jestliže by mohly ohrozit bezpečnost práce a provozu.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600" dirty="0">
              <a:effectLst/>
              <a:latin typeface="Arial Narrow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32FB45-8F97-41DA-A557-14E356DF5E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Průvaly vod, zatopení lomů</a:t>
            </a:r>
          </a:p>
        </p:txBody>
      </p:sp>
    </p:spTree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>
            <a:extLst>
              <a:ext uri="{FF2B5EF4-FFF2-40B4-BE49-F238E27FC236}">
                <a16:creationId xmlns:a16="http://schemas.microsoft.com/office/drawing/2014/main" id="{DEADEC0C-3575-4C74-BC74-E9C1DDD48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A1E4227-B46D-4F9C-8A8B-311F087EEBA3}" type="slidenum">
              <a:rPr lang="cs-CZ" altLang="cs-CZ" smtClean="0"/>
              <a:pPr eaLnBrk="1" hangingPunct="1">
                <a:defRPr/>
              </a:pPr>
              <a:t>39</a:t>
            </a:fld>
            <a:endParaRPr lang="cs-CZ" altLang="cs-CZ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699DFF81-D10F-443B-95DB-909CA51190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5725" cy="5175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Odvodňování lomu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4ACD729-7B3C-4E78-8B8F-B49C22AF90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7704138" cy="24907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59 vyhlášky č. 26/1989 Sb.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cs-CZ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(1) Důlní vody musí být odváděny z plošin dobývacích řezů odvodňovacími systémy do sběrných nádrží (čerpacích jímek) nebo mimo lom.</a:t>
            </a:r>
          </a:p>
          <a:p>
            <a:pPr algn="just"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(2) Stejným způsobem musí být zajištěno odvodnění cest pro chůzi a dopravu v lomu.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600" dirty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22402186-5448-4640-B482-8B9DC1B9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38EF13-3D77-4A95-9B69-61FBA0574F9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D3991B1-977B-4654-9394-F2D9D54E96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740FDB7-A168-4643-9478-B3708BC968E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44958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 - § 29a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Pro účely evidence báňsko-technických a provozních údajů (dále jen "báňsko-technická evidence") se zjišťují identifikační údaje ložisek nerostů, údaje o počtu zaměstnanců a jiných osob zabezpečujících dobývání nerostů a činnosti s tím spojené, objemu zásob ložisek vyhrazených i nevyhrazených nerostů, objemu skrývky, výši těžby, rozsahu ploch dotčených dobýváním nerostů, ražbě důlních děl, délce udržovaných důlních děl, spotřebě výbušnin a dále údaje o sanaci a rekultivaci pozemků dotčených těžbou podle § 31 odst. 5 a o tvorbě a čerpání finančních rezerv na sanace a rekultivace a na důlní škody.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Báňsko-technickou evidenci vede MPO.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Údaje pro báňsko-technickou evidenci poskytuje poplatník úhrady z vydobytých nerostů podle § 33h písm. a) a b), tj. držitel DP nebo organizace, která vydobyté nerosty získala při provádění ložiskového průzkumu ve stanoveném průzkumném území, a organizace, které bylo vydáno povolení k dobývání ložiska nevyhrazených nerostů.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 Organizace uvedená v odstavci 3 poskytuje údaje pro báňsko-technickou evidenci za předchozí kalendářní rok, a to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28. února následujícího kalendářního roku.</a:t>
            </a:r>
          </a:p>
        </p:txBody>
      </p:sp>
    </p:spTree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číslo snímku 5">
            <a:extLst>
              <a:ext uri="{FF2B5EF4-FFF2-40B4-BE49-F238E27FC236}">
                <a16:creationId xmlns:a16="http://schemas.microsoft.com/office/drawing/2014/main" id="{293EA395-7D45-473C-BAAF-EBF9DD70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B7FEAA-B6F9-4981-B892-A024E515A916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53585E94-E44F-4446-9043-C004E94A1D3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692150"/>
            <a:ext cx="8229600" cy="4508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cs-CZ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Částečné zatopení dopravní cesty v povrchového lomu</a:t>
            </a:r>
          </a:p>
        </p:txBody>
      </p:sp>
      <p:pic>
        <p:nvPicPr>
          <p:cNvPr id="113668" name="Zástupný symbol pro obsah 3" descr="P8050387.JPG">
            <a:extLst>
              <a:ext uri="{FF2B5EF4-FFF2-40B4-BE49-F238E27FC236}">
                <a16:creationId xmlns:a16="http://schemas.microsoft.com/office/drawing/2014/main" id="{05C664AC-F12C-4468-A645-8C7EF590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89600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>
            <a:extLst>
              <a:ext uri="{FF2B5EF4-FFF2-40B4-BE49-F238E27FC236}">
                <a16:creationId xmlns:a16="http://schemas.microsoft.com/office/drawing/2014/main" id="{B776D5FA-A705-4184-B8DA-32AED985F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1ABADC3B-0E07-45DD-92D3-AD4D91E8F8DF}" type="slidenum">
              <a:rPr lang="cs-CZ" altLang="cs-CZ" smtClean="0"/>
              <a:pPr eaLnBrk="1" hangingPunct="1">
                <a:defRPr/>
              </a:pPr>
              <a:t>41</a:t>
            </a:fld>
            <a:endParaRPr lang="cs-CZ" altLang="cs-CZ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0597AC13-3529-47B4-9FD6-5FA9AB9309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5725" cy="5175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Ochrana proti náhlému přítoku povrchových vod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A6D2D045-8BD0-4C81-9DB3-3B3AB8B470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1700213"/>
            <a:ext cx="7704137" cy="32527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197 vyhlášky č. 22/1989 Sb. (pro důl)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cs-CZ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Ústí důlních děl na povrch a ústí vrtů s povrchu musí být zajištěna proti náhlému vniknutí povrchové vody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 důlních děl.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Povrchové toky, vodní nádrže a stálé výtoky vod v blízkosti výchozu ložiska v dosahu důlní činnosti nebo příslušném spádovém území musí být sledovány, kontrolovány a </a:t>
            </a:r>
            <a:r>
              <a:rPr lang="cs-CZ" sz="12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zakresleny v základní důlní mapě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jako možný zdroj nebezpečného přítoku vody. Výsledky kontrol musí být zaznamenány v knize odvodňování.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Pod povrchovými toky nebo vodními nádržemi musí být určen ochranný pilíř, pokud není zajištěna bezpečnost práce a provozu jiným způsobem. Důlní díla v něm mohou být vedena výjimečně se souhlasem závodního dolu nebo jím pověřeného pracovníka za předpokladu, že tato důlní díla nenaruší povrchové toky nebo vodní nádrže a neohrozí bezpečnost práce a provozu.</a:t>
            </a:r>
          </a:p>
        </p:txBody>
      </p:sp>
    </p:spTree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>
            <a:extLst>
              <a:ext uri="{FF2B5EF4-FFF2-40B4-BE49-F238E27FC236}">
                <a16:creationId xmlns:a16="http://schemas.microsoft.com/office/drawing/2014/main" id="{009349A9-AA20-4DEE-BA07-52C956457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B8ECEB7-53BD-4B6A-B169-143A62DA8FD7}" type="slidenum">
              <a:rPr lang="cs-CZ" altLang="cs-CZ" smtClean="0"/>
              <a:pPr eaLnBrk="1" hangingPunct="1">
                <a:defRPr/>
              </a:pPr>
              <a:t>42</a:t>
            </a:fld>
            <a:endParaRPr lang="cs-CZ" altLang="cs-CZ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51A9EA7F-A442-472A-B8C0-70E132B8AA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5725" cy="5175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Vyhláška č. 22/1989 Sb. - OBC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FAD48742-A1D0-46B4-BB1F-15A79ABC12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1447800"/>
            <a:ext cx="7704137" cy="4648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198 odst. 1, 2 - Orientační bezpečnostní celík (OBC)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16 – OBC - Vyhláška ČBÚ č. 415/1991 Sb., o konstrukci, vypracování dokumentace a stanovení ochranných pilířů, celíků a pásem pro ochranu důlních a povrchových objektů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Čl. 30 – OBC - rozhodnutí OBÚ v Ostravě č.j. S 0300/2008-6-68/</a:t>
            </a:r>
            <a:r>
              <a:rPr lang="cs-CZ" sz="140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Ing.Kp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40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cs-CZ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 ochranu před průvaly vod ze zvodněných nebo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plynonosných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horizontů nebo zatopených důlních děl musí být určen OBC nebo OC. Stanovení OBC nebo OC povoluje OBÚ podle projektu organizace. O měřítku grafické části dokumentace rozhoduje HDM.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Celík musí mít takovou mocnost, vlastnosti a prostorovou polohu, aby z hlediska uvedeného nebezpečí zajišťoval bezpečnost práce a provozu. Podle rozhodnutí OBÚ je OBC mocný 100 - 150 m, při tlaku vody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nebo podle míry prozkoumanosti - 100m. Vyznačit mapě reliéfu karbonu a v geologických řezech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OBC se stanoví pro nedostatečně prozkoumané zvodněné nebo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plynonosné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horizonty a pro ta zatopená důlní díla, jejichž poloha není přesně známa. OBC schvaluje OBÚ. V OBC je  dobývání zakázáno, razit možno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povolení OBÚ podle projektu schváleného ZD a posouzeného znaleckou organizací.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Musí se provádět zabezpečovací vrty pro upřesnění polohy horizontu nebo zatopeného důlního díla. V pásmu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0 – 75 (50) m – 3 vrty, z toho jeden musí ověřit kolektor nebo alespoň 75 m karbonských hornin nad stropem díla. V pásmu 75 – 150 (100) m – 2 vrty. Parametry vrtů musí být v technologickém postupu.</a:t>
            </a:r>
          </a:p>
        </p:txBody>
      </p:sp>
    </p:spTree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>
            <a:extLst>
              <a:ext uri="{FF2B5EF4-FFF2-40B4-BE49-F238E27FC236}">
                <a16:creationId xmlns:a16="http://schemas.microsoft.com/office/drawing/2014/main" id="{C4DFA5F9-2080-4B74-BE32-448EDBFF8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BE402E7F-714C-4763-BCA9-1ECAD0F95F84}" type="slidenum">
              <a:rPr lang="cs-CZ" altLang="cs-CZ" smtClean="0"/>
              <a:pPr eaLnBrk="1" hangingPunct="1">
                <a:defRPr/>
              </a:pPr>
              <a:t>43</a:t>
            </a:fld>
            <a:endParaRPr lang="cs-CZ" altLang="cs-CZ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37BF2459-EE81-43C2-8F20-E8BD5EEB6D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5725" cy="5175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Vyhláška č. 22/1989 Sb. - OC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F206B5-E45B-4A08-ACF1-27B2B847CA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704138" cy="35575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198 odst. 3 Ochranný celík (OC)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17 – OC - Vyhláška ČBÚ č. 415/1991 Sb., o konstrukci, vypracování dokumentace a stanovení ochranných pilířů, celíků a pásem pro ochranu důlních a povrchových objektů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Čl. 31 – OC - rozhodnutí OBÚ v Ostravě č.j. OBÚ v Ostravě č.j. S 0300/2008-6-68/</a:t>
            </a:r>
            <a:r>
              <a:rPr lang="cs-CZ" sz="140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Ing.Kp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40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cs-CZ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Ochranný celík se určí pro dobře prozkoumané zvodněné nebo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plynonosné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horizonty a pro známá zatopená důlní díla. V ochranném celíku je vedení důlních děl zakázáno.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Jeho mocnost se stanoví podle stupně zvodnění nebezpečného horizontu, přesnosti určení jeho polohy a stupně nebezpečí, který představuje pro důlní činnost v jeho okolí, s ohledem na místní podmínky (petrografické složení hornin a jejich pevnostní charakteristika, tektonická stavba apod.) - OC min. 40 m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při tlaku do 1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mocnosti sloje do 1 m, jinak se musí přiměřeně zvýšit.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OC schvaluje OBÚ. K žádosti o schválení musí být přiložen projekt s posudkem znalecké organizace.  </a:t>
            </a:r>
          </a:p>
        </p:txBody>
      </p:sp>
    </p:spTree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7">
            <a:extLst>
              <a:ext uri="{FF2B5EF4-FFF2-40B4-BE49-F238E27FC236}">
                <a16:creationId xmlns:a16="http://schemas.microsoft.com/office/drawing/2014/main" id="{85D57F6F-11C3-4E60-9DA4-82C707F36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2DBCDDA-F444-4697-84B2-6B4F422E01C5}" type="slidenum">
              <a:rPr lang="cs-CZ" altLang="cs-CZ" smtClean="0"/>
              <a:pPr eaLnBrk="1" hangingPunct="1">
                <a:defRPr/>
              </a:pPr>
              <a:t>44</a:t>
            </a:fld>
            <a:endParaRPr lang="cs-CZ" altLang="cs-CZ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B3213283-D0FB-4071-A7BC-8B812BC4AA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5725" cy="5175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Vyhláška č. 22/1989 Sb. – BP vrtů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E93914B5-0C2E-4544-81ED-604D62E1C4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6275" y="1314450"/>
            <a:ext cx="7704138" cy="350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199 odst. 3, 4 – bezpečnostní opatření pro důlní díla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17, 18 – ochranná pásma vrtů - Vyhláška ČBÚ č. 415/1991 Sb., o konstrukci, vypracování dokumentace a stanovení ochranných pilířů, celíků a pásem pro ochranu důlních a povrchových objektů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Čl. 32 – rozhodnutí OBÚ v Ostravě č.j. S 0300/2008-6-68/</a:t>
            </a:r>
            <a:r>
              <a:rPr lang="cs-CZ" sz="140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Ing.Kp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40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cs-CZ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 ochranu před průvaly vod z vrtů musí být určeno bezpečnostní pásmo. Pro vedení důlních děl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bezpečnostním pásmu musí být stanovena potřebná bezpečnostní opatření. Bezpečnostní opatření musí být zahrnuta do technologických postupů.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BP se stanoví pro vrty, které by mohly ohrozit bezpečnost pracujících a provozu, nebo které by mohly být ohroženy důlní činností.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BP se vyznačují v základních důlních mapách a důlních mapách z nich odvozených. BP schvaluje HDM. </a:t>
            </a:r>
          </a:p>
        </p:txBody>
      </p:sp>
      <p:pic>
        <p:nvPicPr>
          <p:cNvPr id="122885" name="Picture 4">
            <a:extLst>
              <a:ext uri="{FF2B5EF4-FFF2-40B4-BE49-F238E27FC236}">
                <a16:creationId xmlns:a16="http://schemas.microsoft.com/office/drawing/2014/main" id="{04A853F2-4632-450E-AD83-0A04EE27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6013"/>
            <a:ext cx="1428750" cy="105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5">
            <a:extLst>
              <a:ext uri="{FF2B5EF4-FFF2-40B4-BE49-F238E27FC236}">
                <a16:creationId xmlns:a16="http://schemas.microsoft.com/office/drawing/2014/main" id="{A635F7FB-166A-4316-B8BA-34B511B1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678363"/>
            <a:ext cx="1338262" cy="1271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>
            <a:extLst>
              <a:ext uri="{FF2B5EF4-FFF2-40B4-BE49-F238E27FC236}">
                <a16:creationId xmlns:a16="http://schemas.microsoft.com/office/drawing/2014/main" id="{F3F1D9BD-8765-4B5B-801F-6955738F6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93E497A-E253-43D3-A920-80CAC2AB1FEE}" type="slidenum">
              <a:rPr lang="cs-CZ" altLang="cs-CZ" smtClean="0"/>
              <a:pPr eaLnBrk="1" hangingPunct="1">
                <a:defRPr/>
              </a:pPr>
              <a:t>45</a:t>
            </a:fld>
            <a:endParaRPr lang="cs-CZ" altLang="cs-CZ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72C69A78-7C83-418B-ABF4-F50C33F6DF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5725" cy="5175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Vyhláška č. 415/1991 Sb. – § 20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E6866E9-9B93-4F00-8CAE-6B75494B25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286000"/>
            <a:ext cx="7704138" cy="2590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20 – evidence dokumentace OP, celíků a pásem důlních a povrchových objektů - Vyhláška ČBÚ č. 415/1991 Sb., o konstrukci, vypracování dokumentace a stanovení ochranných pilířů, celíků a pásem pro ochranu důlních a povrchových objektů 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cs-CZ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 OP, celících, pásmech důlních a povrchových objektů a zásobách výhradních nerostů jimi vázaných vede organizace evidenci. Jejich dokumentace je součástí evidenční knihy (např. dle § 23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vyhl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22/1989 Sb. nebo vyhlášky č. 26/1989 Sb.).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OP, celíky a pásma důlních a povrchových objektů se po povolení neprodleně zakreslí do základních důlních děl.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57">
            <a:extLst>
              <a:ext uri="{FF2B5EF4-FFF2-40B4-BE49-F238E27FC236}">
                <a16:creationId xmlns:a16="http://schemas.microsoft.com/office/drawing/2014/main" id="{C5BA986A-A2D4-43A6-9A39-B0770EAC4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EFDA667-4464-4339-AB9B-D56AD5280346}" type="slidenum">
              <a:rPr lang="cs-CZ" altLang="cs-CZ" smtClean="0"/>
              <a:pPr eaLnBrk="1" hangingPunct="1">
                <a:defRPr/>
              </a:pPr>
              <a:t>46</a:t>
            </a:fld>
            <a:endParaRPr lang="cs-CZ" altLang="cs-CZ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CBA44129-83E7-42F6-B102-6CED8502D2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05725" cy="3841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Příklady průvalů vod a </a:t>
            </a:r>
            <a:r>
              <a:rPr lang="cs-CZ" sz="2400" dirty="0" err="1">
                <a:solidFill>
                  <a:schemeClr val="tx1"/>
                </a:solidFill>
              </a:rPr>
              <a:t>bahnin</a:t>
            </a:r>
            <a:r>
              <a:rPr lang="cs-CZ" sz="2400" dirty="0">
                <a:solidFill>
                  <a:schemeClr val="tx1"/>
                </a:solidFill>
              </a:rPr>
              <a:t> z hornické praxe</a:t>
            </a:r>
          </a:p>
        </p:txBody>
      </p:sp>
      <p:graphicFrame>
        <p:nvGraphicFramePr>
          <p:cNvPr id="174281" name="Group 201">
            <a:extLst>
              <a:ext uri="{FF2B5EF4-FFF2-40B4-BE49-F238E27FC236}">
                <a16:creationId xmlns:a16="http://schemas.microsoft.com/office/drawing/2014/main" id="{31F6843B-8050-436E-8A02-4A645D94509D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417638"/>
          <a:ext cx="6781800" cy="41148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Důl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Lokalita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Datum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Mrtvých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Příčina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Döllinger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Duchcov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10.2.1879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Hlubina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Důl u Oseka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26.5.1889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Souš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24.11.1890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19.7.1895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kuřavky, zborcení povrchu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Komořany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14.1.1902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Felix (Jan)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Votvovice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26.9.1907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Union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Nové Sedlo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29.6.1922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Ferdinand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Chomle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24.4.1937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Barbora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Jáchymov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10.11.1949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zvod. horniny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Urx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Ostrava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7.1.1963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Zápotocký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Orlová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11.11.1964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hmot do důl. děl ze zasyp. jámy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Dukla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Šardice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9.6.1970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 z povrchu po lok. povodni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ČSM-jih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Karviná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27.9.1982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 na čelbě ze zatop. stařin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Nováky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Nováky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16.11.2006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průval vod z nadloží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číslo snímku 5">
            <a:extLst>
              <a:ext uri="{FF2B5EF4-FFF2-40B4-BE49-F238E27FC236}">
                <a16:creationId xmlns:a16="http://schemas.microsoft.com/office/drawing/2014/main" id="{4F524F5E-E673-45E5-B37F-59C094DA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591B39-CE52-4A15-A723-90990BE333BF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17C09BA-78CB-47CB-94E9-DEBFA3A4448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7813" y="2514600"/>
            <a:ext cx="8540750" cy="30289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82 odst. 2 vyhlášky č. 26/1989 Sb.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Rozvod elektrické energie musí být zakreslen 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přehledového schématu a </a:t>
            </a: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mapy povrchové situace.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136 odst. 7 vyhlášky č. 26/1989 Sb.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Tlakovzdušný rozvod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musí mít mapu tlakovzdušného rozvodu 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vyznačením délek a světlostí potrubí a rozmístění tlakových nádob a armatur. V kompresorovně musí být schéma tlakovzdušného rozvodu mezi kompresorem a vzdušníkem.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5D765C-045B-43B8-A882-32051C118A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Provozní důlní mapy</a:t>
            </a:r>
          </a:p>
        </p:txBody>
      </p:sp>
    </p:spTree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číslo snímku 5">
            <a:extLst>
              <a:ext uri="{FF2B5EF4-FFF2-40B4-BE49-F238E27FC236}">
                <a16:creationId xmlns:a16="http://schemas.microsoft.com/office/drawing/2014/main" id="{B6E7D49E-7434-4870-9A8D-2F0DC472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68800-2ADE-4D58-8987-327823C2BCB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68C63730-B4E1-47A4-8359-FCFEFA8A78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Kontakt povrchové těžby se starými nebo opuštěnými důlními díly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C5575BB-EE88-4DFF-8B83-89238CF2ADF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819400"/>
            <a:ext cx="8540750" cy="1343025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Nebezpečí propadu lidí nebo technologie do důlních děl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Nebezpečí vzniku záparu a následného požáru při povrchovém dobývání uhlí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Nebezpečí průvalu vod ze zatopených starých nebo opuštěných důlních děl</a:t>
            </a:r>
          </a:p>
        </p:txBody>
      </p:sp>
    </p:spTree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číslo snímku 5">
            <a:extLst>
              <a:ext uri="{FF2B5EF4-FFF2-40B4-BE49-F238E27FC236}">
                <a16:creationId xmlns:a16="http://schemas.microsoft.com/office/drawing/2014/main" id="{B4C893A1-D703-42F9-991A-B8F0E9B6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0F268B-3EC4-4DB7-9EB4-C3DE844742D7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2B00B211-F425-4B19-BF11-BB367A09B0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Kontakt povrchové těžby se starými nebo opuštěnými důlními díly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84521097-A4CC-4FA8-9315-6E502AE0ACE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0"/>
            <a:ext cx="8540750" cy="2743200"/>
          </a:xfrm>
        </p:spPr>
        <p:txBody>
          <a:bodyPr/>
          <a:lstStyle/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29 vyhlášky č. 26/1989 Sb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Vstup do starých nebo opuštěných podzemních důlních děl a jiných podzemních prostor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(1) Vstup do starých nebo opuštěných podzemních důlních děl a jiných podzemních prostor je možný jen na písemný příkaz, ve kterém organizace určí potřebná bezpečnostní opatření podle zvláštního předpisu.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(2) Práce v blízkosti známých nebo předpokládaných starých nebo opuštěných podzemních důlních děl a jiných podzemních prostor jsou dovoleny jen po určení potřebných bezpečnostních opatření.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28B1ABF4-DD55-408D-AB8E-2ADE1938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9BF815-F356-4CFB-A53C-A4B22C6999B7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126925-55B9-4878-AFA8-95A7B34877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6FF71E1-7658-4D84-B224-CCFA6CBB84F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4419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Zákon č. 44/1988 Sb. - § 29a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(5) Organizace uvedená v odstavci 3 je povinna poskytovat MPO údaje pro báňsko-technickou evidenci úplně, správně, pravdivě a způsobem a v rozsahu, který stanoví prováděcí právní předpis.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(6) MPO poskytuje údaje vedené v báňsko-technické evidenci orgánům veřejné moci na jejich žádost a v rozsahu potřebném k výkonu jejich působnosti; fyzickým a právnickým osobám poskytuje údaje jen na základě písemného souhlasu organizace, která údaje do báňsko- technické evidence poskytla.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(7) Údaje poskytnuté pro báňsko-technickou evidenci uchovává MPO po dobu 10 let ode dne, kdy byly poskytnuty.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(8) Rozsah a způsob vedení báňsko-technické evidence a rozsah údajů do ní poskytovaných stanoví MPO vyhláškou (vyhláška č. 29/2017 Sb., </a:t>
            </a:r>
            <a:r>
              <a:rPr lang="pl-PL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báňsko-technické evidenci, účinnost od  1. 3. 2017)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Zástupný symbol pro číslo snímku 5">
            <a:extLst>
              <a:ext uri="{FF2B5EF4-FFF2-40B4-BE49-F238E27FC236}">
                <a16:creationId xmlns:a16="http://schemas.microsoft.com/office/drawing/2014/main" id="{33313C7D-F75D-415B-8590-10562372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1F4A8F-008A-4079-8D74-20F2E86135AF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8AE4D33F-F124-49EB-9526-D6417E48FC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Kontakt povrchové těžby se starými nebo opuštěnými důlními díly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88FC0431-62A7-45CE-9936-5D37BB3A907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0"/>
            <a:ext cx="8540750" cy="3505200"/>
          </a:xfrm>
        </p:spPr>
        <p:txBody>
          <a:bodyPr/>
          <a:lstStyle/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30 vyhlášky č. 26/1989 Sb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Styk povrchového dobývání s jinou hornickou činností nebo činností prováděnou hornickým způsobem</a:t>
            </a:r>
          </a:p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Podmínky pro současné povrchové a hlubinné dobývání musí být vyřešeny v plánech otvírky, přípravy a dobývání nebo v plánech využívání ložisek tak, aby nedošlo ke vzájemnému nepříznivému ovlivnění.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Obdobně je nutno postupovat při možném ovlivnění povrchového dobývání jinou hornickou činností nebo činností prováděnou hornickým způsobem.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Práce spojené s uzavíráním nebo jiným zabezpečením podzemního důlního díla ústícího na povrch vyžadující vstup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něho mohou provádět jen báňští záchranáři.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 V době provádění prací uvedených v odstavci 3 nesmí být v lomu prováděny trhací práce, které nesouvisí s činností báňských záchranářů.</a:t>
            </a:r>
          </a:p>
        </p:txBody>
      </p:sp>
    </p:spTree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číslo snímku 5">
            <a:extLst>
              <a:ext uri="{FF2B5EF4-FFF2-40B4-BE49-F238E27FC236}">
                <a16:creationId xmlns:a16="http://schemas.microsoft.com/office/drawing/2014/main" id="{CADB06D3-0B97-44CD-8D43-755DB514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0A7786-2746-4596-B36C-C7035885053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C46F7192-0788-4D8B-8DC9-955B5C7E39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Kontakt povrchové těžby se starými nebo opuštěnými důlními díly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E78EFC99-9585-418C-96F4-2843780F122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0"/>
            <a:ext cx="8540750" cy="2438400"/>
          </a:xfrm>
        </p:spPr>
        <p:txBody>
          <a:bodyPr/>
          <a:lstStyle/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31 vyhlášky č. 26/1989 Sb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Nebezpečná místa</a:t>
            </a:r>
          </a:p>
          <a:p>
            <a:pPr marL="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Místa nebezpečná pádem horniny, zeminy apod. musí být určena podle místních poměrů a vhodným způsobem musí být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ně upozorněno, případně musí být zabráněno přístupu do těchto míst.</a:t>
            </a:r>
          </a:p>
        </p:txBody>
      </p:sp>
    </p:spTree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Zástupný symbol pro číslo snímku 5">
            <a:extLst>
              <a:ext uri="{FF2B5EF4-FFF2-40B4-BE49-F238E27FC236}">
                <a16:creationId xmlns:a16="http://schemas.microsoft.com/office/drawing/2014/main" id="{FAC3D617-49D6-45B6-A34E-53E5D823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CDEADF-FF20-4CBC-931C-EE17FE2AA28C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29DEA358-2731-4F2D-A331-D7DC0A38F7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2400" dirty="0"/>
              <a:t>Likvidace hlavních důlních děl a lomů – archivace dokumentace  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A2975773-8EE8-4645-9267-D2DA518B0FF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09800"/>
            <a:ext cx="8540750" cy="3124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8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</a:t>
            </a: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Vyhláška ČBÚ č. 52/1997 Sb., kterou se stanoví požadavky k zajištění bezpečnosti a ochrany zdraví při práci a bezpečnosti provozu při likvidaci hlavních důlních děl, ve znění pozdějších předpisů §  17 odst. 3, 4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 ukončení likvidace všech hlavních důlních děl dolu zpracuje a předloží organizace obvodnímu báňskému úřadu závěrečnou zprávu spolu s evidenčními listy hlavních důlních děl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podle příloh č. 1 a 2 a uloží je také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dle vyhlášky č. 435/1992 Sb. a zákona č. 499/2004 Sb., o archivnictví a spisové službě a o změně některých zákonů, ve znění pozdějších předpisů.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Závěrečnou zprávu, evidenční listy hlavních důlních děl a důlně měřickou a geologickou dokumentaci, uložené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paměťových médiích, předá organizace ve dvou vyhotoveních obvodnímu báňskému úřadu nejpozději do jednoho roku po ukončení likvidace.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Obsah závěrečné zprávy a je uveden v příloze č. 1 této vyhlášky, v příloze 2 je vzor evidenčního listu hlavního důlního díla.</a:t>
            </a:r>
          </a:p>
        </p:txBody>
      </p:sp>
    </p:spTree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ástupný symbol pro číslo snímku 5">
            <a:extLst>
              <a:ext uri="{FF2B5EF4-FFF2-40B4-BE49-F238E27FC236}">
                <a16:creationId xmlns:a16="http://schemas.microsoft.com/office/drawing/2014/main" id="{0F630BA9-C763-42EA-824F-1823C96B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2918B3-EA90-4AED-804C-5A8027FAF8E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149879D6-A342-427D-BAAA-73494E1188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2400" dirty="0"/>
              <a:t>Dokumentace stavu po mimořádné události  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2C1488E-CD36-4FDB-9AFE-272E66F88B0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2819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§ 20 vyhlášky č. 26/1989 Sb.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Zachování stavu místa mimořádné události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Na místě, kde došlo k mimořádné události, se nesmí nic měnit, dokud obvodní báňský úřad neprovedl ohledání místa nebo nerozhodl jinak, kromě případů, kdy jde o záchranu postižených, případně o další záchranné práce nebo bezpečnost provozu. Změny nutné z jiných závažných důvodů mohou být provedeny pouze se souhlasem obvodního báňského úřadu.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2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(2) O místě mimořádné události podle odstavce 1 pořídí organizace dokumentaci, zejména náčrtek, plánek, fotografie.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Obdobně zní § 22 vyhlášky č. 22/1989 Sb. (HČ důl), § 20 vyhlášky č. 51/1989 Sb. (úprava nerostů) či § 11a vyhlášky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č. 55/1996 Sb. (ČPHZ důl).</a:t>
            </a:r>
          </a:p>
        </p:txBody>
      </p:sp>
    </p:spTree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číslo snímku 5">
            <a:extLst>
              <a:ext uri="{FF2B5EF4-FFF2-40B4-BE49-F238E27FC236}">
                <a16:creationId xmlns:a16="http://schemas.microsoft.com/office/drawing/2014/main" id="{D0760879-F515-4227-9AF1-259EBA6A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C5A4D0-E948-4F79-BBB9-C159B6ECE7FC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78094031-0D65-4819-94D4-C958DE7E0A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2400" dirty="0"/>
              <a:t>Provádění trhacích prací  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30C793DE-277B-4165-AE47-DA987AC26F3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133600"/>
            <a:ext cx="8540750" cy="274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73 vyhlášky č. 72/1988 Sb.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Kontrola před nabíjením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ukončení přípravných prací pro odstřel na povrchu v hornině, se musí před nabíjením </a:t>
            </a:r>
            <a:r>
              <a:rPr lang="cs-CZ" sz="12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provést zaměření místa náloží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(vývrtů, sklípků, štol, komor apod.), způsobem určeným organizací a zkontrolovat, zda stav odpovídá technickému projektu odstřelu.</a:t>
            </a:r>
          </a:p>
        </p:txBody>
      </p:sp>
    </p:spTree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číslo snímku 5">
            <a:extLst>
              <a:ext uri="{FF2B5EF4-FFF2-40B4-BE49-F238E27FC236}">
                <a16:creationId xmlns:a16="http://schemas.microsoft.com/office/drawing/2014/main" id="{F55D897B-5AE6-438A-ADEC-0C6CE1A5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283E04-6273-4705-9CB2-A907EA81FB0A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9797B58-809D-4700-8856-F39342E81F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2400" dirty="0">
                <a:latin typeface="Arial Narrow" pitchFamily="34" charset="0"/>
              </a:rPr>
              <a:t>Kontrolní funkce důlně měřické činnosti</a:t>
            </a:r>
            <a:endParaRPr lang="cs-CZ" sz="2400" dirty="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AEDB907-B81A-493F-9EBE-16C3F508DCA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09800"/>
            <a:ext cx="8540750" cy="3505200"/>
          </a:xfrm>
        </p:spPr>
        <p:txBody>
          <a:bodyPr/>
          <a:lstStyle/>
          <a:p>
            <a:pPr indent="9525" algn="just" eaLnBrk="1" hangingPunct="1"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Především při povrchovém dobývání nerostných surovin (mimo uhlí) je často důlně měřická činnost zajišťována dodavatelským způsobem. V těchto případech bylo ověřeno, že zpravidla zcela </a:t>
            </a:r>
            <a:r>
              <a:rPr lang="cs-CZ" sz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chybí plnění kontrolní funkce důlně měřické služby</a:t>
            </a:r>
            <a:r>
              <a:rPr lang="cs-CZ" sz="1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provozu těžaře. </a:t>
            </a:r>
          </a:p>
          <a:p>
            <a:pPr indent="9525" algn="just" eaLnBrk="1" hangingPunct="1"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525" algn="just" eaLnBrk="1" hangingPunct="1">
              <a:buFont typeface="Arial" charset="0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HČ nebo ČPHZ tak např. může být prováděna mimo povolený plošný rozsah dle POPD nebo nad stanovený roční limit těžby apod. Není prováděna alespoň minimální kontrola např. rozměrů výšek těžebních řezů a šířek těžebních etáží lomu dle schválené dokumentace atd. </a:t>
            </a:r>
          </a:p>
          <a:p>
            <a:pPr indent="9525" algn="just" eaLnBrk="1" hangingPunct="1">
              <a:buFont typeface="Arial" charset="0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525" algn="just" eaLnBrk="1" hangingPunct="1">
              <a:buFont typeface="Arial" charset="0"/>
              <a:buNone/>
              <a:defRPr/>
            </a:pPr>
            <a:r>
              <a:rPr lang="cs-CZ" sz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Důlně měřická činnost neslouží pouze k vedení měřické dokumentace dle vyhlášky č.435/1992 Sb., ale musí plnit i úkoly vnitřní kontroly těžební organizace z pohledu dodržování platných podmínek dobývání a bezpečnosti provozu.</a:t>
            </a:r>
          </a:p>
        </p:txBody>
      </p:sp>
    </p:spTree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číslo snímku 5">
            <a:extLst>
              <a:ext uri="{FF2B5EF4-FFF2-40B4-BE49-F238E27FC236}">
                <a16:creationId xmlns:a16="http://schemas.microsoft.com/office/drawing/2014/main" id="{D853A019-4958-41C5-9C22-02C03B14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530026-E912-4377-A2CE-29F79A0285F5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BABF62D2-EE44-4394-BA06-C20E551ED0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Kontrolní činnost SBS v oblasti důlního měřictví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D0886F8-D55E-4C2D-AB30-79521D317D4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66700" y="2133600"/>
            <a:ext cx="8540750" cy="32004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řádného zajištění vedení důlně měřické a geologické dokumentace,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dokumentace o chráněném ložiskovém území, chráněném území, DP,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dokumentace o ochraně povrchu, ochranných pilířích příp. orientačních bezpečnostních celících a ochranných celících,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vedení evidenční knihy dokumentace a číselné a grafické části důlně měřické dokumentace,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mapové části havarijního plánu (mapa zdolávání havárií),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hospodaření se zásobami, evidence a pohyb zásob,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dokumentace k úhradám z DP a vydobytých nerostů,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Dávat závazné příkazy k vyhotovení nebo doplnění důlně měřické dokumentace, pokud chybí, je neúplná nebo jsou v ní závady.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Sankce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Posuzování odborné způsobilosti pracovníků k výkonu funkce důlní měřič v obvodu působnosti příslušného OBÚ a funkce hlavní důlní měřič na ČBÚ. Vydávání oprávnění organizacím pro hornickou činnost – důlní měřictví v obvodu působnosti příslušného OBÚ</a:t>
            </a:r>
          </a:p>
        </p:txBody>
      </p:sp>
    </p:spTree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číslo snímku 5">
            <a:extLst>
              <a:ext uri="{FF2B5EF4-FFF2-40B4-BE49-F238E27FC236}">
                <a16:creationId xmlns:a16="http://schemas.microsoft.com/office/drawing/2014/main" id="{53A5493A-2D34-49E8-8053-FAC41B69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6D0925-1F61-4635-B9C5-A20159F9BC6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76F2A89-468E-4146-8199-9E93E449CB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609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2400" dirty="0"/>
              <a:t>Příklady zjištěných závad 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11042E2-ED18-45A3-803D-70584BF1E21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3810000"/>
          </a:xfrm>
        </p:spPr>
        <p:txBody>
          <a:bodyPr/>
          <a:lstStyle/>
          <a:p>
            <a:pPr algn="just" eaLnBrk="1" hangingPunct="1">
              <a:buSzTx/>
              <a:buFont typeface="Wingdings" pitchFamily="2" charset="2"/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Dle vyhlášky č. 435/1992 Sb.:</a:t>
            </a:r>
          </a:p>
          <a:p>
            <a:pPr algn="just" eaLnBrk="1" hangingPunct="1">
              <a:buSzTx/>
              <a:buFont typeface="Wingdings" pitchFamily="2" charset="2"/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závažné nedostatky jsou zjišťovány především v evidenci dokumentace (zvláště v původní papírové mapové dokumentaci a jejím pokračování digitální formou a v případech předávání výkonu důlně měřické služby z původního dodavatele na nového) – např. trvalá evidence původních papírových map, u digitální dokumentace i místo a způsob uložení (PC, CD-ROM apod.),  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odbírkové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dokumentaci (§ 10 odst. 2 písm. d vyhlášky č. 435/1992 Sb. + § 39 zákona č. 44/1988 Sb. +  § 4 odst. 4 vyhlášky č. 104/1988 Sb.) - kontrolní podklad pro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Geo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V3-01 a báňsko-technickou evidenci,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ověřování příslušné dokumentace hlavním důlním měřičem a tedy v jeho kontrolní činnosti,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některých případech byly zjištěny vážné chyby a nedostatky ve vlastním obsahu mapové dokumentace (hranice a přesné názvy DP a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., CHLÚ čj. příslušných rozhodnutí apod.),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odkaz na nedělitelnou součást základní důlní mapy (§ 17 odst. 1 písm. s),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vady v oprávnění a osvědčení - především u dodavatelského způsobu zajištění,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údaje o vrtech (§ 17 odst. 2 písm. m) – bezpečnostní pásmo, údaje o užitkové složce (např. mocnost),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nedodržení lhůt doplňování dokumentace,</a:t>
            </a:r>
          </a:p>
          <a:p>
            <a:pPr algn="just" eaLnBrk="1" hangingPunct="1">
              <a:buSzTx/>
              <a:buFont typeface="Wingdings" pitchFamily="2" charset="2"/>
              <a:buChar char="§"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nedostatečný plošný rozsah území, ve kterém je vedena dokumentace.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7467E034-3466-4CA3-801A-4F18FBC7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5A4251-26E3-4123-93C3-DCB53CE2BF1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3E7710E-BBC5-4DA8-9489-772DFD4D05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18AD5B0-F89F-4D81-BBDA-792211BA66D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47244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Vyhláška č. 29/2017 Sb., o báňsko-technické evidenci.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Rozsah a způsob vedení báňsko-technické evidence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Báňsko-technická evidence je vedena v elektronické podobě v rozsahu údajů poskytovaných podle § 2.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Rozsah údajů poskytovaných do báňsko-technické evidence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Poskytovatel údajů poskytuje do báňsko-technické evidence údaje o</a:t>
            </a:r>
          </a:p>
          <a:p>
            <a:pPr marL="180975" indent="-180975" algn="just" eaLnBrk="1" hangingPunct="1"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své osobě, které umožňují její identifikaci podle správního řádu, a číslo telefonu, popřípadě číslo faxu nebo adresu elektronické pošty,</a:t>
            </a:r>
          </a:p>
          <a:p>
            <a:pPr marL="0" indent="0" algn="just" eaLnBrk="1" hangingPunct="1"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průměrném evidenčním počtu zaměstnanců poskytovatele údajů a zaměstnanců subdodavatelů zajišťujících</a:t>
            </a:r>
          </a:p>
          <a:p>
            <a:pPr marL="361950" indent="-180975" algn="just" eaLnBrk="1" hangingPunct="1"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dobývání nerostů způsobem podle § 2 písm. b) a § 3 písm. a) a b) zákona č. 61/1988 Sb., o hornické činnosti, výbušninách a o státní báňské správě, ve znění pozdějších předpisů, (dále jen „zákon o hornické činnosti“),</a:t>
            </a:r>
          </a:p>
          <a:p>
            <a:pPr marL="361950" indent="-180975" algn="just" eaLnBrk="1" hangingPunct="1"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hornickou činnost mimo dobývání nerostů způsobem podle § 2 písm. a) a c) až g) zákona o hornické činnosti,</a:t>
            </a:r>
          </a:p>
          <a:p>
            <a:pPr marL="361950" indent="-180975" algn="just" eaLnBrk="1" hangingPunct="1"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činnost prováděnou hornickým způsobem mimo dobývání nerostů způsobem podle § 3 písm. c) až i) zákona o hornické činnosti,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20D7F14A-FBD6-4488-B508-2ABD6751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D491F2-5F1E-47F4-8F26-7E323F87F26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9EA22CC-4D70-43F4-A271-81F36ED51B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BA6E7E1-B4E2-4B5D-9B0B-9F28B802FF9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48736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Vyhláška č. 29/2017 Sb., o báňsko-technické evidenci.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Rozsah údajů poskytovaných do báňsko-technické evidence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Poskytovatel údajů poskytuje do báňsko-technické evidence údaje o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délce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stávajících důlních děl,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důlních děl nově vyražených,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nově provedených průzkumných vrtů a sond s rozdělením na povrch a podzemí,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ploše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stávajících lomů a její změně,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nově otevřených lomů,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dotčené sanacemi a rekultivacemi s rozdělením na sanace a rekultivace probíhající a ukončené,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dotčené dobýváním s rozdělením na plochu dosud dotčenou dobýváním a báňsko-technicky zajištěné území,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spotřebě trhavin, rozněcovadel a bleskovic při ražení důlních děl a při dobývání nerostů,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f) těžebních odpadech s vymezením úložných míst, vymezením druhu a množství uloženého těžebního odpadu a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g) množství skrývek, </a:t>
            </a:r>
            <a:r>
              <a:rPr lang="cs-CZ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výklizů</a:t>
            </a: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deponované ornice.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00A1288D-F14B-45EB-8782-BF41D848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82C52-7AC9-40CD-8A8A-D1D5BAA4C26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5C163A-088D-4CAB-9E4A-80C036E262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EECC2A5-C374-4791-87D9-E6BDF8892B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46482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Vyhláška č. 29/2017 Sb., o báňsko-technické evidenci.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Rozsah údajů poskytovaných do báňsko-technické evidence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Poplatník úhrady z vydobytých nerostů podle § 33h odst. 1 písm. a) a b) horního zákona poskytuje, kromě údajů podle odstavce 1, do báňsko-technické evidence dále údaje o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dobývacím prostoru s uvedením názvu a čísla dobývacího prostoru,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ložisku s uvedením čísla ložiska příslušného k dobývacímu prostoru,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zásobách a těžbě jednotlivých nerostných surovin v dobývacím prostoru s rozdělením na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geologické zásoby celkem,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bilanční zásoby volné prozkoumané a vyhledané,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dosud nevydobyté vytěžitelné zásoby,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vytěžitelné zásoby povolené k vydobytí podle plánu otvírky přípravy a dobývání,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úbytek zásob jejich vydobytím,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úbytek zásob odpisy,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úbytek zásob ztrátami,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ostatní změny zásob,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 čistou těžbu a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 produkci,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6A8AD8AF-74D8-45FD-B16E-D620E91C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8B497F-F6C6-4C1F-AEAE-38119F8E590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4156A93-D9F8-4AF6-BAA6-7F92AE5DD8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Důlně měřická činnost podle horního zákona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9BB349E-A893-4B74-AE2C-883CD68C943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1371600"/>
            <a:ext cx="8540750" cy="50292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Vyhláška č. 29/2017 Sb., o báňsko-technické evidenci.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4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Rozsah údajů poskytovaných do báňsko-technické evidence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Poplatník úhrady z vydobytých nerostů podle § 33h odst. 1 písm. a) a b) horního zákona poskytuje, kromě údajů podle odstavce 1, do báňsko-technické evidence dále údaje o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finančních rezervách na</a:t>
            </a:r>
          </a:p>
          <a:p>
            <a:pPr marL="361950" indent="-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sanace a rekultivace s rozdělením na stav na začátku roku, tvorbu a čerpání v průběhu roku, stav ke konci roku a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členění na analytický účet a zvláštní vázaný účet v bance,</a:t>
            </a:r>
          </a:p>
          <a:p>
            <a:pPr marL="361950" indent="-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důlní škody s rozdělením na stav na začátku roku, tvorbu a čerpání v průběhu roku a stav ke konci roku a v členění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analytický účet a zvláštní vázaný účet v bance.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Organizace, které bylo vydáno povolení k dobývání ložiska nevyhrazených nerostů, poskytuje, kromě údajů </a:t>
            </a:r>
            <a:b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podle odstavce 1, do báňsko-technické evidence dále údaje o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ložisku nevyhrazeného nerostu s uvedením názvu a čísla ložiska, je-li známo,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zásobách a těžbě jednotlivých nerostů s rozdělením na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stav zásob k začátku roku,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stav zásob ke konci roku,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úbytek zásob jejich vydobytím,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další změny zásob,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čistou těžbu a</a:t>
            </a:r>
          </a:p>
          <a:p>
            <a:pPr marL="0" indent="180975" algn="just" eaLnBrk="1" hangingPunct="1">
              <a:buFont typeface="Arial" charset="0"/>
              <a:buNone/>
              <a:defRPr/>
            </a:pPr>
            <a:r>
              <a:rPr lang="cs-CZ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produkci.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Kompas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omp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7968</Words>
  <Application>Microsoft Office PowerPoint</Application>
  <PresentationFormat>Předvádění na obrazovce (4:3)</PresentationFormat>
  <Paragraphs>728</Paragraphs>
  <Slides>57</Slides>
  <Notes>51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Arial Narrow</vt:lpstr>
      <vt:lpstr>Tahoma</vt:lpstr>
      <vt:lpstr>Times New Roman</vt:lpstr>
      <vt:lpstr>Wingdings</vt:lpstr>
      <vt:lpstr>Kompas</vt:lpstr>
      <vt:lpstr>Chart</vt:lpstr>
      <vt:lpstr>Prezentace aplikace PowerPoint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Důlně měřická činnost podle horního zákona</vt:lpstr>
      <vt:lpstr>Výkon důlně měřické služby a zákon č. 61/1988 Sb.</vt:lpstr>
      <vt:lpstr>Odpovědnost za výkon důlně měřické služby dle vyhlášky  č. 435/1992 Sb.</vt:lpstr>
      <vt:lpstr>Dodavatelský způsob vedení důlně měřické dokumentace </vt:lpstr>
      <vt:lpstr>Oprávnění měřické organizace, osvědčení jejich zaměstnanců</vt:lpstr>
      <vt:lpstr>Osvědčení HDM nebo DM dle novely vyhlášky č. 298/2005 Sb. vyhláškou č. 378/2012 Sb. (od. 1. 12. 2012)</vt:lpstr>
      <vt:lpstr>Osvědčení HDM nebo DM dle novely vyhlášky č. 298/2005 Sb. vyhláškou č. 378/2012 Sb. (od. 1. 12. 2012)</vt:lpstr>
      <vt:lpstr>Věková struktura osob s osvědčením HDM</vt:lpstr>
      <vt:lpstr>Periodické zkoušky HDM a DM</vt:lpstr>
      <vt:lpstr>Periodické zkoušky HDM a DM</vt:lpstr>
      <vt:lpstr>Průběh ověřování odborné způsobilosti</vt:lpstr>
      <vt:lpstr>Přehled předpisů, jejichž znalost se ověřuje zkouškou</vt:lpstr>
      <vt:lpstr>Přehled předpisů, jejichž znalost se ověřuje zkouškou</vt:lpstr>
      <vt:lpstr>Přehled předpisů, jejichž znalost se ověřuje zkouškou</vt:lpstr>
      <vt:lpstr>Důlní měřictví a bezpečnost </vt:lpstr>
      <vt:lpstr>Ukázka mapové dokumentace při povrchovém dobývání</vt:lpstr>
      <vt:lpstr>Důlní měřictví a bezpečnost </vt:lpstr>
      <vt:lpstr>Prezentace aplikace PowerPoint</vt:lpstr>
      <vt:lpstr>Prezentace aplikace PowerPoint</vt:lpstr>
      <vt:lpstr>Prezentace aplikace PowerPoint</vt:lpstr>
      <vt:lpstr>Prezentace aplikace PowerPoint</vt:lpstr>
      <vt:lpstr>Průvaly vod, zatopení lomů</vt:lpstr>
      <vt:lpstr>Průvaly vod, zatopení lomů</vt:lpstr>
      <vt:lpstr>Odvodňování lomu</vt:lpstr>
      <vt:lpstr>Prezentace aplikace PowerPoint</vt:lpstr>
      <vt:lpstr>Ochrana proti náhlému přítoku povrchových vod</vt:lpstr>
      <vt:lpstr>Vyhláška č. 22/1989 Sb. - OBC</vt:lpstr>
      <vt:lpstr>Vyhláška č. 22/1989 Sb. - OC</vt:lpstr>
      <vt:lpstr>Vyhláška č. 22/1989 Sb. – BP vrtů</vt:lpstr>
      <vt:lpstr>Vyhláška č. 415/1991 Sb. – § 20</vt:lpstr>
      <vt:lpstr>Příklady průvalů vod a bahnin z hornické praxe</vt:lpstr>
      <vt:lpstr>Provozní důlní mapy</vt:lpstr>
      <vt:lpstr>Kontakt povrchové těžby se starými nebo opuštěnými důlními díly</vt:lpstr>
      <vt:lpstr>Kontakt povrchové těžby se starými nebo opuštěnými důlními díly</vt:lpstr>
      <vt:lpstr>Kontakt povrchové těžby se starými nebo opuštěnými důlními díly</vt:lpstr>
      <vt:lpstr>Kontakt povrchové těžby se starými nebo opuštěnými důlními díly</vt:lpstr>
      <vt:lpstr>Likvidace hlavních důlních děl a lomů – archivace dokumentace  </vt:lpstr>
      <vt:lpstr>Dokumentace stavu po mimořádné události  </vt:lpstr>
      <vt:lpstr>Provádění trhacích prací  </vt:lpstr>
      <vt:lpstr>Kontrolní funkce důlně měřické činnosti</vt:lpstr>
      <vt:lpstr>Kontrolní činnost SBS v oblasti důlního měřictví</vt:lpstr>
      <vt:lpstr>Příklady zjištěných závad  </vt:lpstr>
    </vt:vector>
  </TitlesOfParts>
  <Company>ČBÚ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Důlní měřictví</dc:title>
  <dc:creator>Ing. Malíř</dc:creator>
  <cp:lastModifiedBy>Malíř Martin</cp:lastModifiedBy>
  <cp:revision>167</cp:revision>
  <cp:lastPrinted>1601-01-01T00:00:00Z</cp:lastPrinted>
  <dcterms:created xsi:type="dcterms:W3CDTF">1601-01-01T00:00:00Z</dcterms:created>
  <dcterms:modified xsi:type="dcterms:W3CDTF">2020-04-03T13:24:08Z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1029</vt:i4>
  </property>
</Properties>
</file>