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88"/>
  </p:notesMasterIdLst>
  <p:sldIdLst>
    <p:sldId id="256" r:id="rId2"/>
    <p:sldId id="257" r:id="rId3"/>
    <p:sldId id="341" r:id="rId4"/>
    <p:sldId id="345" r:id="rId5"/>
    <p:sldId id="346" r:id="rId6"/>
    <p:sldId id="258" r:id="rId7"/>
    <p:sldId id="259" r:id="rId8"/>
    <p:sldId id="260" r:id="rId9"/>
    <p:sldId id="261" r:id="rId10"/>
    <p:sldId id="340" r:id="rId11"/>
    <p:sldId id="339" r:id="rId12"/>
    <p:sldId id="338" r:id="rId13"/>
    <p:sldId id="336" r:id="rId14"/>
    <p:sldId id="337" r:id="rId15"/>
    <p:sldId id="372" r:id="rId16"/>
    <p:sldId id="342" r:id="rId17"/>
    <p:sldId id="343" r:id="rId18"/>
    <p:sldId id="344" r:id="rId19"/>
    <p:sldId id="348" r:id="rId20"/>
    <p:sldId id="376" r:id="rId21"/>
    <p:sldId id="377" r:id="rId22"/>
    <p:sldId id="375" r:id="rId23"/>
    <p:sldId id="262" r:id="rId24"/>
    <p:sldId id="347" r:id="rId25"/>
    <p:sldId id="263" r:id="rId26"/>
    <p:sldId id="264" r:id="rId27"/>
    <p:sldId id="349" r:id="rId28"/>
    <p:sldId id="350" r:id="rId29"/>
    <p:sldId id="266" r:id="rId30"/>
    <p:sldId id="267" r:id="rId31"/>
    <p:sldId id="268" r:id="rId32"/>
    <p:sldId id="269" r:id="rId33"/>
    <p:sldId id="270" r:id="rId34"/>
    <p:sldId id="271" r:id="rId35"/>
    <p:sldId id="278" r:id="rId36"/>
    <p:sldId id="351" r:id="rId37"/>
    <p:sldId id="272" r:id="rId38"/>
    <p:sldId id="273" r:id="rId39"/>
    <p:sldId id="356" r:id="rId40"/>
    <p:sldId id="357" r:id="rId41"/>
    <p:sldId id="358" r:id="rId42"/>
    <p:sldId id="274" r:id="rId43"/>
    <p:sldId id="275" r:id="rId44"/>
    <p:sldId id="276" r:id="rId45"/>
    <p:sldId id="277" r:id="rId46"/>
    <p:sldId id="279" r:id="rId47"/>
    <p:sldId id="280" r:id="rId48"/>
    <p:sldId id="281" r:id="rId49"/>
    <p:sldId id="282" r:id="rId50"/>
    <p:sldId id="283" r:id="rId51"/>
    <p:sldId id="360" r:id="rId52"/>
    <p:sldId id="373" r:id="rId53"/>
    <p:sldId id="359" r:id="rId54"/>
    <p:sldId id="284" r:id="rId55"/>
    <p:sldId id="299" r:id="rId56"/>
    <p:sldId id="286" r:id="rId57"/>
    <p:sldId id="352" r:id="rId58"/>
    <p:sldId id="353" r:id="rId59"/>
    <p:sldId id="354" r:id="rId60"/>
    <p:sldId id="355" r:id="rId61"/>
    <p:sldId id="289" r:id="rId62"/>
    <p:sldId id="290" r:id="rId63"/>
    <p:sldId id="291" r:id="rId64"/>
    <p:sldId id="292" r:id="rId65"/>
    <p:sldId id="296" r:id="rId66"/>
    <p:sldId id="374" r:id="rId67"/>
    <p:sldId id="362" r:id="rId68"/>
    <p:sldId id="363" r:id="rId69"/>
    <p:sldId id="364" r:id="rId70"/>
    <p:sldId id="365" r:id="rId71"/>
    <p:sldId id="366" r:id="rId72"/>
    <p:sldId id="367" r:id="rId73"/>
    <p:sldId id="298" r:id="rId74"/>
    <p:sldId id="300" r:id="rId75"/>
    <p:sldId id="368" r:id="rId76"/>
    <p:sldId id="369" r:id="rId77"/>
    <p:sldId id="370" r:id="rId78"/>
    <p:sldId id="371" r:id="rId79"/>
    <p:sldId id="301" r:id="rId80"/>
    <p:sldId id="302" r:id="rId81"/>
    <p:sldId id="303" r:id="rId82"/>
    <p:sldId id="304" r:id="rId83"/>
    <p:sldId id="305" r:id="rId84"/>
    <p:sldId id="306" r:id="rId85"/>
    <p:sldId id="307" r:id="rId86"/>
    <p:sldId id="330" r:id="rId87"/>
  </p:sldIdLst>
  <p:sldSz cx="9144000" cy="6858000" type="screen4x3"/>
  <p:notesSz cx="6858000" cy="9144000"/>
  <p:defaultTextStyle>
    <a:defPPr>
      <a:defRPr lang="cs-CZ"/>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9" d="100"/>
          <a:sy n="109" d="100"/>
        </p:scale>
        <p:origin x="167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A10E2065-E4C0-40AB-9B76-B245CBD02025}" type="datetimeFigureOut">
              <a:rPr lang="cs-CZ"/>
              <a:pPr>
                <a:defRPr/>
              </a:pPr>
              <a:t>12.03.2019</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cs-CZ" noProof="0"/>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endParaRPr lang="cs-CZ" noProof="0"/>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FA06A5F9-9990-4D46-BBD7-810F25775220}" type="slidenum">
              <a:rPr lang="cs-CZ"/>
              <a:pPr>
                <a:defRPr/>
              </a:pPr>
              <a:t>‹#›</a:t>
            </a:fld>
            <a:endParaRPr lang="cs-CZ"/>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Zástupný symbol pro obrázek snímku 1"/>
          <p:cNvSpPr>
            <a:spLocks noGrp="1" noRot="1" noChangeAspect="1"/>
          </p:cNvSpPr>
          <p:nvPr>
            <p:ph type="sldImg"/>
          </p:nvPr>
        </p:nvSpPr>
        <p:spPr bwMode="auto">
          <a:noFill/>
          <a:ln>
            <a:solidFill>
              <a:srgbClr val="000000"/>
            </a:solidFill>
            <a:miter lim="800000"/>
            <a:headEnd/>
            <a:tailEnd/>
          </a:ln>
        </p:spPr>
      </p:sp>
      <p:sp>
        <p:nvSpPr>
          <p:cNvPr id="36866"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cs-CZ" smtClean="0"/>
          </a:p>
        </p:txBody>
      </p:sp>
      <p:sp>
        <p:nvSpPr>
          <p:cNvPr id="36867"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D709B2C-7C09-4E2C-8F7B-B2FF43B0D9E8}" type="slidenum">
              <a:rPr lang="cs-CZ">
                <a:cs typeface="Arial" charset="0"/>
              </a:rPr>
              <a:pPr fontAlgn="base">
                <a:spcBef>
                  <a:spcPct val="0"/>
                </a:spcBef>
                <a:spcAft>
                  <a:spcPct val="0"/>
                </a:spcAft>
              </a:pPr>
              <a:t>44</a:t>
            </a:fld>
            <a:endParaRPr lang="cs-CZ">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Zástupný symbol pro obrázek snímku 1"/>
          <p:cNvSpPr>
            <a:spLocks noGrp="1" noRot="1" noChangeAspect="1"/>
          </p:cNvSpPr>
          <p:nvPr>
            <p:ph type="sldImg"/>
          </p:nvPr>
        </p:nvSpPr>
        <p:spPr bwMode="auto">
          <a:noFill/>
          <a:ln>
            <a:solidFill>
              <a:srgbClr val="000000"/>
            </a:solidFill>
            <a:miter lim="800000"/>
            <a:headEnd/>
            <a:tailEnd/>
          </a:ln>
        </p:spPr>
      </p:sp>
      <p:sp>
        <p:nvSpPr>
          <p:cNvPr id="62466"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cs-CZ" smtClean="0"/>
          </a:p>
        </p:txBody>
      </p:sp>
      <p:sp>
        <p:nvSpPr>
          <p:cNvPr id="62467"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72548D1-5525-4EE6-A985-8496F147711D}" type="slidenum">
              <a:rPr lang="cs-CZ">
                <a:cs typeface="Arial" charset="0"/>
              </a:rPr>
              <a:pPr fontAlgn="base">
                <a:spcBef>
                  <a:spcPct val="0"/>
                </a:spcBef>
                <a:spcAft>
                  <a:spcPct val="0"/>
                </a:spcAft>
              </a:pPr>
              <a:t>73</a:t>
            </a:fld>
            <a:endParaRPr lang="cs-CZ">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cxnSp>
        <p:nvCxnSpPr>
          <p:cNvPr id="4" name="Přímá spojovací čára 7"/>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Přímá spojovací čára 12"/>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Elipsa 13"/>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US"/>
          </a:p>
        </p:txBody>
      </p:sp>
      <p:sp>
        <p:nvSpPr>
          <p:cNvPr id="9" name="Podnadpis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cs-CZ" smtClean="0"/>
              <a:t>Klepnutím lze upravit styl předlohy podnadpisů.</a:t>
            </a:r>
            <a:endParaRPr lang="en-US"/>
          </a:p>
        </p:txBody>
      </p:sp>
      <p:sp>
        <p:nvSpPr>
          <p:cNvPr id="28" name="Nadpis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cs-CZ" smtClean="0"/>
              <a:t>Klepnutím lze upravit styl předlohy nadpisů.</a:t>
            </a:r>
            <a:endParaRPr lang="en-US"/>
          </a:p>
        </p:txBody>
      </p:sp>
      <p:sp>
        <p:nvSpPr>
          <p:cNvPr id="7" name="Zástupný symbol pro datum 14"/>
          <p:cNvSpPr>
            <a:spLocks noGrp="1"/>
          </p:cNvSpPr>
          <p:nvPr>
            <p:ph type="dt" sz="half" idx="10"/>
          </p:nvPr>
        </p:nvSpPr>
        <p:spPr/>
        <p:txBody>
          <a:bodyPr/>
          <a:lstStyle>
            <a:lvl1pPr>
              <a:defRPr/>
            </a:lvl1pPr>
          </a:lstStyle>
          <a:p>
            <a:pPr>
              <a:defRPr/>
            </a:pPr>
            <a:fld id="{C5F4D526-0EF8-474B-A3C8-6BA7EC7D7AEB}" type="datetimeFigureOut">
              <a:rPr lang="cs-CZ"/>
              <a:pPr>
                <a:defRPr/>
              </a:pPr>
              <a:t>12.03.2019</a:t>
            </a:fld>
            <a:endParaRPr lang="cs-CZ"/>
          </a:p>
        </p:txBody>
      </p:sp>
      <p:sp>
        <p:nvSpPr>
          <p:cNvPr id="8" name="Zástupný symbol pro číslo snímku 15"/>
          <p:cNvSpPr>
            <a:spLocks noGrp="1"/>
          </p:cNvSpPr>
          <p:nvPr>
            <p:ph type="sldNum" sz="quarter" idx="11"/>
          </p:nvPr>
        </p:nvSpPr>
        <p:spPr/>
        <p:txBody>
          <a:bodyPr/>
          <a:lstStyle>
            <a:lvl1pPr>
              <a:defRPr/>
            </a:lvl1pPr>
          </a:lstStyle>
          <a:p>
            <a:pPr>
              <a:defRPr/>
            </a:pPr>
            <a:fld id="{032E3EFA-A257-4621-A320-B075AD637B33}" type="slidenum">
              <a:rPr lang="cs-CZ"/>
              <a:pPr>
                <a:defRPr/>
              </a:pPr>
              <a:t>‹#›</a:t>
            </a:fld>
            <a:endParaRPr lang="cs-CZ"/>
          </a:p>
        </p:txBody>
      </p:sp>
      <p:sp>
        <p:nvSpPr>
          <p:cNvPr id="10" name="Zástupný symbol pro zápatí 16"/>
          <p:cNvSpPr>
            <a:spLocks noGrp="1"/>
          </p:cNvSpPr>
          <p:nvPr>
            <p:ph type="ftr" sz="quarter" idx="12"/>
          </p:nvPr>
        </p:nvSpPr>
        <p:spPr/>
        <p:txBody>
          <a:bodyPr/>
          <a:lstStyle>
            <a:lvl1pPr>
              <a:defRPr/>
            </a:lvl1pPr>
          </a:lstStyle>
          <a:p>
            <a:pPr>
              <a:defRPr/>
            </a:pPr>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23"/>
          <p:cNvSpPr>
            <a:spLocks noGrp="1"/>
          </p:cNvSpPr>
          <p:nvPr>
            <p:ph type="dt" sz="half" idx="10"/>
          </p:nvPr>
        </p:nvSpPr>
        <p:spPr/>
        <p:txBody>
          <a:bodyPr/>
          <a:lstStyle>
            <a:lvl1pPr>
              <a:defRPr/>
            </a:lvl1pPr>
          </a:lstStyle>
          <a:p>
            <a:pPr>
              <a:defRPr/>
            </a:pPr>
            <a:fld id="{11A37A74-F36A-480B-8D27-9B252CC3014A}" type="datetimeFigureOut">
              <a:rPr lang="cs-CZ"/>
              <a:pPr>
                <a:defRPr/>
              </a:pPr>
              <a:t>12.03.2019</a:t>
            </a:fld>
            <a:endParaRPr lang="cs-CZ"/>
          </a:p>
        </p:txBody>
      </p:sp>
      <p:sp>
        <p:nvSpPr>
          <p:cNvPr id="5" name="Zástupný symbol pro zápatí 9"/>
          <p:cNvSpPr>
            <a:spLocks noGrp="1"/>
          </p:cNvSpPr>
          <p:nvPr>
            <p:ph type="ftr" sz="quarter" idx="11"/>
          </p:nvPr>
        </p:nvSpPr>
        <p:spPr/>
        <p:txBody>
          <a:bodyPr/>
          <a:lstStyle>
            <a:lvl1pPr>
              <a:defRPr/>
            </a:lvl1pPr>
          </a:lstStyle>
          <a:p>
            <a:pPr>
              <a:defRPr/>
            </a:pPr>
            <a:endParaRPr lang="cs-CZ"/>
          </a:p>
        </p:txBody>
      </p:sp>
      <p:sp>
        <p:nvSpPr>
          <p:cNvPr id="6" name="Zástupný symbol pro číslo snímku 21"/>
          <p:cNvSpPr>
            <a:spLocks noGrp="1"/>
          </p:cNvSpPr>
          <p:nvPr>
            <p:ph type="sldNum" sz="quarter" idx="12"/>
          </p:nvPr>
        </p:nvSpPr>
        <p:spPr/>
        <p:txBody>
          <a:bodyPr/>
          <a:lstStyle>
            <a:lvl1pPr>
              <a:defRPr/>
            </a:lvl1pPr>
          </a:lstStyle>
          <a:p>
            <a:pPr>
              <a:defRPr/>
            </a:pPr>
            <a:fld id="{7321BE0D-1D34-423C-925B-B6552FE9EAAF}" type="slidenum">
              <a:rPr lang="cs-CZ"/>
              <a:pPr>
                <a:defRPr/>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23"/>
          <p:cNvSpPr>
            <a:spLocks noGrp="1"/>
          </p:cNvSpPr>
          <p:nvPr>
            <p:ph type="dt" sz="half" idx="10"/>
          </p:nvPr>
        </p:nvSpPr>
        <p:spPr/>
        <p:txBody>
          <a:bodyPr/>
          <a:lstStyle>
            <a:lvl1pPr>
              <a:defRPr/>
            </a:lvl1pPr>
          </a:lstStyle>
          <a:p>
            <a:pPr>
              <a:defRPr/>
            </a:pPr>
            <a:fld id="{81D9E520-0BD6-4FAA-95DD-AE5E9421BD06}" type="datetimeFigureOut">
              <a:rPr lang="cs-CZ"/>
              <a:pPr>
                <a:defRPr/>
              </a:pPr>
              <a:t>12.03.2019</a:t>
            </a:fld>
            <a:endParaRPr lang="cs-CZ"/>
          </a:p>
        </p:txBody>
      </p:sp>
      <p:sp>
        <p:nvSpPr>
          <p:cNvPr id="5" name="Zástupný symbol pro zápatí 9"/>
          <p:cNvSpPr>
            <a:spLocks noGrp="1"/>
          </p:cNvSpPr>
          <p:nvPr>
            <p:ph type="ftr" sz="quarter" idx="11"/>
          </p:nvPr>
        </p:nvSpPr>
        <p:spPr/>
        <p:txBody>
          <a:bodyPr/>
          <a:lstStyle>
            <a:lvl1pPr>
              <a:defRPr/>
            </a:lvl1pPr>
          </a:lstStyle>
          <a:p>
            <a:pPr>
              <a:defRPr/>
            </a:pPr>
            <a:endParaRPr lang="cs-CZ"/>
          </a:p>
        </p:txBody>
      </p:sp>
      <p:sp>
        <p:nvSpPr>
          <p:cNvPr id="6" name="Zástupný symbol pro číslo snímku 21"/>
          <p:cNvSpPr>
            <a:spLocks noGrp="1"/>
          </p:cNvSpPr>
          <p:nvPr>
            <p:ph type="sldNum" sz="quarter" idx="12"/>
          </p:nvPr>
        </p:nvSpPr>
        <p:spPr/>
        <p:txBody>
          <a:bodyPr/>
          <a:lstStyle>
            <a:lvl1pPr>
              <a:defRPr/>
            </a:lvl1pPr>
          </a:lstStyle>
          <a:p>
            <a:pPr>
              <a:defRPr/>
            </a:pPr>
            <a:fld id="{B6E752E2-D8EA-4D5B-BBC5-64AD267D67DB}" type="slidenum">
              <a:rPr lang="cs-CZ"/>
              <a:pPr>
                <a:defRPr/>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9" name="Zástupný symbol pro obsah 8"/>
          <p:cNvSpPr>
            <a:spLocks noGrp="1"/>
          </p:cNvSpPr>
          <p:nvPr>
            <p:ph idx="1"/>
          </p:nvPr>
        </p:nvSpPr>
        <p:spPr>
          <a:xfrm>
            <a:off x="457200" y="1524000"/>
            <a:ext cx="8229600" cy="45720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17" name="Nadpis 16"/>
          <p:cNvSpPr>
            <a:spLocks noGrp="1"/>
          </p:cNvSpPr>
          <p:nvPr>
            <p:ph type="title"/>
          </p:nvPr>
        </p:nvSpPr>
        <p:spPr/>
        <p:txBody>
          <a:bodyPr rtlCol="0"/>
          <a:lstStyle/>
          <a:p>
            <a:r>
              <a:rPr lang="cs-CZ" smtClean="0"/>
              <a:t>Klepnutím lze upravit styl předlohy nadpisů.</a:t>
            </a:r>
            <a:endParaRPr lang="en-US"/>
          </a:p>
        </p:txBody>
      </p:sp>
      <p:sp>
        <p:nvSpPr>
          <p:cNvPr id="4" name="Zástupný symbol pro datum 23"/>
          <p:cNvSpPr>
            <a:spLocks noGrp="1"/>
          </p:cNvSpPr>
          <p:nvPr>
            <p:ph type="dt" sz="half" idx="10"/>
          </p:nvPr>
        </p:nvSpPr>
        <p:spPr/>
        <p:txBody>
          <a:bodyPr/>
          <a:lstStyle>
            <a:lvl1pPr>
              <a:defRPr/>
            </a:lvl1pPr>
          </a:lstStyle>
          <a:p>
            <a:pPr>
              <a:defRPr/>
            </a:pPr>
            <a:fld id="{F896ADE5-2C0D-4216-B05A-A3242233A331}" type="datetimeFigureOut">
              <a:rPr lang="cs-CZ"/>
              <a:pPr>
                <a:defRPr/>
              </a:pPr>
              <a:t>12.03.2019</a:t>
            </a:fld>
            <a:endParaRPr lang="cs-CZ"/>
          </a:p>
        </p:txBody>
      </p:sp>
      <p:sp>
        <p:nvSpPr>
          <p:cNvPr id="5" name="Zástupný symbol pro zápatí 9"/>
          <p:cNvSpPr>
            <a:spLocks noGrp="1"/>
          </p:cNvSpPr>
          <p:nvPr>
            <p:ph type="ftr" sz="quarter" idx="11"/>
          </p:nvPr>
        </p:nvSpPr>
        <p:spPr/>
        <p:txBody>
          <a:bodyPr/>
          <a:lstStyle>
            <a:lvl1pPr>
              <a:defRPr/>
            </a:lvl1pPr>
          </a:lstStyle>
          <a:p>
            <a:pPr>
              <a:defRPr/>
            </a:pPr>
            <a:endParaRPr lang="cs-CZ"/>
          </a:p>
        </p:txBody>
      </p:sp>
      <p:sp>
        <p:nvSpPr>
          <p:cNvPr id="6" name="Zástupný symbol pro číslo snímku 21"/>
          <p:cNvSpPr>
            <a:spLocks noGrp="1"/>
          </p:cNvSpPr>
          <p:nvPr>
            <p:ph type="sldNum" sz="quarter" idx="12"/>
          </p:nvPr>
        </p:nvSpPr>
        <p:spPr/>
        <p:txBody>
          <a:bodyPr/>
          <a:lstStyle>
            <a:lvl1pPr>
              <a:defRPr/>
            </a:lvl1pPr>
          </a:lstStyle>
          <a:p>
            <a:pPr>
              <a:defRPr/>
            </a:pPr>
            <a:fld id="{86E0DCB1-C627-427C-B015-B93181B75207}" type="slidenum">
              <a:rPr lang="cs-CZ"/>
              <a:pPr>
                <a:defRPr/>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cxnSp>
        <p:nvCxnSpPr>
          <p:cNvPr id="4" name="Přímá spojovací čára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Nadpis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cs-CZ" smtClean="0"/>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F1A7CE4A-0AA8-462F-BF4D-B5441A1FF4A7}" type="datetimeFigureOut">
              <a:rPr lang="cs-CZ"/>
              <a:pPr>
                <a:defRPr/>
              </a:pPr>
              <a:t>12.03.2019</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7A51C2B5-A7F4-47DA-A3A9-75C9866B83CB}" type="slidenum">
              <a:rPr lang="cs-CZ"/>
              <a:pPr>
                <a:defRPr/>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11" name="Zástupný symbol pro obsah 10"/>
          <p:cNvSpPr>
            <a:spLocks noGrp="1"/>
          </p:cNvSpPr>
          <p:nvPr>
            <p:ph sz="half" idx="1"/>
          </p:nvPr>
        </p:nvSpPr>
        <p:spPr>
          <a:xfrm>
            <a:off x="457200" y="1524000"/>
            <a:ext cx="4059936" cy="45720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13" name="Zástupný symbol pro obsah 12"/>
          <p:cNvSpPr>
            <a:spLocks noGrp="1"/>
          </p:cNvSpPr>
          <p:nvPr>
            <p:ph sz="half" idx="2"/>
          </p:nvPr>
        </p:nvSpPr>
        <p:spPr>
          <a:xfrm>
            <a:off x="4648200" y="1524000"/>
            <a:ext cx="4059936" cy="45720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datum 23"/>
          <p:cNvSpPr>
            <a:spLocks noGrp="1"/>
          </p:cNvSpPr>
          <p:nvPr>
            <p:ph type="dt" sz="half" idx="10"/>
          </p:nvPr>
        </p:nvSpPr>
        <p:spPr/>
        <p:txBody>
          <a:bodyPr/>
          <a:lstStyle>
            <a:lvl1pPr>
              <a:defRPr/>
            </a:lvl1pPr>
          </a:lstStyle>
          <a:p>
            <a:pPr>
              <a:defRPr/>
            </a:pPr>
            <a:fld id="{562391C6-B023-47B9-AEDD-BC9F792536F9}" type="datetimeFigureOut">
              <a:rPr lang="cs-CZ"/>
              <a:pPr>
                <a:defRPr/>
              </a:pPr>
              <a:t>12.03.2019</a:t>
            </a:fld>
            <a:endParaRPr lang="cs-CZ"/>
          </a:p>
        </p:txBody>
      </p:sp>
      <p:sp>
        <p:nvSpPr>
          <p:cNvPr id="6" name="Zástupný symbol pro zápatí 9"/>
          <p:cNvSpPr>
            <a:spLocks noGrp="1"/>
          </p:cNvSpPr>
          <p:nvPr>
            <p:ph type="ftr" sz="quarter" idx="11"/>
          </p:nvPr>
        </p:nvSpPr>
        <p:spPr/>
        <p:txBody>
          <a:bodyPr/>
          <a:lstStyle>
            <a:lvl1pPr>
              <a:defRPr/>
            </a:lvl1pPr>
          </a:lstStyle>
          <a:p>
            <a:pPr>
              <a:defRPr/>
            </a:pPr>
            <a:endParaRPr lang="cs-CZ"/>
          </a:p>
        </p:txBody>
      </p:sp>
      <p:sp>
        <p:nvSpPr>
          <p:cNvPr id="7" name="Zástupný symbol pro číslo snímku 21"/>
          <p:cNvSpPr>
            <a:spLocks noGrp="1"/>
          </p:cNvSpPr>
          <p:nvPr>
            <p:ph type="sldNum" sz="quarter" idx="12"/>
          </p:nvPr>
        </p:nvSpPr>
        <p:spPr/>
        <p:txBody>
          <a:bodyPr/>
          <a:lstStyle>
            <a:lvl1pPr>
              <a:defRPr/>
            </a:lvl1pPr>
          </a:lstStyle>
          <a:p>
            <a:pPr>
              <a:defRPr/>
            </a:pPr>
            <a:fld id="{32E61466-3527-41E4-892C-B3D5B7D3308A}" type="slidenum">
              <a:rPr lang="cs-CZ"/>
              <a:pPr>
                <a:defRPr/>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cxnSp>
        <p:nvCxnSpPr>
          <p:cNvPr id="7" name="Přímá spojovací čára 9"/>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Přímá spojovací čára 16"/>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Zástupný symbol pro text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cs-CZ" smtClean="0"/>
              <a:t>Klepnutím lze upravit styly předlohy textu.</a:t>
            </a:r>
          </a:p>
        </p:txBody>
      </p:sp>
      <p:sp>
        <p:nvSpPr>
          <p:cNvPr id="32" name="Zástupný symbol pro obsah 31"/>
          <p:cNvSpPr>
            <a:spLocks noGrp="1"/>
          </p:cNvSpPr>
          <p:nvPr>
            <p:ph sz="half" idx="2"/>
          </p:nvPr>
        </p:nvSpPr>
        <p:spPr>
          <a:xfrm>
            <a:off x="457200" y="2201896"/>
            <a:ext cx="4038600" cy="3913632"/>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34" name="Zástupný symbol pro obsah 33"/>
          <p:cNvSpPr>
            <a:spLocks noGrp="1"/>
          </p:cNvSpPr>
          <p:nvPr>
            <p:ph sz="quarter" idx="4"/>
          </p:nvPr>
        </p:nvSpPr>
        <p:spPr>
          <a:xfrm>
            <a:off x="4649788" y="2201896"/>
            <a:ext cx="4038600" cy="3913632"/>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2" name="Nadpis 1"/>
          <p:cNvSpPr>
            <a:spLocks noGrp="1"/>
          </p:cNvSpPr>
          <p:nvPr>
            <p:ph type="title"/>
          </p:nvPr>
        </p:nvSpPr>
        <p:spPr>
          <a:xfrm>
            <a:off x="457200" y="155448"/>
            <a:ext cx="8229600" cy="1143000"/>
          </a:xfrm>
        </p:spPr>
        <p:txBody>
          <a:bodyPr/>
          <a:lstStyle>
            <a:lvl1pPr>
              <a:defRPr/>
            </a:lvl1pPr>
          </a:lstStyle>
          <a:p>
            <a:r>
              <a:rPr lang="cs-CZ" smtClean="0"/>
              <a:t>Klepnutím lze upravit styl předlohy nadpisů.</a:t>
            </a:r>
            <a:endParaRPr lang="en-US"/>
          </a:p>
        </p:txBody>
      </p:sp>
      <p:sp>
        <p:nvSpPr>
          <p:cNvPr id="12" name="Zástupný symbol pro text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cs-CZ" smtClean="0"/>
              <a:t>Klepnutím lze upravit styly předlohy textu.</a:t>
            </a:r>
          </a:p>
        </p:txBody>
      </p:sp>
      <p:sp>
        <p:nvSpPr>
          <p:cNvPr id="9" name="Zástupný symbol pro číslo snímku 8"/>
          <p:cNvSpPr>
            <a:spLocks noGrp="1"/>
          </p:cNvSpPr>
          <p:nvPr>
            <p:ph type="sldNum" sz="quarter" idx="10"/>
          </p:nvPr>
        </p:nvSpPr>
        <p:spPr/>
        <p:txBody>
          <a:bodyPr/>
          <a:lstStyle>
            <a:lvl1pPr>
              <a:defRPr/>
            </a:lvl1pPr>
          </a:lstStyle>
          <a:p>
            <a:pPr>
              <a:defRPr/>
            </a:pPr>
            <a:fld id="{0A2FF6D0-59D8-4705-A423-64949BDAA28E}" type="slidenum">
              <a:rPr lang="cs-CZ"/>
              <a:pPr>
                <a:defRPr/>
              </a:pPr>
              <a:t>‹#›</a:t>
            </a:fld>
            <a:endParaRPr lang="cs-CZ"/>
          </a:p>
        </p:txBody>
      </p:sp>
      <p:sp>
        <p:nvSpPr>
          <p:cNvPr id="10" name="Zástupný symbol pro zápatí 7"/>
          <p:cNvSpPr>
            <a:spLocks noGrp="1"/>
          </p:cNvSpPr>
          <p:nvPr>
            <p:ph type="ftr" sz="quarter" idx="11"/>
          </p:nvPr>
        </p:nvSpPr>
        <p:spPr/>
        <p:txBody>
          <a:bodyPr/>
          <a:lstStyle>
            <a:lvl1pPr>
              <a:defRPr/>
            </a:lvl1pPr>
          </a:lstStyle>
          <a:p>
            <a:pPr>
              <a:defRPr/>
            </a:pPr>
            <a:endParaRPr lang="cs-CZ"/>
          </a:p>
        </p:txBody>
      </p:sp>
      <p:sp>
        <p:nvSpPr>
          <p:cNvPr id="11" name="Zástupný symbol pro datum 6"/>
          <p:cNvSpPr>
            <a:spLocks noGrp="1"/>
          </p:cNvSpPr>
          <p:nvPr>
            <p:ph type="dt" sz="half" idx="12"/>
          </p:nvPr>
        </p:nvSpPr>
        <p:spPr/>
        <p:txBody>
          <a:bodyPr/>
          <a:lstStyle>
            <a:lvl1pPr>
              <a:defRPr/>
            </a:lvl1pPr>
          </a:lstStyle>
          <a:p>
            <a:pPr>
              <a:defRPr/>
            </a:pPr>
            <a:fld id="{5BDE5856-155E-4571-8D42-4DBF47848DD6}" type="datetimeFigureOut">
              <a:rPr lang="cs-CZ"/>
              <a:pPr>
                <a:defRPr/>
              </a:pPr>
              <a:t>12.03.2019</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datum 23"/>
          <p:cNvSpPr>
            <a:spLocks noGrp="1"/>
          </p:cNvSpPr>
          <p:nvPr>
            <p:ph type="dt" sz="half" idx="10"/>
          </p:nvPr>
        </p:nvSpPr>
        <p:spPr/>
        <p:txBody>
          <a:bodyPr/>
          <a:lstStyle>
            <a:lvl1pPr>
              <a:defRPr/>
            </a:lvl1pPr>
          </a:lstStyle>
          <a:p>
            <a:pPr>
              <a:defRPr/>
            </a:pPr>
            <a:fld id="{2F087479-4EDC-4F67-BCF7-10629CBC7182}" type="datetimeFigureOut">
              <a:rPr lang="cs-CZ"/>
              <a:pPr>
                <a:defRPr/>
              </a:pPr>
              <a:t>12.03.2019</a:t>
            </a:fld>
            <a:endParaRPr lang="cs-CZ"/>
          </a:p>
        </p:txBody>
      </p:sp>
      <p:sp>
        <p:nvSpPr>
          <p:cNvPr id="4" name="Zástupný symbol pro zápatí 9"/>
          <p:cNvSpPr>
            <a:spLocks noGrp="1"/>
          </p:cNvSpPr>
          <p:nvPr>
            <p:ph type="ftr" sz="quarter" idx="11"/>
          </p:nvPr>
        </p:nvSpPr>
        <p:spPr/>
        <p:txBody>
          <a:bodyPr/>
          <a:lstStyle>
            <a:lvl1pPr>
              <a:defRPr/>
            </a:lvl1pPr>
          </a:lstStyle>
          <a:p>
            <a:pPr>
              <a:defRPr/>
            </a:pPr>
            <a:endParaRPr lang="cs-CZ"/>
          </a:p>
        </p:txBody>
      </p:sp>
      <p:sp>
        <p:nvSpPr>
          <p:cNvPr id="5" name="Zástupný symbol pro číslo snímku 21"/>
          <p:cNvSpPr>
            <a:spLocks noGrp="1"/>
          </p:cNvSpPr>
          <p:nvPr>
            <p:ph type="sldNum" sz="quarter" idx="12"/>
          </p:nvPr>
        </p:nvSpPr>
        <p:spPr/>
        <p:txBody>
          <a:bodyPr/>
          <a:lstStyle>
            <a:lvl1pPr>
              <a:defRPr/>
            </a:lvl1pPr>
          </a:lstStyle>
          <a:p>
            <a:pPr>
              <a:defRPr/>
            </a:pPr>
            <a:fld id="{346943CC-494A-43B9-86F6-8E3D3ACD389D}" type="slidenum">
              <a:rPr lang="cs-CZ"/>
              <a:pPr>
                <a:defRPr/>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23"/>
          <p:cNvSpPr>
            <a:spLocks noGrp="1"/>
          </p:cNvSpPr>
          <p:nvPr>
            <p:ph type="dt" sz="half" idx="10"/>
          </p:nvPr>
        </p:nvSpPr>
        <p:spPr/>
        <p:txBody>
          <a:bodyPr/>
          <a:lstStyle>
            <a:lvl1pPr>
              <a:defRPr/>
            </a:lvl1pPr>
          </a:lstStyle>
          <a:p>
            <a:pPr>
              <a:defRPr/>
            </a:pPr>
            <a:fld id="{65E038C6-E9A1-4923-9950-B37835CFA6D6}" type="datetimeFigureOut">
              <a:rPr lang="cs-CZ"/>
              <a:pPr>
                <a:defRPr/>
              </a:pPr>
              <a:t>12.03.2019</a:t>
            </a:fld>
            <a:endParaRPr lang="cs-CZ"/>
          </a:p>
        </p:txBody>
      </p:sp>
      <p:sp>
        <p:nvSpPr>
          <p:cNvPr id="3" name="Zástupný symbol pro zápatí 9"/>
          <p:cNvSpPr>
            <a:spLocks noGrp="1"/>
          </p:cNvSpPr>
          <p:nvPr>
            <p:ph type="ftr" sz="quarter" idx="11"/>
          </p:nvPr>
        </p:nvSpPr>
        <p:spPr/>
        <p:txBody>
          <a:bodyPr/>
          <a:lstStyle>
            <a:lvl1pPr>
              <a:defRPr/>
            </a:lvl1pPr>
          </a:lstStyle>
          <a:p>
            <a:pPr>
              <a:defRPr/>
            </a:pPr>
            <a:endParaRPr lang="cs-CZ"/>
          </a:p>
        </p:txBody>
      </p:sp>
      <p:sp>
        <p:nvSpPr>
          <p:cNvPr id="4" name="Zástupný symbol pro číslo snímku 21"/>
          <p:cNvSpPr>
            <a:spLocks noGrp="1"/>
          </p:cNvSpPr>
          <p:nvPr>
            <p:ph type="sldNum" sz="quarter" idx="12"/>
          </p:nvPr>
        </p:nvSpPr>
        <p:spPr/>
        <p:txBody>
          <a:bodyPr/>
          <a:lstStyle>
            <a:lvl1pPr>
              <a:defRPr/>
            </a:lvl1pPr>
          </a:lstStyle>
          <a:p>
            <a:pPr>
              <a:defRPr/>
            </a:pPr>
            <a:fld id="{54EBD8FD-5834-4F6C-8397-2EA865D12951}" type="slidenum">
              <a:rPr lang="cs-CZ"/>
              <a:pPr>
                <a:defRPr/>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9" name="Zástupný symbol pro obsah 28"/>
          <p:cNvSpPr>
            <a:spLocks noGrp="1"/>
          </p:cNvSpPr>
          <p:nvPr>
            <p:ph sz="quarter" idx="1"/>
          </p:nvPr>
        </p:nvSpPr>
        <p:spPr>
          <a:xfrm>
            <a:off x="457200" y="457200"/>
            <a:ext cx="6248400" cy="57150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3" name="Zástupný symbol pro text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cs-CZ" smtClean="0"/>
              <a:t>Klepnutím lze upravit styly předlohy textu.</a:t>
            </a:r>
          </a:p>
        </p:txBody>
      </p:sp>
      <p:sp>
        <p:nvSpPr>
          <p:cNvPr id="31" name="Nadpis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cs-CZ" smtClean="0"/>
              <a:t>Klepnutím lze upravit styl předlohy nadpisů.</a:t>
            </a:r>
            <a:endParaRPr lang="en-US"/>
          </a:p>
        </p:txBody>
      </p:sp>
      <p:sp>
        <p:nvSpPr>
          <p:cNvPr id="5" name="Zástupný symbol pro datum 7"/>
          <p:cNvSpPr>
            <a:spLocks noGrp="1"/>
          </p:cNvSpPr>
          <p:nvPr>
            <p:ph type="dt" sz="half" idx="10"/>
          </p:nvPr>
        </p:nvSpPr>
        <p:spPr/>
        <p:txBody>
          <a:bodyPr/>
          <a:lstStyle>
            <a:lvl1pPr>
              <a:defRPr/>
            </a:lvl1pPr>
          </a:lstStyle>
          <a:p>
            <a:pPr>
              <a:defRPr/>
            </a:pPr>
            <a:fld id="{ED4FA040-501B-4C36-9BA3-4779BAB3807B}" type="datetimeFigureOut">
              <a:rPr lang="cs-CZ"/>
              <a:pPr>
                <a:defRPr/>
              </a:pPr>
              <a:t>12.03.2019</a:t>
            </a:fld>
            <a:endParaRPr lang="cs-CZ"/>
          </a:p>
        </p:txBody>
      </p:sp>
      <p:sp>
        <p:nvSpPr>
          <p:cNvPr id="6" name="Zástupný symbol pro číslo snímku 8"/>
          <p:cNvSpPr>
            <a:spLocks noGrp="1"/>
          </p:cNvSpPr>
          <p:nvPr>
            <p:ph type="sldNum" sz="quarter" idx="11"/>
          </p:nvPr>
        </p:nvSpPr>
        <p:spPr/>
        <p:txBody>
          <a:bodyPr/>
          <a:lstStyle>
            <a:lvl1pPr>
              <a:defRPr/>
            </a:lvl1pPr>
          </a:lstStyle>
          <a:p>
            <a:pPr>
              <a:defRPr/>
            </a:pPr>
            <a:fld id="{D01899EA-DE14-4121-82B3-C893DE664020}" type="slidenum">
              <a:rPr lang="cs-CZ"/>
              <a:pPr>
                <a:defRPr/>
              </a:pPr>
              <a:t>‹#›</a:t>
            </a:fld>
            <a:endParaRPr lang="cs-CZ"/>
          </a:p>
        </p:txBody>
      </p:sp>
      <p:sp>
        <p:nvSpPr>
          <p:cNvPr id="7" name="Zástupný symbol pro zápatí 9"/>
          <p:cNvSpPr>
            <a:spLocks noGrp="1"/>
          </p:cNvSpPr>
          <p:nvPr>
            <p:ph type="ftr" sz="quarter" idx="12"/>
          </p:nvPr>
        </p:nvSpPr>
        <p:spPr/>
        <p:txBody>
          <a:bodyPr/>
          <a:lstStyle>
            <a:lvl1pPr>
              <a:defRPr/>
            </a:lvl1pPr>
          </a:lstStyle>
          <a:p>
            <a:pPr>
              <a:defRPr/>
            </a:pPr>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cs-CZ" smtClean="0"/>
              <a:t>Klepnutím lze upravit styl předlohy nadpisů.</a:t>
            </a:r>
            <a:endParaRPr lang="en-US"/>
          </a:p>
        </p:txBody>
      </p:sp>
      <p:sp>
        <p:nvSpPr>
          <p:cNvPr id="3" name="Zástupný symbol pro obrázek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cs-CZ" noProof="0" smtClean="0"/>
              <a:t>Klepnutím na ikonu přidáte obrázek.</a:t>
            </a:r>
            <a:endParaRPr lang="en-US" noProof="0"/>
          </a:p>
        </p:txBody>
      </p:sp>
      <p:sp>
        <p:nvSpPr>
          <p:cNvPr id="4" name="Zástupný symbol pro text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cs-CZ" smtClean="0"/>
              <a:t>Klepnutím lze upravit styly předlohy textu.</a:t>
            </a:r>
          </a:p>
        </p:txBody>
      </p:sp>
      <p:sp>
        <p:nvSpPr>
          <p:cNvPr id="5" name="Zástupný symbol pro datum 7"/>
          <p:cNvSpPr>
            <a:spLocks noGrp="1"/>
          </p:cNvSpPr>
          <p:nvPr>
            <p:ph type="dt" sz="half" idx="10"/>
          </p:nvPr>
        </p:nvSpPr>
        <p:spPr/>
        <p:txBody>
          <a:bodyPr/>
          <a:lstStyle>
            <a:lvl1pPr>
              <a:defRPr/>
            </a:lvl1pPr>
          </a:lstStyle>
          <a:p>
            <a:pPr>
              <a:defRPr/>
            </a:pPr>
            <a:fld id="{7070DAAC-785B-4ACB-94A4-AC3501FCF293}" type="datetimeFigureOut">
              <a:rPr lang="cs-CZ"/>
              <a:pPr>
                <a:defRPr/>
              </a:pPr>
              <a:t>12.03.2019</a:t>
            </a:fld>
            <a:endParaRPr lang="cs-CZ"/>
          </a:p>
        </p:txBody>
      </p:sp>
      <p:sp>
        <p:nvSpPr>
          <p:cNvPr id="6" name="Zástupný symbol pro číslo snímku 8"/>
          <p:cNvSpPr>
            <a:spLocks noGrp="1"/>
          </p:cNvSpPr>
          <p:nvPr>
            <p:ph type="sldNum" sz="quarter" idx="11"/>
          </p:nvPr>
        </p:nvSpPr>
        <p:spPr/>
        <p:txBody>
          <a:bodyPr/>
          <a:lstStyle>
            <a:lvl1pPr>
              <a:defRPr/>
            </a:lvl1pPr>
          </a:lstStyle>
          <a:p>
            <a:pPr>
              <a:defRPr/>
            </a:pPr>
            <a:fld id="{F0961EAA-EEF1-408D-BF7F-9BAE2D192F2D}" type="slidenum">
              <a:rPr lang="cs-CZ"/>
              <a:pPr>
                <a:defRPr/>
              </a:pPr>
              <a:t>‹#›</a:t>
            </a:fld>
            <a:endParaRPr lang="cs-CZ"/>
          </a:p>
        </p:txBody>
      </p:sp>
      <p:sp>
        <p:nvSpPr>
          <p:cNvPr id="7" name="Zástupný symbol pro zápatí 9"/>
          <p:cNvSpPr>
            <a:spLocks noGrp="1"/>
          </p:cNvSpPr>
          <p:nvPr>
            <p:ph type="ftr" sz="quarter" idx="12"/>
          </p:nvPr>
        </p:nvSpPr>
        <p:spPr/>
        <p:txBody>
          <a:bodyPr/>
          <a:lstStyle>
            <a:lvl1pPr>
              <a:defRPr/>
            </a:lvl1pPr>
          </a:lstStyle>
          <a:p>
            <a:pPr>
              <a:defRPr/>
            </a:pPr>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Zástupný symbol pro text 8"/>
          <p:cNvSpPr>
            <a:spLocks noGrp="1"/>
          </p:cNvSpPr>
          <p:nvPr>
            <p:ph type="body" idx="1"/>
          </p:nvPr>
        </p:nvSpPr>
        <p:spPr bwMode="auto">
          <a:xfrm>
            <a:off x="457200" y="1447800"/>
            <a:ext cx="8229600"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smtClean="0"/>
          </a:p>
        </p:txBody>
      </p:sp>
      <p:sp>
        <p:nvSpPr>
          <p:cNvPr id="24" name="Zástupný symbol pro datum 23"/>
          <p:cNvSpPr>
            <a:spLocks noGrp="1"/>
          </p:cNvSpPr>
          <p:nvPr>
            <p:ph type="dt" sz="half" idx="2"/>
          </p:nvPr>
        </p:nvSpPr>
        <p:spPr>
          <a:xfrm>
            <a:off x="5791200" y="6203950"/>
            <a:ext cx="2590800" cy="384175"/>
          </a:xfrm>
          <a:prstGeom prst="rect">
            <a:avLst/>
          </a:prstGeom>
        </p:spPr>
        <p:txBody>
          <a:bodyPr vert="horz" anchor="ctr" anchorCtr="0"/>
          <a:lstStyle>
            <a:lvl1pPr algn="l" eaLnBrk="1" fontAlgn="auto" latinLnBrk="0" hangingPunct="1">
              <a:spcBef>
                <a:spcPts val="0"/>
              </a:spcBef>
              <a:spcAft>
                <a:spcPts val="0"/>
              </a:spcAft>
              <a:defRPr kumimoji="0" sz="1200" smtClean="0">
                <a:solidFill>
                  <a:schemeClr val="tx2"/>
                </a:solidFill>
                <a:latin typeface="+mn-lt"/>
                <a:cs typeface="+mn-cs"/>
              </a:defRPr>
            </a:lvl1pPr>
          </a:lstStyle>
          <a:p>
            <a:pPr>
              <a:defRPr/>
            </a:pPr>
            <a:fld id="{60D0B28E-A0DC-4BA1-8DE9-04E38F9ABF45}" type="datetimeFigureOut">
              <a:rPr lang="cs-CZ"/>
              <a:pPr>
                <a:defRPr/>
              </a:pPr>
              <a:t>12.03.2019</a:t>
            </a:fld>
            <a:endParaRPr lang="cs-CZ"/>
          </a:p>
        </p:txBody>
      </p:sp>
      <p:sp>
        <p:nvSpPr>
          <p:cNvPr id="10" name="Zástupný symbol pro zápatí 9"/>
          <p:cNvSpPr>
            <a:spLocks noGrp="1"/>
          </p:cNvSpPr>
          <p:nvPr>
            <p:ph type="ftr" sz="quarter" idx="3"/>
          </p:nvPr>
        </p:nvSpPr>
        <p:spPr>
          <a:xfrm>
            <a:off x="2133600" y="6203950"/>
            <a:ext cx="3581400" cy="384175"/>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cs typeface="+mn-cs"/>
              </a:defRPr>
            </a:lvl1pPr>
          </a:lstStyle>
          <a:p>
            <a:pPr>
              <a:defRPr/>
            </a:pPr>
            <a:endParaRPr lang="cs-CZ"/>
          </a:p>
        </p:txBody>
      </p:sp>
      <p:sp>
        <p:nvSpPr>
          <p:cNvPr id="22" name="Zástupný symbol pro číslo snímku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fontAlgn="auto" latinLnBrk="0" hangingPunct="1">
              <a:spcBef>
                <a:spcPts val="0"/>
              </a:spcBef>
              <a:spcAft>
                <a:spcPts val="0"/>
              </a:spcAft>
              <a:defRPr kumimoji="0" sz="1600" baseline="0" smtClean="0">
                <a:solidFill>
                  <a:schemeClr val="tx2"/>
                </a:solidFill>
                <a:latin typeface="+mn-lt"/>
                <a:cs typeface="+mn-cs"/>
              </a:defRPr>
            </a:lvl1pPr>
          </a:lstStyle>
          <a:p>
            <a:pPr>
              <a:defRPr/>
            </a:pPr>
            <a:fld id="{A66FC921-1FDC-47ED-9FD0-2EE6D4BF09E1}" type="slidenum">
              <a:rPr lang="cs-CZ"/>
              <a:pPr>
                <a:defRPr/>
              </a:pPr>
              <a:t>‹#›</a:t>
            </a:fld>
            <a:endParaRPr lang="cs-CZ"/>
          </a:p>
        </p:txBody>
      </p:sp>
      <p:sp>
        <p:nvSpPr>
          <p:cNvPr id="5" name="Zástupný symbol pro nadpis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cs-CZ" smtClean="0"/>
              <a:t>Klepnutím lze upravit styl předlohy nadpisů.</a:t>
            </a:r>
            <a:endParaRPr lang="en-US"/>
          </a:p>
        </p:txBody>
      </p:sp>
    </p:spTree>
  </p:cSld>
  <p:clrMap bg1="lt1" tx1="dk1" bg2="lt2" tx2="dk2" accent1="accent1" accent2="accent2" accent3="accent3" accent4="accent4" accent5="accent5" accent6="accent6" hlink="hlink" folHlink="folHlink"/>
  <p:sldLayoutIdLst>
    <p:sldLayoutId id="2147483756" r:id="rId1"/>
    <p:sldLayoutId id="2147483755" r:id="rId2"/>
    <p:sldLayoutId id="2147483757" r:id="rId3"/>
    <p:sldLayoutId id="2147483754" r:id="rId4"/>
    <p:sldLayoutId id="2147483758" r:id="rId5"/>
    <p:sldLayoutId id="2147483753" r:id="rId6"/>
    <p:sldLayoutId id="2147483752" r:id="rId7"/>
    <p:sldLayoutId id="2147483759" r:id="rId8"/>
    <p:sldLayoutId id="2147483760" r:id="rId9"/>
    <p:sldLayoutId id="2147483751" r:id="rId10"/>
    <p:sldLayoutId id="2147483750" r:id="rId11"/>
  </p:sldLayoutIdLst>
  <p:txStyles>
    <p:titleStyle>
      <a:lvl1pPr algn="l" rtl="0" fontAlgn="base">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fontAlgn="base">
        <a:spcBef>
          <a:spcPct val="0"/>
        </a:spcBef>
        <a:spcAft>
          <a:spcPct val="0"/>
        </a:spcAft>
        <a:defRPr sz="4200">
          <a:solidFill>
            <a:srgbClr val="F9F9F9"/>
          </a:solidFill>
          <a:latin typeface="Constantia" pitchFamily="18" charset="0"/>
        </a:defRPr>
      </a:lvl2pPr>
      <a:lvl3pPr algn="l" rtl="0" fontAlgn="base">
        <a:spcBef>
          <a:spcPct val="0"/>
        </a:spcBef>
        <a:spcAft>
          <a:spcPct val="0"/>
        </a:spcAft>
        <a:defRPr sz="4200">
          <a:solidFill>
            <a:srgbClr val="F9F9F9"/>
          </a:solidFill>
          <a:latin typeface="Constantia" pitchFamily="18" charset="0"/>
        </a:defRPr>
      </a:lvl3pPr>
      <a:lvl4pPr algn="l" rtl="0" fontAlgn="base">
        <a:spcBef>
          <a:spcPct val="0"/>
        </a:spcBef>
        <a:spcAft>
          <a:spcPct val="0"/>
        </a:spcAft>
        <a:defRPr sz="4200">
          <a:solidFill>
            <a:srgbClr val="F9F9F9"/>
          </a:solidFill>
          <a:latin typeface="Constantia" pitchFamily="18" charset="0"/>
        </a:defRPr>
      </a:lvl4pPr>
      <a:lvl5pPr algn="l" rtl="0" fontAlgn="base">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fontAlgn="base">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fontAlgn="base">
        <a:spcBef>
          <a:spcPts val="300"/>
        </a:spcBef>
        <a:spcAft>
          <a:spcPct val="0"/>
        </a:spcAft>
        <a:buClr>
          <a:srgbClr val="A94543"/>
        </a:buClr>
        <a:buSzPct val="85000"/>
        <a:buFont typeface="Wingdings 2" pitchFamily="18" charset="2"/>
        <a:buChar char=""/>
        <a:defRPr sz="2400" kern="1200">
          <a:solidFill>
            <a:schemeClr val="tx2"/>
          </a:solidFill>
          <a:latin typeface="+mn-lt"/>
          <a:ea typeface="+mn-ea"/>
          <a:cs typeface="+mn-cs"/>
        </a:defRPr>
      </a:lvl2pPr>
      <a:lvl3pPr marL="1004888" indent="-228600" algn="l" rtl="0" fontAlgn="base">
        <a:spcBef>
          <a:spcPts val="300"/>
        </a:spcBef>
        <a:spcAft>
          <a:spcPct val="0"/>
        </a:spcAft>
        <a:buClr>
          <a:srgbClr val="8C3836"/>
        </a:buClr>
        <a:buSzPct val="85000"/>
        <a:buFont typeface="Wingdings 2" pitchFamily="18" charset="2"/>
        <a:buChar char=""/>
        <a:defRPr sz="2100" kern="1200">
          <a:solidFill>
            <a:schemeClr val="tx1"/>
          </a:solidFill>
          <a:latin typeface="+mn-lt"/>
          <a:ea typeface="+mn-ea"/>
          <a:cs typeface="+mn-cs"/>
        </a:defRPr>
      </a:lvl3pPr>
      <a:lvl4pPr marL="1279525" indent="-228600" algn="l" rtl="0" fontAlgn="base">
        <a:spcBef>
          <a:spcPts val="300"/>
        </a:spcBef>
        <a:spcAft>
          <a:spcPct val="0"/>
        </a:spcAft>
        <a:buClr>
          <a:srgbClr val="A94543"/>
        </a:buClr>
        <a:buSzPct val="85000"/>
        <a:buFont typeface="Wingdings 2" pitchFamily="18" charset="2"/>
        <a:buChar char=""/>
        <a:defRPr sz="1900" kern="1200">
          <a:solidFill>
            <a:schemeClr val="tx1"/>
          </a:solidFill>
          <a:latin typeface="+mn-lt"/>
          <a:ea typeface="+mn-ea"/>
          <a:cs typeface="+mn-cs"/>
        </a:defRPr>
      </a:lvl4pPr>
      <a:lvl5pPr marL="1554163" indent="-228600" algn="l" rtl="0" fontAlgn="base">
        <a:spcBef>
          <a:spcPts val="338"/>
        </a:spcBef>
        <a:spcAft>
          <a:spcPct val="0"/>
        </a:spcAft>
        <a:buClr>
          <a:srgbClr val="A94543"/>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457200" y="2204864"/>
            <a:ext cx="8305800" cy="3745086"/>
          </a:xfrm>
        </p:spPr>
        <p:txBody>
          <a:bodyPr/>
          <a:lstStyle/>
          <a:p>
            <a:pPr fontAlgn="auto">
              <a:spcAft>
                <a:spcPts val="0"/>
              </a:spcAft>
              <a:buFont typeface="Wingdings 2"/>
              <a:buNone/>
              <a:defRPr/>
            </a:pPr>
            <a:endParaRPr lang="cs-CZ" dirty="0" smtClean="0"/>
          </a:p>
          <a:p>
            <a:pPr fontAlgn="auto">
              <a:spcAft>
                <a:spcPts val="0"/>
              </a:spcAft>
              <a:buFont typeface="Wingdings 2"/>
              <a:buNone/>
              <a:defRPr/>
            </a:pPr>
            <a:endParaRPr lang="cs-CZ" dirty="0" smtClean="0"/>
          </a:p>
          <a:p>
            <a:pPr fontAlgn="auto">
              <a:spcAft>
                <a:spcPts val="0"/>
              </a:spcAft>
              <a:buFont typeface="Wingdings 2"/>
              <a:buNone/>
              <a:defRPr/>
            </a:pPr>
            <a:endParaRPr lang="cs-CZ" dirty="0" smtClean="0"/>
          </a:p>
          <a:p>
            <a:pPr fontAlgn="auto">
              <a:spcAft>
                <a:spcPts val="0"/>
              </a:spcAft>
              <a:buFont typeface="Wingdings 2"/>
              <a:buNone/>
              <a:defRPr/>
            </a:pPr>
            <a:endParaRPr lang="cs-CZ" dirty="0" smtClean="0"/>
          </a:p>
          <a:p>
            <a:pPr fontAlgn="auto">
              <a:spcAft>
                <a:spcPts val="0"/>
              </a:spcAft>
              <a:buFont typeface="Wingdings 2"/>
              <a:buNone/>
              <a:defRPr/>
            </a:pPr>
            <a:endParaRPr lang="cs-CZ" dirty="0" smtClean="0"/>
          </a:p>
          <a:p>
            <a:pPr fontAlgn="auto">
              <a:spcAft>
                <a:spcPts val="0"/>
              </a:spcAft>
              <a:buFont typeface="Wingdings 2"/>
              <a:buNone/>
              <a:defRPr/>
            </a:pPr>
            <a:endParaRPr lang="cs-CZ" dirty="0" smtClean="0"/>
          </a:p>
          <a:p>
            <a:pPr fontAlgn="auto">
              <a:spcAft>
                <a:spcPts val="0"/>
              </a:spcAft>
              <a:buFont typeface="Wingdings 2"/>
              <a:buNone/>
              <a:defRPr/>
            </a:pPr>
            <a:endParaRPr lang="cs-CZ" dirty="0" smtClean="0"/>
          </a:p>
          <a:p>
            <a:pPr algn="r" fontAlgn="auto">
              <a:spcAft>
                <a:spcPts val="0"/>
              </a:spcAft>
              <a:buFont typeface="Wingdings 2"/>
              <a:buNone/>
              <a:defRPr/>
            </a:pPr>
            <a:r>
              <a:rPr lang="cs-CZ" b="1" dirty="0" smtClean="0">
                <a:latin typeface="Arial" pitchFamily="34" charset="0"/>
                <a:cs typeface="Arial" pitchFamily="34" charset="0"/>
              </a:rPr>
              <a:t>VŠB-TU Ostrava 27. 3. 2019</a:t>
            </a:r>
          </a:p>
        </p:txBody>
      </p:sp>
      <p:sp>
        <p:nvSpPr>
          <p:cNvPr id="2" name="Nadpis 1"/>
          <p:cNvSpPr>
            <a:spLocks noGrp="1"/>
          </p:cNvSpPr>
          <p:nvPr>
            <p:ph type="ctrTitle"/>
          </p:nvPr>
        </p:nvSpPr>
        <p:spPr>
          <a:xfrm>
            <a:off x="107504" y="332656"/>
            <a:ext cx="8928992" cy="1368152"/>
          </a:xfrm>
        </p:spPr>
        <p:txBody>
          <a:bodyPr/>
          <a:lstStyle/>
          <a:p>
            <a:pPr fontAlgn="auto">
              <a:spcAft>
                <a:spcPts val="0"/>
              </a:spcAft>
              <a:defRPr/>
            </a:pPr>
            <a:r>
              <a:rPr lang="cs-CZ" sz="3200" b="1" dirty="0" smtClean="0">
                <a:solidFill>
                  <a:srgbClr val="0070C0"/>
                </a:solidFill>
                <a:latin typeface="Arial" pitchFamily="34" charset="0"/>
                <a:cs typeface="Arial" pitchFamily="34" charset="0"/>
              </a:rPr>
              <a:t>Obnova katastrálního operátu novým mapováním – zjišťování průběhu hranic</a:t>
            </a:r>
            <a:endParaRPr lang="cs-CZ" sz="3200" b="1" dirty="0">
              <a:solidFill>
                <a:srgbClr val="0070C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907705" y="0"/>
            <a:ext cx="5472608" cy="6741368"/>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cstate="print"/>
          <a:srcRect/>
          <a:stretch>
            <a:fillRect/>
          </a:stretch>
        </p:blipFill>
        <p:spPr bwMode="auto">
          <a:xfrm>
            <a:off x="163396" y="188640"/>
            <a:ext cx="8729083" cy="648072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2051720" y="116632"/>
            <a:ext cx="4682855" cy="6624736"/>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Hermanky-naskenované ZPMZ\PN -32.jpg"/>
          <p:cNvPicPr>
            <a:picLocks noGrp="1" noChangeAspect="1" noChangeArrowheads="1"/>
          </p:cNvPicPr>
          <p:nvPr>
            <p:ph idx="1"/>
          </p:nvPr>
        </p:nvPicPr>
        <p:blipFill>
          <a:blip r:embed="rId2" cstate="print"/>
          <a:srcRect/>
          <a:stretch>
            <a:fillRect/>
          </a:stretch>
        </p:blipFill>
        <p:spPr bwMode="auto">
          <a:xfrm>
            <a:off x="2213898" y="115888"/>
            <a:ext cx="4716205" cy="655320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Hermanky-naskenované ZPMZ\PN -39_0001.jpg"/>
          <p:cNvPicPr>
            <a:picLocks noChangeAspect="1" noChangeArrowheads="1"/>
          </p:cNvPicPr>
          <p:nvPr/>
        </p:nvPicPr>
        <p:blipFill>
          <a:blip r:embed="rId2" cstate="print"/>
          <a:srcRect/>
          <a:stretch>
            <a:fillRect/>
          </a:stretch>
        </p:blipFill>
        <p:spPr bwMode="auto">
          <a:xfrm>
            <a:off x="2068908" y="0"/>
            <a:ext cx="5006183" cy="685800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51520" y="116632"/>
            <a:ext cx="8712968" cy="6624736"/>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48900" t="48347" r="30783" b="27917"/>
          <a:stretch>
            <a:fillRect/>
          </a:stretch>
        </p:blipFill>
        <p:spPr bwMode="auto">
          <a:xfrm>
            <a:off x="250825" y="260350"/>
            <a:ext cx="8569325" cy="6408738"/>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l="47032" t="45668" r="32423" b="30548"/>
          <a:stretch>
            <a:fillRect/>
          </a:stretch>
        </p:blipFill>
        <p:spPr bwMode="auto">
          <a:xfrm>
            <a:off x="179388" y="188913"/>
            <a:ext cx="8713787" cy="65532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45831" t="42738" r="37869" b="37923"/>
          <a:stretch>
            <a:fillRect/>
          </a:stretch>
        </p:blipFill>
        <p:spPr bwMode="auto">
          <a:xfrm>
            <a:off x="250825" y="260350"/>
            <a:ext cx="3889375" cy="2808288"/>
          </a:xfrm>
          <a:prstGeom prst="rect">
            <a:avLst/>
          </a:prstGeom>
          <a:noFill/>
          <a:ln w="9525">
            <a:noFill/>
            <a:miter lim="800000"/>
            <a:headEnd/>
            <a:tailEnd/>
          </a:ln>
        </p:spPr>
      </p:pic>
      <p:pic>
        <p:nvPicPr>
          <p:cNvPr id="3" name="Picture 3"/>
          <p:cNvPicPr>
            <a:picLocks noChangeAspect="1" noChangeArrowheads="1"/>
          </p:cNvPicPr>
          <p:nvPr/>
        </p:nvPicPr>
        <p:blipFill>
          <a:blip r:embed="rId3" cstate="print"/>
          <a:srcRect l="56461" t="42740" r="27948" b="30009"/>
          <a:stretch>
            <a:fillRect/>
          </a:stretch>
        </p:blipFill>
        <p:spPr bwMode="auto">
          <a:xfrm>
            <a:off x="4932039" y="188913"/>
            <a:ext cx="3527749" cy="2952750"/>
          </a:xfrm>
          <a:prstGeom prst="rect">
            <a:avLst/>
          </a:prstGeom>
          <a:noFill/>
          <a:ln w="9525">
            <a:noFill/>
            <a:miter lim="800000"/>
            <a:headEnd/>
            <a:tailEnd/>
          </a:ln>
        </p:spPr>
      </p:pic>
      <p:pic>
        <p:nvPicPr>
          <p:cNvPr id="4" name="Picture 6"/>
          <p:cNvPicPr>
            <a:picLocks noChangeAspect="1" noChangeArrowheads="1"/>
          </p:cNvPicPr>
          <p:nvPr/>
        </p:nvPicPr>
        <p:blipFill>
          <a:blip r:embed="rId4" cstate="print"/>
          <a:srcRect l="44176" t="31313" r="39999" b="47591"/>
          <a:stretch>
            <a:fillRect/>
          </a:stretch>
        </p:blipFill>
        <p:spPr bwMode="auto">
          <a:xfrm>
            <a:off x="250825" y="3357563"/>
            <a:ext cx="3889375" cy="3384550"/>
          </a:xfrm>
          <a:prstGeom prst="rect">
            <a:avLst/>
          </a:prstGeom>
          <a:noFill/>
          <a:ln w="9525">
            <a:noFill/>
            <a:miter lim="800000"/>
            <a:headEnd/>
            <a:tailEnd/>
          </a:ln>
        </p:spPr>
      </p:pic>
      <p:pic>
        <p:nvPicPr>
          <p:cNvPr id="5" name="Picture 7"/>
          <p:cNvPicPr>
            <a:picLocks noChangeAspect="1" noChangeArrowheads="1"/>
          </p:cNvPicPr>
          <p:nvPr/>
        </p:nvPicPr>
        <p:blipFill>
          <a:blip r:embed="rId5" cstate="print"/>
          <a:srcRect l="56699" t="36586" r="24400" b="31767"/>
          <a:stretch>
            <a:fillRect/>
          </a:stretch>
        </p:blipFill>
        <p:spPr bwMode="auto">
          <a:xfrm>
            <a:off x="4932363" y="3357563"/>
            <a:ext cx="3527425" cy="3311525"/>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67544" y="260648"/>
            <a:ext cx="8424936" cy="2677656"/>
          </a:xfrm>
          <a:prstGeom prst="rect">
            <a:avLst/>
          </a:prstGeom>
        </p:spPr>
        <p:txBody>
          <a:bodyPr wrap="square">
            <a:spAutoFit/>
          </a:bodyPr>
          <a:lstStyle/>
          <a:p>
            <a:r>
              <a:rPr lang="cs-CZ" dirty="0" smtClean="0"/>
              <a:t>Po ukončení digitalizace v roce 2017 je již k dispozici jen digitální katastrální mapa.</a:t>
            </a:r>
          </a:p>
          <a:p>
            <a:endParaRPr lang="cs-CZ" dirty="0" smtClean="0"/>
          </a:p>
          <a:p>
            <a:r>
              <a:rPr lang="cs-CZ" dirty="0" smtClean="0"/>
              <a:t>Ta může mít dvojí podobu.</a:t>
            </a:r>
          </a:p>
          <a:p>
            <a:endParaRPr lang="cs-CZ" dirty="0" smtClean="0"/>
          </a:p>
          <a:p>
            <a:endParaRPr lang="cs-CZ" dirty="0" smtClean="0"/>
          </a:p>
          <a:p>
            <a:r>
              <a:rPr lang="cs-CZ" sz="1400" b="1" u="sng" dirty="0" smtClean="0"/>
              <a:t>DKM</a:t>
            </a:r>
            <a:r>
              <a:rPr lang="cs-CZ" sz="1400" b="1" dirty="0" smtClean="0"/>
              <a:t> - digitální katastrální mapa, cca na 1/3 území.</a:t>
            </a:r>
          </a:p>
          <a:p>
            <a:endParaRPr lang="cs-CZ" sz="1400" b="1" dirty="0" smtClean="0"/>
          </a:p>
          <a:p>
            <a:r>
              <a:rPr lang="cs-CZ" sz="1400" b="1" u="sng" dirty="0" smtClean="0"/>
              <a:t>KMD</a:t>
            </a:r>
            <a:r>
              <a:rPr lang="cs-CZ" sz="1400" b="1" dirty="0" smtClean="0"/>
              <a:t> - katastrální mapa digitalizovaná v S-JTSK, cca na 2/3 území.</a:t>
            </a:r>
          </a:p>
          <a:p>
            <a:endParaRPr lang="cs-CZ"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Zástupný symbol pro obsah 2"/>
          <p:cNvSpPr>
            <a:spLocks noGrp="1"/>
          </p:cNvSpPr>
          <p:nvPr>
            <p:ph idx="1"/>
          </p:nvPr>
        </p:nvSpPr>
        <p:spPr>
          <a:xfrm>
            <a:off x="457200" y="404813"/>
            <a:ext cx="8229600" cy="6048375"/>
          </a:xfrm>
        </p:spPr>
        <p:txBody>
          <a:bodyPr/>
          <a:lstStyle/>
          <a:p>
            <a:r>
              <a:rPr lang="cs-CZ" dirty="0" smtClean="0"/>
              <a:t>Stručný přehled vývoje </a:t>
            </a:r>
            <a:r>
              <a:rPr lang="cs-CZ" dirty="0" err="1" smtClean="0"/>
              <a:t>velkoměřítkového</a:t>
            </a:r>
            <a:r>
              <a:rPr lang="cs-CZ" dirty="0" smtClean="0"/>
              <a:t> mapování.</a:t>
            </a:r>
          </a:p>
          <a:p>
            <a:pPr>
              <a:buFont typeface="Wingdings 2" pitchFamily="18" charset="2"/>
              <a:buNone/>
            </a:pPr>
            <a:r>
              <a:rPr lang="cs-CZ" sz="1600" dirty="0" smtClean="0">
                <a:latin typeface="Arial" panose="020B0604020202020204" pitchFamily="34" charset="0"/>
                <a:cs typeface="Arial" panose="020B0604020202020204" pitchFamily="34" charset="0"/>
              </a:rPr>
              <a:t>Rok 1817 je vydán patent rakouského císaře Františka I, kterým se zřizuje stabilní katastr.</a:t>
            </a:r>
          </a:p>
          <a:p>
            <a:pPr>
              <a:buFont typeface="Wingdings 2" pitchFamily="18" charset="2"/>
              <a:buNone/>
            </a:pPr>
            <a:r>
              <a:rPr lang="cs-CZ" sz="1600" dirty="0" smtClean="0">
                <a:latin typeface="Arial" panose="020B0604020202020204" pitchFamily="34" charset="0"/>
                <a:cs typeface="Arial" panose="020B0604020202020204" pitchFamily="34" charset="0"/>
              </a:rPr>
              <a:t>Měření začalo již roku 1817 v Dolním Rakousku a skončilo 1861 v Tyrolsku (44 let).</a:t>
            </a:r>
          </a:p>
          <a:p>
            <a:pPr>
              <a:buFont typeface="Wingdings 2" pitchFamily="18" charset="2"/>
              <a:buNone/>
            </a:pPr>
            <a:r>
              <a:rPr lang="cs-CZ" sz="1600" dirty="0" smtClean="0">
                <a:latin typeface="Arial" panose="020B0604020202020204" pitchFamily="34" charset="0"/>
                <a:cs typeface="Arial" panose="020B0604020202020204" pitchFamily="34" charset="0"/>
              </a:rPr>
              <a:t>Přímo na území naší dnešní republiky probíhaly mapovací práce v následujícím sledu:</a:t>
            </a:r>
          </a:p>
          <a:p>
            <a:pPr>
              <a:buFont typeface="Wingdings 2" pitchFamily="18" charset="2"/>
              <a:buNone/>
            </a:pPr>
            <a:endParaRPr lang="cs-CZ" sz="1600" dirty="0" smtClean="0">
              <a:latin typeface="Arial" panose="020B0604020202020204" pitchFamily="34" charset="0"/>
              <a:cs typeface="Arial" panose="020B0604020202020204" pitchFamily="34" charset="0"/>
            </a:endParaRPr>
          </a:p>
          <a:p>
            <a:pPr>
              <a:buFont typeface="Wingdings 2" pitchFamily="18" charset="2"/>
              <a:buNone/>
            </a:pPr>
            <a:r>
              <a:rPr lang="cs-CZ" sz="1600" dirty="0" smtClean="0">
                <a:latin typeface="Arial" panose="020B0604020202020204" pitchFamily="34" charset="0"/>
                <a:cs typeface="Arial" panose="020B0604020202020204" pitchFamily="34" charset="0"/>
              </a:rPr>
              <a:t>Na Moravě a ve Slezsku  1824-1830 a 1833-1835  (celkem 11 let).</a:t>
            </a:r>
          </a:p>
          <a:p>
            <a:pPr>
              <a:buFont typeface="Wingdings 2" pitchFamily="18" charset="2"/>
              <a:buNone/>
            </a:pPr>
            <a:r>
              <a:rPr lang="cs-CZ" sz="1600" dirty="0" smtClean="0">
                <a:latin typeface="Arial" panose="020B0604020202020204" pitchFamily="34" charset="0"/>
                <a:cs typeface="Arial" panose="020B0604020202020204" pitchFamily="34" charset="0"/>
              </a:rPr>
              <a:t>V Čechách   1826-1830 a 1837-1843 (celkem 12 let).</a:t>
            </a:r>
          </a:p>
          <a:p>
            <a:pPr>
              <a:buFont typeface="Wingdings 2" pitchFamily="18" charset="2"/>
              <a:buNone/>
            </a:pPr>
            <a:endParaRPr lang="cs-CZ" sz="800" dirty="0" smtClean="0">
              <a:latin typeface="Arial" panose="020B0604020202020204" pitchFamily="34" charset="0"/>
              <a:cs typeface="Arial" panose="020B0604020202020204" pitchFamily="34" charset="0"/>
            </a:endParaRPr>
          </a:p>
          <a:p>
            <a:pPr>
              <a:buFont typeface="Wingdings 2" pitchFamily="18" charset="2"/>
              <a:buNone/>
            </a:pPr>
            <a:r>
              <a:rPr lang="cs-CZ" sz="1600" dirty="0" smtClean="0">
                <a:latin typeface="Arial" panose="020B0604020202020204" pitchFamily="34" charset="0"/>
                <a:cs typeface="Arial" panose="020B0604020202020204" pitchFamily="34" charset="0"/>
              </a:rPr>
              <a:t>Práce započaly na našem území v okolí Břeclavi a skončily v okolí Mladé Boleslavi.</a:t>
            </a:r>
          </a:p>
          <a:p>
            <a:pPr>
              <a:buFont typeface="Wingdings 2" pitchFamily="18" charset="2"/>
              <a:buNone/>
            </a:pPr>
            <a:endParaRPr lang="cs-CZ" sz="1600" dirty="0" smtClean="0">
              <a:latin typeface="Arial" panose="020B0604020202020204" pitchFamily="34" charset="0"/>
              <a:cs typeface="Arial" panose="020B0604020202020204" pitchFamily="34" charset="0"/>
            </a:endParaRPr>
          </a:p>
          <a:p>
            <a:pPr>
              <a:buFont typeface="Wingdings 2" pitchFamily="18" charset="2"/>
              <a:buNone/>
            </a:pPr>
            <a:r>
              <a:rPr lang="cs-CZ" sz="1600" u="sng" dirty="0" smtClean="0">
                <a:latin typeface="Arial" panose="020B0604020202020204" pitchFamily="34" charset="0"/>
                <a:cs typeface="Arial" panose="020B0604020202020204" pitchFamily="34" charset="0"/>
              </a:rPr>
              <a:t>Trocha statistiky:</a:t>
            </a:r>
          </a:p>
          <a:p>
            <a:pPr>
              <a:buFont typeface="Wingdings 2" pitchFamily="18" charset="2"/>
              <a:buNone/>
            </a:pPr>
            <a:r>
              <a:rPr lang="cs-CZ" sz="1600" dirty="0" smtClean="0">
                <a:latin typeface="Arial" panose="020B0604020202020204" pitchFamily="34" charset="0"/>
                <a:cs typeface="Arial" panose="020B0604020202020204" pitchFamily="34" charset="0"/>
              </a:rPr>
              <a:t>Na našem území bylo zaměřeno 12691 katastrálních obcí, cca 15.3 mil. parcel a necelých 50 tisíc mapových listů.</a:t>
            </a:r>
          </a:p>
          <a:p>
            <a:pPr>
              <a:buFont typeface="Wingdings 2" pitchFamily="18" charset="2"/>
              <a:buNone/>
            </a:pPr>
            <a:endParaRPr lang="cs-CZ" sz="1600" dirty="0" smtClean="0">
              <a:latin typeface="Arial" panose="020B0604020202020204" pitchFamily="34" charset="0"/>
              <a:cs typeface="Arial" panose="020B0604020202020204" pitchFamily="34" charset="0"/>
            </a:endParaRPr>
          </a:p>
          <a:p>
            <a:pPr>
              <a:buFont typeface="Wingdings 2" pitchFamily="18" charset="2"/>
              <a:buNone/>
            </a:pPr>
            <a:r>
              <a:rPr lang="cs-CZ" sz="1600" b="1" dirty="0" smtClean="0">
                <a:latin typeface="Arial" panose="020B0604020202020204" pitchFamily="34" charset="0"/>
                <a:cs typeface="Arial" panose="020B0604020202020204" pitchFamily="34" charset="0"/>
              </a:rPr>
              <a:t>Mapy stabilního byly mapy grafické vyhotovené metodou měřického stolu.</a:t>
            </a:r>
          </a:p>
          <a:p>
            <a:pPr>
              <a:buFont typeface="Wingdings 2" pitchFamily="18" charset="2"/>
              <a:buNone/>
            </a:pPr>
            <a:r>
              <a:rPr lang="cs-CZ" sz="1600" dirty="0" smtClean="0">
                <a:latin typeface="Arial" panose="020B0604020202020204" pitchFamily="34" charset="0"/>
                <a:cs typeface="Arial" panose="020B0604020202020204" pitchFamily="34" charset="0"/>
              </a:rPr>
              <a:t>V nedávné době (na počátku digitalizace SGI) jsme v KN používali cca 70% map, vycházejících z obsahu map stabilního katastru a jsou i ve stejném měřítku. Tyto mapy prodělali svůj vývoj a jsou vedeny na PET fóliích, nazývají se též mapy analogové.</a:t>
            </a:r>
          </a:p>
          <a:p>
            <a:pPr>
              <a:buFont typeface="Wingdings 2" pitchFamily="18" charset="2"/>
              <a:buNone/>
            </a:pPr>
            <a:endParaRPr lang="cs-CZ" sz="1600" dirty="0" smtClean="0">
              <a:latin typeface="Arial" panose="020B0604020202020204" pitchFamily="34" charset="0"/>
              <a:cs typeface="Arial" panose="020B0604020202020204" pitchFamily="34" charset="0"/>
            </a:endParaRPr>
          </a:p>
          <a:p>
            <a:pPr>
              <a:buFont typeface="Wingdings 2" pitchFamily="18" charset="2"/>
              <a:buNone/>
            </a:pPr>
            <a:endParaRPr lang="cs-CZ" sz="1600" dirty="0" smtClean="0"/>
          </a:p>
          <a:p>
            <a:pPr>
              <a:buFont typeface="Wingdings 2" pitchFamily="18" charset="2"/>
              <a:buNone/>
            </a:pPr>
            <a:endParaRPr lang="cs-CZ" sz="1600" dirty="0" smtClean="0"/>
          </a:p>
          <a:p>
            <a:endParaRPr lang="cs-CZ" dirty="0" smtClean="0"/>
          </a:p>
          <a:p>
            <a:endParaRPr lang="cs-CZ"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t="10747" r="24438"/>
          <a:stretch/>
        </p:blipFill>
        <p:spPr>
          <a:xfrm>
            <a:off x="107504" y="548680"/>
            <a:ext cx="8904583" cy="5697306"/>
          </a:xfrm>
          <a:prstGeom prst="rect">
            <a:avLst/>
          </a:prstGeom>
        </p:spPr>
      </p:pic>
    </p:spTree>
    <p:extLst>
      <p:ext uri="{BB962C8B-B14F-4D97-AF65-F5344CB8AC3E}">
        <p14:creationId xmlns:p14="http://schemas.microsoft.com/office/powerpoint/2010/main" val="39401351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Obrázek 1"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88640"/>
            <a:ext cx="7344816" cy="6560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61734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88641"/>
            <a:ext cx="8856984" cy="369332"/>
          </a:xfrm>
          <a:prstGeom prst="rect">
            <a:avLst/>
          </a:prstGeom>
        </p:spPr>
        <p:txBody>
          <a:bodyPr wrap="square">
            <a:spAutoFit/>
          </a:bodyPr>
          <a:lstStyle/>
          <a:p>
            <a:r>
              <a:rPr lang="cs-CZ" b="1" u="sng" dirty="0"/>
              <a:t>Seznam k. </a:t>
            </a:r>
            <a:r>
              <a:rPr lang="cs-CZ" b="1" u="sng" dirty="0" err="1"/>
              <a:t>ú.</a:t>
            </a:r>
            <a:r>
              <a:rPr lang="cs-CZ" b="1" u="sng" dirty="0"/>
              <a:t> nedigitalizovaných k </a:t>
            </a:r>
            <a:r>
              <a:rPr lang="cs-CZ" b="1" u="sng" dirty="0" smtClean="0"/>
              <a:t>dubnu 2019 v </a:t>
            </a:r>
            <a:r>
              <a:rPr lang="cs-CZ" b="1" u="sng" dirty="0"/>
              <a:t>M</a:t>
            </a:r>
            <a:r>
              <a:rPr lang="cs-CZ" b="1" u="sng" dirty="0" smtClean="0"/>
              <a:t>oravskoslezském kraji</a:t>
            </a:r>
            <a:endParaRPr lang="cs-CZ" u="sng" dirty="0"/>
          </a:p>
        </p:txBody>
      </p:sp>
      <p:pic>
        <p:nvPicPr>
          <p:cNvPr id="3" name="Obrázek 2"/>
          <p:cNvPicPr>
            <a:picLocks noChangeAspect="1"/>
          </p:cNvPicPr>
          <p:nvPr/>
        </p:nvPicPr>
        <p:blipFill>
          <a:blip r:embed="rId2"/>
          <a:stretch>
            <a:fillRect/>
          </a:stretch>
        </p:blipFill>
        <p:spPr>
          <a:xfrm>
            <a:off x="1403648" y="1196752"/>
            <a:ext cx="6264695" cy="4680520"/>
          </a:xfrm>
          <a:prstGeom prst="rect">
            <a:avLst/>
          </a:prstGeom>
        </p:spPr>
      </p:pic>
    </p:spTree>
    <p:extLst>
      <p:ext uri="{BB962C8B-B14F-4D97-AF65-F5344CB8AC3E}">
        <p14:creationId xmlns:p14="http://schemas.microsoft.com/office/powerpoint/2010/main" val="533592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Zástupný symbol pro obsah 1"/>
          <p:cNvSpPr>
            <a:spLocks noGrp="1"/>
          </p:cNvSpPr>
          <p:nvPr>
            <p:ph idx="1"/>
          </p:nvPr>
        </p:nvSpPr>
        <p:spPr>
          <a:xfrm>
            <a:off x="457200" y="333375"/>
            <a:ext cx="8229600" cy="5762625"/>
          </a:xfrm>
        </p:spPr>
        <p:txBody>
          <a:bodyPr/>
          <a:lstStyle/>
          <a:p>
            <a:pPr algn="ctr">
              <a:buFont typeface="Wingdings 2" pitchFamily="18" charset="2"/>
              <a:buNone/>
            </a:pPr>
            <a:endParaRPr lang="cs-CZ" sz="2800" b="1" smtClean="0">
              <a:solidFill>
                <a:schemeClr val="tx2"/>
              </a:solidFill>
            </a:endParaRPr>
          </a:p>
          <a:p>
            <a:pPr algn="ctr">
              <a:buFont typeface="Wingdings 2" pitchFamily="18" charset="2"/>
              <a:buNone/>
            </a:pPr>
            <a:endParaRPr lang="cs-CZ" sz="2800" b="1" smtClean="0">
              <a:solidFill>
                <a:schemeClr val="tx2"/>
              </a:solidFill>
            </a:endParaRPr>
          </a:p>
          <a:p>
            <a:pPr algn="ctr">
              <a:buFont typeface="Wingdings 2" pitchFamily="18" charset="2"/>
              <a:buNone/>
            </a:pPr>
            <a:r>
              <a:rPr lang="cs-CZ" sz="2800" b="1" smtClean="0">
                <a:solidFill>
                  <a:schemeClr val="tx2"/>
                </a:solidFill>
              </a:rPr>
              <a:t>OBNOVA  NOVÝM MAPOVÁNÍM </a:t>
            </a:r>
          </a:p>
          <a:p>
            <a:pPr algn="ctr">
              <a:buFont typeface="Wingdings 2" pitchFamily="18" charset="2"/>
              <a:buNone/>
            </a:pPr>
            <a:r>
              <a:rPr lang="cs-CZ" sz="2800" b="1" smtClean="0">
                <a:solidFill>
                  <a:schemeClr val="tx2"/>
                </a:solidFill>
              </a:rPr>
              <a:t>- </a:t>
            </a:r>
          </a:p>
          <a:p>
            <a:pPr algn="ctr">
              <a:buFont typeface="Wingdings 2" pitchFamily="18" charset="2"/>
              <a:buNone/>
            </a:pPr>
            <a:r>
              <a:rPr lang="cs-CZ" sz="2800" b="1" smtClean="0">
                <a:solidFill>
                  <a:schemeClr val="tx2"/>
                </a:solidFill>
              </a:rPr>
              <a:t> ZJIŠŤOVÁNÍ  HRANIC</a:t>
            </a:r>
          </a:p>
          <a:p>
            <a:endParaRPr lang="cs-CZ"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9512" y="197346"/>
            <a:ext cx="8856984" cy="4801314"/>
          </a:xfrm>
          <a:prstGeom prst="rect">
            <a:avLst/>
          </a:prstGeom>
        </p:spPr>
        <p:txBody>
          <a:bodyPr wrap="square">
            <a:spAutoFit/>
          </a:bodyPr>
          <a:lstStyle/>
          <a:p>
            <a:pPr>
              <a:buNone/>
            </a:pPr>
            <a:r>
              <a:rPr lang="cs-CZ" b="1" u="sng" dirty="0" smtClean="0"/>
              <a:t>OBNOVA KATASTRÁLNÍHO OPERÁTU NOVÝM MAPOVÁNÍM - PŘEDPISY</a:t>
            </a:r>
          </a:p>
          <a:p>
            <a:pPr>
              <a:buFont typeface="Courier New" pitchFamily="49" charset="0"/>
              <a:buChar char="o"/>
            </a:pPr>
            <a:endParaRPr lang="cs-CZ" dirty="0" smtClean="0"/>
          </a:p>
          <a:p>
            <a:pPr>
              <a:buFont typeface="Courier New" pitchFamily="49" charset="0"/>
              <a:buChar char="o"/>
            </a:pPr>
            <a:endParaRPr lang="cs-CZ" dirty="0" smtClean="0"/>
          </a:p>
          <a:p>
            <a:pPr>
              <a:buNone/>
            </a:pPr>
            <a:r>
              <a:rPr lang="cs-CZ" dirty="0" smtClean="0"/>
              <a:t>- Katastrální zákon č. 256/2013 Sb. (§40, 41 a 42)</a:t>
            </a:r>
          </a:p>
          <a:p>
            <a:pPr>
              <a:buFont typeface="Courier New" pitchFamily="49" charset="0"/>
              <a:buChar char="o"/>
            </a:pPr>
            <a:endParaRPr lang="cs-CZ" dirty="0" smtClean="0"/>
          </a:p>
          <a:p>
            <a:pPr>
              <a:buNone/>
            </a:pPr>
            <a:r>
              <a:rPr lang="cs-CZ" dirty="0" smtClean="0"/>
              <a:t>- Katastrální vyhláška č. 357/2013 Sb. (Část čtvrtá, Hlava II, díl 2)</a:t>
            </a:r>
          </a:p>
          <a:p>
            <a:pPr>
              <a:buFont typeface="Courier New" pitchFamily="49" charset="0"/>
              <a:buChar char="o"/>
            </a:pPr>
            <a:endParaRPr lang="cs-CZ" dirty="0" smtClean="0"/>
          </a:p>
          <a:p>
            <a:pPr>
              <a:buNone/>
            </a:pPr>
            <a:r>
              <a:rPr lang="cs-CZ" dirty="0" smtClean="0"/>
              <a:t>- Návod pro obnovu katastrálního operátu a převod </a:t>
            </a:r>
          </a:p>
          <a:p>
            <a:pPr>
              <a:buNone/>
            </a:pPr>
            <a:r>
              <a:rPr lang="cs-CZ" dirty="0" smtClean="0"/>
              <a:t>   účinný od 1. února 2015 (kap. 4)</a:t>
            </a:r>
          </a:p>
          <a:p>
            <a:pPr>
              <a:buNone/>
            </a:pPr>
            <a:endParaRPr lang="cs-CZ" dirty="0" smtClean="0"/>
          </a:p>
          <a:p>
            <a:pPr>
              <a:buNone/>
            </a:pPr>
            <a:r>
              <a:rPr lang="cs-CZ" dirty="0" smtClean="0"/>
              <a:t>- Návod pro správu katastru nemovitostí </a:t>
            </a:r>
          </a:p>
          <a:p>
            <a:pPr>
              <a:buNone/>
            </a:pPr>
            <a:r>
              <a:rPr lang="cs-CZ" dirty="0" smtClean="0"/>
              <a:t>   účinný od 1. dubna 2016</a:t>
            </a:r>
          </a:p>
          <a:p>
            <a:pPr>
              <a:buNone/>
            </a:pPr>
            <a:endParaRPr lang="cs-CZ" dirty="0" smtClean="0"/>
          </a:p>
          <a:p>
            <a:pPr>
              <a:buNone/>
            </a:pPr>
            <a:r>
              <a:rPr lang="cs-CZ" dirty="0" smtClean="0"/>
              <a:t>- Zákon o územním plánování a stavebním řádu č. 183/2006 Sb. </a:t>
            </a:r>
          </a:p>
          <a:p>
            <a:pPr>
              <a:buFont typeface="Courier New" pitchFamily="49" charset="0"/>
              <a:buChar char="o"/>
            </a:pPr>
            <a:endParaRPr lang="cs-CZ" dirty="0" smtClean="0"/>
          </a:p>
          <a:p>
            <a:pPr>
              <a:buNone/>
            </a:pPr>
            <a:r>
              <a:rPr lang="cs-CZ" dirty="0" smtClean="0"/>
              <a:t>- Zákon o ochraně zemědělského půdního fondu č. 334/1992 Sb. </a:t>
            </a:r>
          </a:p>
          <a:p>
            <a:endParaRPr lang="cs-CZ"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Zástupný symbol pro obsah 1"/>
          <p:cNvSpPr>
            <a:spLocks noGrp="1"/>
          </p:cNvSpPr>
          <p:nvPr>
            <p:ph idx="1"/>
          </p:nvPr>
        </p:nvSpPr>
        <p:spPr>
          <a:xfrm>
            <a:off x="914400" y="522288"/>
            <a:ext cx="8229600" cy="6335712"/>
          </a:xfrm>
        </p:spPr>
        <p:txBody>
          <a:bodyPr/>
          <a:lstStyle/>
          <a:p>
            <a:r>
              <a:rPr lang="cs-CZ" sz="2400" b="1" u="sng" dirty="0" smtClean="0"/>
              <a:t>Zahájení obnovy KO novým mapováním</a:t>
            </a:r>
          </a:p>
          <a:p>
            <a:endParaRPr lang="cs-CZ" sz="1800" dirty="0" smtClean="0"/>
          </a:p>
          <a:p>
            <a:endParaRPr lang="cs-CZ" sz="1800" dirty="0" smtClean="0"/>
          </a:p>
          <a:p>
            <a:endParaRPr lang="cs-CZ" sz="1800" dirty="0" smtClean="0"/>
          </a:p>
          <a:p>
            <a:r>
              <a:rPr lang="cs-CZ" sz="1800" dirty="0" smtClean="0"/>
              <a:t>Oznámení o obnově katastrálního operátu novým mapováním zveřejní katastrální úřad na úřední desce s předstihem min. 6 měsíců. Jedná-li se o obnovu pouze v částí kat. území oznámení se zveřejní s předstihem 2 měsíců.</a:t>
            </a:r>
          </a:p>
          <a:p>
            <a:endParaRPr lang="cs-CZ" sz="1800" dirty="0" smtClean="0"/>
          </a:p>
          <a:p>
            <a:r>
              <a:rPr lang="cs-CZ" sz="1800" dirty="0" smtClean="0"/>
              <a:t>Samotné datum zahájení obnovy katastrálního operátu zjišťováním hranic oznamuje katastrální úřad obci nejméně 30 dní předem a zveřejní ho na úřední desce a způsobem umožňující dálkový přístup .</a:t>
            </a:r>
          </a:p>
          <a:p>
            <a:endParaRPr lang="cs-CZ" dirty="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p:cNvPicPr>
            <a:picLocks noGrp="1" noChangeAspect="1" noChangeArrowheads="1"/>
          </p:cNvPicPr>
          <p:nvPr>
            <p:ph idx="1"/>
          </p:nvPr>
        </p:nvPicPr>
        <p:blipFill>
          <a:blip r:embed="rId2" cstate="print"/>
          <a:srcRect/>
          <a:stretch>
            <a:fillRect/>
          </a:stretch>
        </p:blipFill>
        <p:spPr>
          <a:xfrm>
            <a:off x="4427538" y="115888"/>
            <a:ext cx="4537075" cy="6626225"/>
          </a:xfrm>
        </p:spPr>
      </p:pic>
      <p:sp>
        <p:nvSpPr>
          <p:cNvPr id="22530" name="TextovéPole 4"/>
          <p:cNvSpPr txBox="1">
            <a:spLocks noChangeArrowheads="1"/>
          </p:cNvSpPr>
          <p:nvPr/>
        </p:nvSpPr>
        <p:spPr bwMode="auto">
          <a:xfrm>
            <a:off x="250825" y="1700213"/>
            <a:ext cx="3313113" cy="1477962"/>
          </a:xfrm>
          <a:prstGeom prst="rect">
            <a:avLst/>
          </a:prstGeom>
          <a:noFill/>
          <a:ln w="9525">
            <a:noFill/>
            <a:miter lim="800000"/>
            <a:headEnd/>
            <a:tailEnd/>
          </a:ln>
        </p:spPr>
        <p:txBody>
          <a:bodyPr>
            <a:spAutoFit/>
          </a:bodyPr>
          <a:lstStyle/>
          <a:p>
            <a:r>
              <a:rPr lang="cs-CZ">
                <a:latin typeface="Constantia" pitchFamily="18" charset="0"/>
              </a:rPr>
              <a:t>Vzor oznámení o zahájení obnovy novým mapováním.</a:t>
            </a:r>
          </a:p>
          <a:p>
            <a:endParaRPr lang="cs-CZ">
              <a:latin typeface="Constantia" pitchFamily="18" charset="0"/>
            </a:endParaRPr>
          </a:p>
          <a:p>
            <a:r>
              <a:rPr lang="cs-CZ">
                <a:latin typeface="Constantia" pitchFamily="18" charset="0"/>
              </a:rPr>
              <a:t>Uvedeno v přílohách č. 8a a 8b Návodu pro obnovu…</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23528" y="188640"/>
            <a:ext cx="8568952" cy="4678204"/>
          </a:xfrm>
          <a:prstGeom prst="rect">
            <a:avLst/>
          </a:prstGeom>
        </p:spPr>
        <p:txBody>
          <a:bodyPr wrap="square">
            <a:spAutoFit/>
          </a:bodyPr>
          <a:lstStyle/>
          <a:p>
            <a:pPr>
              <a:buNone/>
            </a:pPr>
            <a:r>
              <a:rPr lang="cs-CZ" dirty="0" smtClean="0"/>
              <a:t> </a:t>
            </a:r>
            <a:r>
              <a:rPr lang="cs-CZ" u="sng" dirty="0" smtClean="0"/>
              <a:t>Komu se posílá oznámení ?</a:t>
            </a:r>
          </a:p>
          <a:p>
            <a:pPr>
              <a:buNone/>
            </a:pPr>
            <a:endParaRPr lang="cs-CZ" u="sng" dirty="0" smtClean="0"/>
          </a:p>
          <a:p>
            <a:pPr>
              <a:buFontTx/>
              <a:buChar char="-"/>
            </a:pPr>
            <a:r>
              <a:rPr lang="cs-CZ" dirty="0" smtClean="0"/>
              <a:t> Obci (i sousední, pokud je obnovou dotčena její hranice)</a:t>
            </a:r>
          </a:p>
          <a:p>
            <a:pPr>
              <a:buFontTx/>
              <a:buChar char="-"/>
            </a:pPr>
            <a:endParaRPr lang="cs-CZ" dirty="0" smtClean="0"/>
          </a:p>
          <a:p>
            <a:pPr>
              <a:buFontTx/>
              <a:buChar char="-"/>
            </a:pPr>
            <a:r>
              <a:rPr lang="cs-CZ" dirty="0" smtClean="0"/>
              <a:t> Místně příslušnému stavebnímu úřadu a odboru ochrany ŽP </a:t>
            </a:r>
          </a:p>
          <a:p>
            <a:pPr>
              <a:buFontTx/>
              <a:buChar char="-"/>
            </a:pPr>
            <a:endParaRPr lang="cs-CZ" dirty="0" smtClean="0"/>
          </a:p>
          <a:p>
            <a:pPr>
              <a:buFontTx/>
              <a:buChar char="-"/>
            </a:pPr>
            <a:r>
              <a:rPr lang="cs-CZ" dirty="0" smtClean="0"/>
              <a:t> Státnímu pozemkovému úřadu (SPÚ)</a:t>
            </a:r>
          </a:p>
          <a:p>
            <a:pPr>
              <a:buFontTx/>
              <a:buChar char="-"/>
            </a:pPr>
            <a:endParaRPr lang="cs-CZ" dirty="0" smtClean="0"/>
          </a:p>
          <a:p>
            <a:pPr>
              <a:buNone/>
            </a:pPr>
            <a:r>
              <a:rPr lang="cs-CZ" dirty="0" smtClean="0"/>
              <a:t>- Osobám či organizacím, které v daném k. </a:t>
            </a:r>
            <a:r>
              <a:rPr lang="cs-CZ" dirty="0" err="1" smtClean="0"/>
              <a:t>ú</a:t>
            </a:r>
            <a:r>
              <a:rPr lang="cs-CZ" dirty="0" smtClean="0"/>
              <a:t>. vlastní rozsáhlý majetek.</a:t>
            </a:r>
          </a:p>
          <a:p>
            <a:pPr>
              <a:buNone/>
            </a:pPr>
            <a:r>
              <a:rPr lang="cs-CZ" dirty="0" smtClean="0"/>
              <a:t>  </a:t>
            </a:r>
          </a:p>
          <a:p>
            <a:pPr>
              <a:buFontTx/>
              <a:buChar char="-"/>
            </a:pPr>
            <a:r>
              <a:rPr lang="cs-CZ" dirty="0" smtClean="0"/>
              <a:t>Oznámení zveřejní KÚ i na úřední desce.</a:t>
            </a:r>
          </a:p>
          <a:p>
            <a:pPr>
              <a:buFontTx/>
              <a:buChar char="-"/>
            </a:pPr>
            <a:endParaRPr lang="cs-CZ" dirty="0" smtClean="0"/>
          </a:p>
          <a:p>
            <a:pPr>
              <a:buFontTx/>
              <a:buChar char="-"/>
            </a:pPr>
            <a:endParaRPr lang="cs-CZ" dirty="0" smtClean="0"/>
          </a:p>
          <a:p>
            <a:pPr>
              <a:buFontTx/>
              <a:buChar char="-"/>
            </a:pPr>
            <a:endParaRPr lang="cs-CZ" dirty="0" smtClean="0"/>
          </a:p>
          <a:p>
            <a:pPr>
              <a:buFontTx/>
              <a:buChar char="-"/>
            </a:pPr>
            <a:endParaRPr lang="cs-CZ" dirty="0" smtClean="0"/>
          </a:p>
          <a:p>
            <a:pPr>
              <a:buFontTx/>
              <a:buChar char="-"/>
            </a:pPr>
            <a:r>
              <a:rPr lang="cs-CZ" dirty="0" smtClean="0"/>
              <a:t>Oznámení zveřejní KÚ i na úřední desce.</a:t>
            </a:r>
            <a:endParaRPr lang="cs-CZ"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88640"/>
            <a:ext cx="8928992" cy="4724370"/>
          </a:xfrm>
          <a:prstGeom prst="rect">
            <a:avLst/>
          </a:prstGeom>
        </p:spPr>
        <p:txBody>
          <a:bodyPr wrap="square">
            <a:spAutoFit/>
          </a:bodyPr>
          <a:lstStyle/>
          <a:p>
            <a:pPr>
              <a:buNone/>
            </a:pPr>
            <a:r>
              <a:rPr lang="cs-CZ" i="1" dirty="0" smtClean="0"/>
              <a:t> </a:t>
            </a:r>
            <a:r>
              <a:rPr lang="cs-CZ" sz="2400" b="1" u="sng" dirty="0" smtClean="0"/>
              <a:t>Co je předmětem zjišťování hranic (§49 </a:t>
            </a:r>
            <a:r>
              <a:rPr lang="cs-CZ" sz="2400" b="1" u="sng" dirty="0" err="1" smtClean="0"/>
              <a:t>KatV</a:t>
            </a:r>
            <a:r>
              <a:rPr lang="cs-CZ" sz="2400" b="1" u="sng" dirty="0" smtClean="0"/>
              <a:t>):</a:t>
            </a:r>
          </a:p>
          <a:p>
            <a:pPr>
              <a:buNone/>
            </a:pPr>
            <a:endParaRPr lang="cs-CZ" sz="2000" u="sng" dirty="0" smtClean="0"/>
          </a:p>
          <a:p>
            <a:pPr>
              <a:buFontTx/>
              <a:buChar char="-"/>
            </a:pPr>
            <a:r>
              <a:rPr lang="cs-CZ" sz="2400" dirty="0" smtClean="0"/>
              <a:t> hranice pozemků,</a:t>
            </a:r>
          </a:p>
          <a:p>
            <a:pPr>
              <a:buFontTx/>
              <a:buChar char="-"/>
            </a:pPr>
            <a:r>
              <a:rPr lang="cs-CZ" sz="2400" dirty="0" smtClean="0"/>
              <a:t> obvody budov a obvody vodních děl,</a:t>
            </a:r>
          </a:p>
          <a:p>
            <a:pPr>
              <a:buNone/>
            </a:pPr>
            <a:r>
              <a:rPr lang="cs-CZ" sz="2400" dirty="0" smtClean="0"/>
              <a:t>- hranice katastrálního území a hranice obce</a:t>
            </a:r>
          </a:p>
          <a:p>
            <a:pPr>
              <a:buFontTx/>
              <a:buChar char="-"/>
            </a:pPr>
            <a:endParaRPr lang="cs-CZ" sz="2400" dirty="0" smtClean="0"/>
          </a:p>
          <a:p>
            <a:pPr>
              <a:buFontTx/>
              <a:buChar char="-"/>
            </a:pPr>
            <a:endParaRPr lang="cs-CZ" sz="2400" dirty="0" smtClean="0"/>
          </a:p>
          <a:p>
            <a:pPr>
              <a:buFontTx/>
              <a:buChar char="-"/>
            </a:pPr>
            <a:endParaRPr lang="cs-CZ" sz="2400" dirty="0" smtClean="0"/>
          </a:p>
          <a:p>
            <a:pPr lvl="0">
              <a:buNone/>
            </a:pPr>
            <a:r>
              <a:rPr lang="cs-CZ" b="1" u="sng" dirty="0" smtClean="0"/>
              <a:t>Komise při zjišťování hranic prověřuje i další údaje, které jsou obsahem katastru:</a:t>
            </a:r>
          </a:p>
          <a:p>
            <a:pPr lvl="0">
              <a:buNone/>
            </a:pPr>
            <a:endParaRPr lang="cs-CZ" sz="500" dirty="0" smtClean="0"/>
          </a:p>
          <a:p>
            <a:pPr>
              <a:buNone/>
            </a:pPr>
            <a:r>
              <a:rPr lang="cs-CZ" dirty="0" smtClean="0"/>
              <a:t>- údaje o vlastníku</a:t>
            </a:r>
          </a:p>
          <a:p>
            <a:pPr>
              <a:buNone/>
            </a:pPr>
            <a:r>
              <a:rPr lang="cs-CZ" dirty="0" smtClean="0"/>
              <a:t>- druh a způsob využití pozemku,</a:t>
            </a:r>
          </a:p>
          <a:p>
            <a:pPr>
              <a:buNone/>
            </a:pPr>
            <a:r>
              <a:rPr lang="cs-CZ" dirty="0" smtClean="0"/>
              <a:t>- typ a způsob využití stavby,</a:t>
            </a:r>
          </a:p>
          <a:p>
            <a:pPr>
              <a:buNone/>
            </a:pPr>
            <a:r>
              <a:rPr lang="cs-CZ" dirty="0" smtClean="0"/>
              <a:t>- popisné číslo budovy nebo evidenční číslo budovy.</a:t>
            </a:r>
            <a:endParaRPr lang="cs-CZ"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Zástupný symbol pro obsah 1"/>
          <p:cNvSpPr>
            <a:spLocks noGrp="1"/>
          </p:cNvSpPr>
          <p:nvPr>
            <p:ph idx="1"/>
          </p:nvPr>
        </p:nvSpPr>
        <p:spPr/>
        <p:txBody>
          <a:bodyPr/>
          <a:lstStyle/>
          <a:p>
            <a:r>
              <a:rPr lang="cs-CZ" sz="1900" smtClean="0"/>
              <a:t>Před zjišťováním hranic se prověří průběh hranice kat. území. </a:t>
            </a:r>
          </a:p>
          <a:p>
            <a:r>
              <a:rPr lang="cs-CZ" sz="1900" smtClean="0"/>
              <a:t>Pokud je tato hranice dána s kódem kvality 3 přebírá se z dosavadního operátu. </a:t>
            </a:r>
          </a:p>
          <a:p>
            <a:r>
              <a:rPr lang="cs-CZ" sz="1900" smtClean="0"/>
              <a:t>Zbývající části hranice se prověří pochůzkou po terénu. </a:t>
            </a:r>
          </a:p>
          <a:p>
            <a:r>
              <a:rPr lang="cs-CZ" sz="1900" smtClean="0"/>
              <a:t>Se stavem hranice k.ú. jsou seznámeny všechny dotčené obce a upozorní se na možnost změny průběhu hranice. </a:t>
            </a:r>
          </a:p>
          <a:p>
            <a:r>
              <a:rPr lang="cs-CZ" sz="1900" smtClean="0"/>
              <a:t>Výsledek pochůzky a navrhované změny se vyznačí do mapy.</a:t>
            </a:r>
          </a:p>
          <a:p>
            <a:endParaRPr lang="cs-CZ" smtClean="0"/>
          </a:p>
        </p:txBody>
      </p:sp>
      <p:sp>
        <p:nvSpPr>
          <p:cNvPr id="3" name="Nadpis 2"/>
          <p:cNvSpPr>
            <a:spLocks noGrp="1"/>
          </p:cNvSpPr>
          <p:nvPr>
            <p:ph type="title"/>
          </p:nvPr>
        </p:nvSpPr>
        <p:spPr/>
        <p:txBody>
          <a:bodyPr>
            <a:normAutofit fontScale="90000"/>
          </a:bodyPr>
          <a:lstStyle/>
          <a:p>
            <a:pPr fontAlgn="auto">
              <a:spcAft>
                <a:spcPts val="0"/>
              </a:spcAft>
              <a:defRPr/>
            </a:pPr>
            <a:r>
              <a:rPr lang="cs-CZ" sz="4400" b="1" u="sng" smtClean="0">
                <a:solidFill>
                  <a:schemeClr val="tx1"/>
                </a:solidFill>
              </a:rPr>
              <a:t>Příprava zjišťování hranic</a:t>
            </a:r>
            <a:r>
              <a:rPr lang="cs-CZ" sz="4400" b="1" smtClean="0"/>
              <a:t/>
            </a:r>
            <a:br>
              <a:rPr lang="cs-CZ" sz="4400" b="1" smtClean="0"/>
            </a:br>
            <a:endParaRPr lang="cs-CZ"/>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gis.zcu.cz/Stare_mapy/images_articles/eklimetr.jpg"/>
          <p:cNvPicPr>
            <a:picLocks noChangeAspect="1" noChangeArrowheads="1"/>
          </p:cNvPicPr>
          <p:nvPr/>
        </p:nvPicPr>
        <p:blipFill>
          <a:blip r:embed="rId2" cstate="print"/>
          <a:srcRect/>
          <a:stretch>
            <a:fillRect/>
          </a:stretch>
        </p:blipFill>
        <p:spPr bwMode="auto">
          <a:xfrm>
            <a:off x="63500" y="-136525"/>
            <a:ext cx="8684964" cy="6895861"/>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Zástupný symbol pro obsah 1"/>
          <p:cNvSpPr>
            <a:spLocks noGrp="1"/>
          </p:cNvSpPr>
          <p:nvPr>
            <p:ph idx="1"/>
          </p:nvPr>
        </p:nvSpPr>
        <p:spPr/>
        <p:txBody>
          <a:bodyPr/>
          <a:lstStyle/>
          <a:p>
            <a:r>
              <a:rPr lang="cs-CZ" sz="2000" smtClean="0"/>
              <a:t>Složení komise se řídí § 42 a odst. 1. Kat Z a § 48 odst. 1 KatV. Předsedu komise určí písemně ředitel kat. úřadu.</a:t>
            </a:r>
          </a:p>
          <a:p>
            <a:pPr>
              <a:buFont typeface="Wingdings 2" pitchFamily="18" charset="2"/>
              <a:buNone/>
            </a:pPr>
            <a:endParaRPr lang="cs-CZ" sz="2000" smtClean="0"/>
          </a:p>
          <a:p>
            <a:pPr>
              <a:buFont typeface="Wingdings 2" pitchFamily="18" charset="2"/>
              <a:buNone/>
            </a:pPr>
            <a:endParaRPr lang="cs-CZ" sz="2000" smtClean="0"/>
          </a:p>
          <a:p>
            <a:r>
              <a:rPr lang="cs-CZ" sz="1900" smtClean="0"/>
              <a:t>Členy komise tvoří: </a:t>
            </a:r>
          </a:p>
          <a:p>
            <a:pPr>
              <a:buFont typeface="Wingdings 2" pitchFamily="18" charset="2"/>
              <a:buNone/>
            </a:pPr>
            <a:r>
              <a:rPr lang="cs-CZ" sz="1900" smtClean="0"/>
              <a:t> zaměstnanci KÚ</a:t>
            </a:r>
          </a:p>
          <a:p>
            <a:pPr>
              <a:buFont typeface="Wingdings 2" pitchFamily="18" charset="2"/>
              <a:buNone/>
            </a:pPr>
            <a:r>
              <a:rPr lang="cs-CZ" sz="1900" smtClean="0"/>
              <a:t>zástupci obce</a:t>
            </a:r>
          </a:p>
          <a:p>
            <a:pPr>
              <a:buFont typeface="Wingdings 2" pitchFamily="18" charset="2"/>
              <a:buNone/>
            </a:pPr>
            <a:r>
              <a:rPr lang="cs-CZ" sz="1900" smtClean="0"/>
              <a:t>zástupce úřadu pro zastupování státu ve věcech majetkových </a:t>
            </a:r>
          </a:p>
          <a:p>
            <a:pPr>
              <a:buFont typeface="Wingdings 2" pitchFamily="18" charset="2"/>
              <a:buNone/>
            </a:pPr>
            <a:r>
              <a:rPr lang="cs-CZ" sz="1900" smtClean="0"/>
              <a:t>zástupce státního pozemkového úřadu </a:t>
            </a:r>
          </a:p>
          <a:p>
            <a:pPr>
              <a:buFont typeface="Wingdings 2" pitchFamily="18" charset="2"/>
              <a:buNone/>
            </a:pPr>
            <a:r>
              <a:rPr lang="cs-CZ" sz="1900" smtClean="0"/>
              <a:t> popř. zástupci vodoprávního úřadu, správy silnic, lesů ČR a vlastníků rozsáhlého  nemovitého majetku </a:t>
            </a:r>
          </a:p>
          <a:p>
            <a:pPr>
              <a:buFont typeface="Wingdings 2" pitchFamily="18" charset="2"/>
              <a:buNone/>
            </a:pPr>
            <a:r>
              <a:rPr lang="cs-CZ" sz="1900" smtClean="0"/>
              <a:t> popř. dalších správních orgánů</a:t>
            </a:r>
          </a:p>
          <a:p>
            <a:endParaRPr lang="cs-CZ" smtClean="0"/>
          </a:p>
        </p:txBody>
      </p:sp>
      <p:sp>
        <p:nvSpPr>
          <p:cNvPr id="3" name="Nadpis 2"/>
          <p:cNvSpPr>
            <a:spLocks noGrp="1"/>
          </p:cNvSpPr>
          <p:nvPr>
            <p:ph type="title"/>
          </p:nvPr>
        </p:nvSpPr>
        <p:spPr/>
        <p:txBody>
          <a:bodyPr>
            <a:normAutofit fontScale="90000"/>
          </a:bodyPr>
          <a:lstStyle/>
          <a:p>
            <a:pPr fontAlgn="auto">
              <a:spcAft>
                <a:spcPts val="0"/>
              </a:spcAft>
              <a:defRPr/>
            </a:pPr>
            <a:r>
              <a:rPr lang="cs-CZ" sz="4400" u="sng" smtClean="0">
                <a:solidFill>
                  <a:schemeClr val="tx1"/>
                </a:solidFill>
              </a:rPr>
              <a:t>Komise</a:t>
            </a:r>
            <a:r>
              <a:rPr lang="cs-CZ" sz="4400" smtClean="0">
                <a:solidFill>
                  <a:schemeClr val="tx1"/>
                </a:solidFill>
              </a:rPr>
              <a:t>:</a:t>
            </a:r>
            <a:r>
              <a:rPr lang="cs-CZ" sz="4400" smtClean="0"/>
              <a:t/>
            </a:r>
            <a:br>
              <a:rPr lang="cs-CZ" sz="4400" smtClean="0"/>
            </a:br>
            <a:endParaRPr lang="cs-CZ"/>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p:cNvPicPr>
            <a:picLocks noGrp="1" noChangeAspect="1" noChangeArrowheads="1"/>
          </p:cNvPicPr>
          <p:nvPr>
            <p:ph idx="1"/>
          </p:nvPr>
        </p:nvPicPr>
        <p:blipFill>
          <a:blip r:embed="rId2" cstate="print"/>
          <a:srcRect/>
          <a:stretch>
            <a:fillRect/>
          </a:stretch>
        </p:blipFill>
        <p:spPr>
          <a:xfrm>
            <a:off x="4500563" y="115888"/>
            <a:ext cx="4464050" cy="6408737"/>
          </a:xfrm>
        </p:spPr>
      </p:pic>
      <p:sp>
        <p:nvSpPr>
          <p:cNvPr id="26626" name="Obdélník 4"/>
          <p:cNvSpPr>
            <a:spLocks noChangeArrowheads="1"/>
          </p:cNvSpPr>
          <p:nvPr/>
        </p:nvSpPr>
        <p:spPr bwMode="auto">
          <a:xfrm>
            <a:off x="107950" y="549275"/>
            <a:ext cx="3959225" cy="4524375"/>
          </a:xfrm>
          <a:prstGeom prst="rect">
            <a:avLst/>
          </a:prstGeom>
          <a:noFill/>
          <a:ln w="9525">
            <a:noFill/>
            <a:miter lim="800000"/>
            <a:headEnd/>
            <a:tailEnd/>
          </a:ln>
        </p:spPr>
        <p:txBody>
          <a:bodyPr>
            <a:spAutoFit/>
          </a:bodyPr>
          <a:lstStyle/>
          <a:p>
            <a:r>
              <a:rPr lang="cs-CZ">
                <a:latin typeface="Constantia" pitchFamily="18" charset="0"/>
              </a:rPr>
              <a:t>Tato komise se sejde před zahájením zjišťování hranic na společném jednání, kde jsou všichni seznámeni s postupem při zjišťování hranic.  Upozorní se na povinnosti vlastníků –stabilizace hranic pozemků, umožnění vstupu na pozemky, předložení listin k zápisu apod.</a:t>
            </a:r>
          </a:p>
          <a:p>
            <a:pPr algn="just"/>
            <a:endParaRPr lang="cs-CZ">
              <a:latin typeface="Constantia" pitchFamily="18" charset="0"/>
            </a:endParaRPr>
          </a:p>
          <a:p>
            <a:pPr algn="just"/>
            <a:r>
              <a:rPr lang="cs-CZ">
                <a:latin typeface="Constantia" pitchFamily="18" charset="0"/>
              </a:rPr>
              <a:t>Z jednání o složení komise je sepsán protokol: </a:t>
            </a:r>
          </a:p>
          <a:p>
            <a:pPr algn="just"/>
            <a:endParaRPr lang="cs-CZ">
              <a:latin typeface="Constantia" pitchFamily="18" charset="0"/>
            </a:endParaRPr>
          </a:p>
          <a:p>
            <a:pPr algn="just"/>
            <a:endParaRPr lang="cs-CZ">
              <a:latin typeface="Constantia" pitchFamily="18" charset="0"/>
            </a:endParaRPr>
          </a:p>
          <a:p>
            <a:pPr algn="just"/>
            <a:endParaRPr lang="cs-CZ">
              <a:latin typeface="Constantia" pitchFamily="18" charset="0"/>
            </a:endParaRPr>
          </a:p>
          <a:p>
            <a:pPr algn="just"/>
            <a:r>
              <a:rPr lang="cs-CZ">
                <a:latin typeface="Constantia" pitchFamily="18" charset="0"/>
              </a:rPr>
              <a:t>Vzor protokolu je uveden v příloze č. 5 Návodu pro obnovu…</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Zástupný symbol pro obsah 1"/>
          <p:cNvSpPr>
            <a:spLocks noGrp="1"/>
          </p:cNvSpPr>
          <p:nvPr>
            <p:ph idx="1"/>
          </p:nvPr>
        </p:nvSpPr>
        <p:spPr/>
        <p:txBody>
          <a:bodyPr/>
          <a:lstStyle/>
          <a:p>
            <a:r>
              <a:rPr lang="cs-CZ" sz="1800" smtClean="0"/>
              <a:t>Vlastníci (v případě SJM oba manželé) se pozvou k účasti ke zjišťování hranic osobně nebo dopisem do vlastních rukou. V obou případech jsou informováni o možnosti zastoupení. Osobní pozvání se potvrdí podpisem v doručním listě.</a:t>
            </a:r>
          </a:p>
          <a:p>
            <a:r>
              <a:rPr lang="cs-CZ" sz="1800" smtClean="0"/>
              <a:t>V případě neúspěšného doručení pozvánky, spolupracuje předseda s obcí ve snaze získat aktuální adresu vlastníka.</a:t>
            </a:r>
          </a:p>
          <a:p>
            <a:r>
              <a:rPr lang="cs-CZ" sz="1800" smtClean="0"/>
              <a:t>Pokud tento postup nevede k doručení, pozvání se doručí veřejnou vyhláškou.</a:t>
            </a:r>
          </a:p>
          <a:p>
            <a:r>
              <a:rPr lang="cs-CZ" sz="1800" smtClean="0"/>
              <a:t>Má- li vlastník datovou schránku, doručuje se pozvánka  přednostně</a:t>
            </a:r>
            <a:r>
              <a:rPr lang="cs-CZ" sz="1800" smtClean="0">
                <a:solidFill>
                  <a:srgbClr val="FF0000"/>
                </a:solidFill>
              </a:rPr>
              <a:t> </a:t>
            </a:r>
            <a:r>
              <a:rPr lang="cs-CZ" sz="1800" smtClean="0"/>
              <a:t>jejím prostřednictvím.</a:t>
            </a:r>
          </a:p>
          <a:p>
            <a:endParaRPr lang="cs-CZ" sz="1800" smtClean="0"/>
          </a:p>
          <a:p>
            <a:r>
              <a:rPr lang="cs-CZ" sz="1800" smtClean="0"/>
              <a:t>V případě zjištění informace o úmrtí vlastníka, se tato informace ověří v registru obyvatel a podá se příslušnému soudu žádost o sdělení správce pozůstalosti nebo vykonavatele závěti. Nedoručení odpovědi soudu nebrání dokončení etapy zjišťování hranic.</a:t>
            </a:r>
          </a:p>
          <a:p>
            <a:endParaRPr lang="cs-CZ" smtClean="0"/>
          </a:p>
        </p:txBody>
      </p:sp>
      <p:sp>
        <p:nvSpPr>
          <p:cNvPr id="3" name="Nadpis 2"/>
          <p:cNvSpPr>
            <a:spLocks noGrp="1"/>
          </p:cNvSpPr>
          <p:nvPr>
            <p:ph type="title"/>
          </p:nvPr>
        </p:nvSpPr>
        <p:spPr/>
        <p:txBody>
          <a:bodyPr/>
          <a:lstStyle/>
          <a:p>
            <a:pPr fontAlgn="auto">
              <a:spcAft>
                <a:spcPts val="0"/>
              </a:spcAft>
              <a:defRPr/>
            </a:pPr>
            <a:r>
              <a:rPr lang="cs-CZ" sz="2400" b="1" u="sng" smtClean="0">
                <a:solidFill>
                  <a:schemeClr val="tx1"/>
                </a:solidFill>
              </a:rPr>
              <a:t>Pozvání  vlastníků</a:t>
            </a:r>
            <a:endParaRPr lang="cs-CZ" sz="2400">
              <a:solidFill>
                <a:schemeClr val="tx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179512" y="152400"/>
            <a:ext cx="8784976" cy="612304"/>
          </a:xfrm>
        </p:spPr>
        <p:txBody>
          <a:bodyPr/>
          <a:lstStyle/>
          <a:p>
            <a:pPr fontAlgn="auto">
              <a:spcAft>
                <a:spcPts val="0"/>
              </a:spcAft>
              <a:defRPr/>
            </a:pPr>
            <a:r>
              <a:rPr lang="cs-CZ" sz="1800" smtClean="0">
                <a:solidFill>
                  <a:schemeClr val="tx1"/>
                </a:solidFill>
              </a:rPr>
              <a:t>Vzor pozvánek ke zjišťování hranic včetně plné moci, vzory v příloze č. 19 Návodu pro obnovu…</a:t>
            </a:r>
            <a:endParaRPr lang="cs-CZ" sz="1800">
              <a:solidFill>
                <a:schemeClr val="tx1"/>
              </a:solidFill>
            </a:endParaRPr>
          </a:p>
        </p:txBody>
      </p:sp>
      <p:pic>
        <p:nvPicPr>
          <p:cNvPr id="28674" name="Picture 2"/>
          <p:cNvPicPr>
            <a:picLocks noGrp="1" noChangeAspect="1" noChangeArrowheads="1"/>
          </p:cNvPicPr>
          <p:nvPr>
            <p:ph sz="half" idx="1"/>
          </p:nvPr>
        </p:nvPicPr>
        <p:blipFill>
          <a:blip r:embed="rId2" cstate="print"/>
          <a:srcRect/>
          <a:stretch>
            <a:fillRect/>
          </a:stretch>
        </p:blipFill>
        <p:spPr>
          <a:xfrm>
            <a:off x="250825" y="908050"/>
            <a:ext cx="4105275" cy="5834063"/>
          </a:xfrm>
        </p:spPr>
      </p:pic>
      <p:pic>
        <p:nvPicPr>
          <p:cNvPr id="28675" name="Picture 5"/>
          <p:cNvPicPr>
            <a:picLocks noGrp="1" noChangeAspect="1" noChangeArrowheads="1"/>
          </p:cNvPicPr>
          <p:nvPr>
            <p:ph sz="half" idx="2"/>
          </p:nvPr>
        </p:nvPicPr>
        <p:blipFill>
          <a:blip r:embed="rId3" cstate="print"/>
          <a:srcRect/>
          <a:stretch>
            <a:fillRect/>
          </a:stretch>
        </p:blipFill>
        <p:spPr>
          <a:xfrm>
            <a:off x="4572000" y="908050"/>
            <a:ext cx="4321175" cy="5761038"/>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p:cNvPicPr>
            <a:picLocks noGrp="1" noChangeAspect="1" noChangeArrowheads="1"/>
          </p:cNvPicPr>
          <p:nvPr>
            <p:ph sz="half" idx="1"/>
          </p:nvPr>
        </p:nvPicPr>
        <p:blipFill>
          <a:blip r:embed="rId2" cstate="print"/>
          <a:srcRect/>
          <a:stretch>
            <a:fillRect/>
          </a:stretch>
        </p:blipFill>
        <p:spPr>
          <a:xfrm>
            <a:off x="322263" y="333375"/>
            <a:ext cx="8642350" cy="6524625"/>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400"/>
            <a:ext cx="8229600" cy="684312"/>
          </a:xfrm>
        </p:spPr>
        <p:txBody>
          <a:bodyPr/>
          <a:lstStyle/>
          <a:p>
            <a:pPr fontAlgn="auto">
              <a:spcAft>
                <a:spcPts val="0"/>
              </a:spcAft>
              <a:defRPr/>
            </a:pPr>
            <a:r>
              <a:rPr lang="cs-CZ" sz="2400" smtClean="0">
                <a:solidFill>
                  <a:schemeClr val="tx1"/>
                </a:solidFill>
                <a:latin typeface="Arial" pitchFamily="34" charset="0"/>
                <a:cs typeface="Arial" pitchFamily="34" charset="0"/>
              </a:rPr>
              <a:t>Doruční list,  uvedeno v příloze č. 21 Návodu pro obnovu…</a:t>
            </a:r>
            <a:endParaRPr lang="cs-CZ" sz="2400">
              <a:solidFill>
                <a:schemeClr val="tx1"/>
              </a:solidFill>
              <a:latin typeface="Arial" pitchFamily="34" charset="0"/>
              <a:cs typeface="Arial" pitchFamily="34" charset="0"/>
            </a:endParaRPr>
          </a:p>
        </p:txBody>
      </p:sp>
      <p:pic>
        <p:nvPicPr>
          <p:cNvPr id="30722" name="Picture 2"/>
          <p:cNvPicPr>
            <a:picLocks noGrp="1" noChangeAspect="1" noChangeArrowheads="1"/>
          </p:cNvPicPr>
          <p:nvPr>
            <p:ph sz="half" idx="1"/>
          </p:nvPr>
        </p:nvPicPr>
        <p:blipFill>
          <a:blip r:embed="rId2" cstate="print"/>
          <a:srcRect/>
          <a:stretch>
            <a:fillRect/>
          </a:stretch>
        </p:blipFill>
        <p:spPr>
          <a:xfrm>
            <a:off x="107950" y="1125538"/>
            <a:ext cx="8856663" cy="5399087"/>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39552" y="1052736"/>
            <a:ext cx="7920880" cy="1569660"/>
          </a:xfrm>
          <a:prstGeom prst="rect">
            <a:avLst/>
          </a:prstGeom>
        </p:spPr>
        <p:txBody>
          <a:bodyPr wrap="square">
            <a:spAutoFit/>
          </a:bodyPr>
          <a:lstStyle/>
          <a:p>
            <a:pPr algn="ctr">
              <a:buNone/>
            </a:pPr>
            <a:r>
              <a:rPr lang="cs-CZ" sz="3200" dirty="0" smtClean="0"/>
              <a:t>Co je náčrt zjišťování hranic?</a:t>
            </a:r>
          </a:p>
          <a:p>
            <a:pPr algn="ctr"/>
            <a:endParaRPr lang="cs-CZ" sz="3200" dirty="0" smtClean="0"/>
          </a:p>
          <a:p>
            <a:pPr algn="ctr">
              <a:buNone/>
            </a:pPr>
            <a:r>
              <a:rPr lang="cs-CZ" sz="3200" dirty="0" smtClean="0"/>
              <a:t>   Co je soupis nemovitostí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400"/>
            <a:ext cx="8229600" cy="828328"/>
          </a:xfrm>
        </p:spPr>
        <p:txBody>
          <a:bodyPr/>
          <a:lstStyle/>
          <a:p>
            <a:pPr fontAlgn="auto">
              <a:spcAft>
                <a:spcPts val="0"/>
              </a:spcAft>
              <a:defRPr/>
            </a:pPr>
            <a:r>
              <a:rPr lang="cs-CZ" sz="2400" smtClean="0">
                <a:solidFill>
                  <a:schemeClr val="tx1"/>
                </a:solidFill>
                <a:latin typeface="Arial" pitchFamily="34" charset="0"/>
                <a:cs typeface="Arial" pitchFamily="34" charset="0"/>
              </a:rPr>
              <a:t>Příprava náčrtů zjišťování hranic</a:t>
            </a:r>
            <a:endParaRPr lang="cs-CZ" sz="2400">
              <a:solidFill>
                <a:schemeClr val="tx1"/>
              </a:solidFill>
              <a:latin typeface="Arial" pitchFamily="34" charset="0"/>
              <a:cs typeface="Arial" pitchFamily="34" charset="0"/>
            </a:endParaRPr>
          </a:p>
        </p:txBody>
      </p:sp>
      <p:sp>
        <p:nvSpPr>
          <p:cNvPr id="31746" name="Zástupný symbol pro obsah 2"/>
          <p:cNvSpPr>
            <a:spLocks noGrp="1"/>
          </p:cNvSpPr>
          <p:nvPr>
            <p:ph sz="half" idx="1"/>
          </p:nvPr>
        </p:nvSpPr>
        <p:spPr>
          <a:xfrm>
            <a:off x="179388" y="1052513"/>
            <a:ext cx="8713787" cy="5472112"/>
          </a:xfrm>
        </p:spPr>
        <p:txBody>
          <a:bodyPr/>
          <a:lstStyle/>
          <a:p>
            <a:r>
              <a:rPr lang="cs-CZ" sz="1800" smtClean="0"/>
              <a:t>Podkladem je dosavadní katastrální operát a operáty dřívějších pozemkových evidencí. Náčrty se vyhotovují počítačovými prostředky.</a:t>
            </a:r>
          </a:p>
          <a:p>
            <a:endParaRPr lang="cs-CZ" sz="1800" smtClean="0"/>
          </a:p>
          <a:p>
            <a:r>
              <a:rPr lang="cs-CZ" sz="1800" smtClean="0"/>
              <a:t>Území, ve kterém bude probíhat obnova KO, se celé zobrazí na náčrtech a to buď rámových nebo blokových. </a:t>
            </a:r>
            <a:r>
              <a:rPr lang="cs-CZ" sz="1800" b="1" smtClean="0"/>
              <a:t>Rámové</a:t>
            </a:r>
            <a:r>
              <a:rPr lang="cs-CZ" sz="1800" smtClean="0"/>
              <a:t> náčrty se vyhotovují v kladu rámů mapových listů v S-JTSK v měřítku 1:1000 popřípadě 1:2000 (je možné využít i posunutého kladu). </a:t>
            </a:r>
            <a:r>
              <a:rPr lang="cs-CZ" sz="1800" b="1" smtClean="0"/>
              <a:t>Blokové</a:t>
            </a:r>
            <a:r>
              <a:rPr lang="cs-CZ" sz="1800" smtClean="0"/>
              <a:t> náčrty se vyhotovují v obecném kladu v měřítku 1:1000, 1:500, 1:250.</a:t>
            </a:r>
          </a:p>
          <a:p>
            <a:endParaRPr lang="cs-CZ" sz="1800" smtClean="0"/>
          </a:p>
          <a:p>
            <a:r>
              <a:rPr lang="cs-CZ" sz="1800" smtClean="0"/>
              <a:t>Náčrty se vyhotovují na papír o min. hmotnosti 150g/m² a formátu A3, větší formát se do formátu A3 poskládá. Náčrty se číslují v rámci katastrálního území v číselné řadě ZPMZ.</a:t>
            </a:r>
          </a:p>
          <a:p>
            <a:endParaRPr lang="cs-CZ" sz="1800" smtClean="0"/>
          </a:p>
          <a:p>
            <a:r>
              <a:rPr lang="cs-CZ" sz="1800" smtClean="0"/>
              <a:t>Obvod  se volí po hranici parcel, jen rozsáhlé  a liniové parcely mohou být rozloženy do více náčrtů.</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obsah 3"/>
          <p:cNvSpPr>
            <a:spLocks noGrp="1"/>
          </p:cNvSpPr>
          <p:nvPr>
            <p:ph sz="half" idx="2"/>
          </p:nvPr>
        </p:nvSpPr>
        <p:spPr>
          <a:xfrm>
            <a:off x="179388" y="115888"/>
            <a:ext cx="8785225" cy="576262"/>
          </a:xfrm>
        </p:spPr>
        <p:txBody>
          <a:bodyPr>
            <a:normAutofit fontScale="70000" lnSpcReduction="20000"/>
          </a:bodyPr>
          <a:lstStyle/>
          <a:p>
            <a:pPr marL="274320" indent="-274320" fontAlgn="auto">
              <a:spcAft>
                <a:spcPts val="0"/>
              </a:spcAft>
              <a:buFont typeface="Wingdings 2"/>
              <a:buChar char=""/>
              <a:defRPr/>
            </a:pPr>
            <a:r>
              <a:rPr lang="cs-CZ" dirty="0" smtClean="0"/>
              <a:t>Přehled kladu měřických náčrtů zjišťování hranic, uvedeno v příloze č. 18 Návodu pro obnovu….</a:t>
            </a:r>
            <a:endParaRPr lang="cs-CZ" dirty="0"/>
          </a:p>
        </p:txBody>
      </p:sp>
      <p:pic>
        <p:nvPicPr>
          <p:cNvPr id="32770" name="Picture 2"/>
          <p:cNvPicPr>
            <a:picLocks noGrp="1" noChangeAspect="1" noChangeArrowheads="1"/>
          </p:cNvPicPr>
          <p:nvPr>
            <p:ph sz="half" idx="1"/>
          </p:nvPr>
        </p:nvPicPr>
        <p:blipFill>
          <a:blip r:embed="rId2" cstate="print"/>
          <a:srcRect/>
          <a:stretch>
            <a:fillRect/>
          </a:stretch>
        </p:blipFill>
        <p:spPr>
          <a:xfrm>
            <a:off x="0" y="692150"/>
            <a:ext cx="9036050" cy="6165850"/>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107503" y="116632"/>
            <a:ext cx="8856985" cy="6984776"/>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Dokumenty\Textové dokumenty\Školení geodetického minima\Ukázka náčrtů ze SK\1výřez.jpg"/>
          <p:cNvPicPr>
            <a:picLocks noChangeAspect="1" noChangeArrowheads="1"/>
          </p:cNvPicPr>
          <p:nvPr/>
        </p:nvPicPr>
        <p:blipFill>
          <a:blip r:embed="rId2" cstate="print"/>
          <a:srcRect r="58" b="6726"/>
          <a:stretch>
            <a:fillRect/>
          </a:stretch>
        </p:blipFill>
        <p:spPr bwMode="auto">
          <a:xfrm>
            <a:off x="323528" y="188640"/>
            <a:ext cx="8568952" cy="6408712"/>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79513" y="116632"/>
            <a:ext cx="8856983" cy="6624736"/>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79512" y="116632"/>
            <a:ext cx="8856984" cy="6552728"/>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400"/>
            <a:ext cx="8229600" cy="396280"/>
          </a:xfrm>
        </p:spPr>
        <p:txBody>
          <a:bodyPr/>
          <a:lstStyle/>
          <a:p>
            <a:pPr fontAlgn="auto">
              <a:spcAft>
                <a:spcPts val="0"/>
              </a:spcAft>
              <a:defRPr/>
            </a:pPr>
            <a:r>
              <a:rPr lang="cs-CZ" sz="2000" smtClean="0">
                <a:solidFill>
                  <a:schemeClr val="tx1"/>
                </a:solidFill>
                <a:latin typeface="Arial" pitchFamily="34" charset="0"/>
                <a:cs typeface="Arial" pitchFamily="34" charset="0"/>
              </a:rPr>
              <a:t>Co si musíme k náčrtům ještě vyhotovit ?</a:t>
            </a:r>
            <a:endParaRPr lang="cs-CZ" sz="2000">
              <a:solidFill>
                <a:schemeClr val="tx1"/>
              </a:solidFill>
              <a:latin typeface="Arial" pitchFamily="34" charset="0"/>
              <a:cs typeface="Arial" pitchFamily="34" charset="0"/>
            </a:endParaRPr>
          </a:p>
        </p:txBody>
      </p:sp>
      <p:sp>
        <p:nvSpPr>
          <p:cNvPr id="33794" name="Zástupný symbol pro obsah 2"/>
          <p:cNvSpPr>
            <a:spLocks noGrp="1"/>
          </p:cNvSpPr>
          <p:nvPr>
            <p:ph sz="half" idx="1"/>
          </p:nvPr>
        </p:nvSpPr>
        <p:spPr>
          <a:xfrm>
            <a:off x="107950" y="692150"/>
            <a:ext cx="8928100" cy="5905500"/>
          </a:xfrm>
        </p:spPr>
        <p:txBody>
          <a:bodyPr/>
          <a:lstStyle/>
          <a:p>
            <a:endParaRPr lang="cs-CZ" sz="1800" smtClean="0"/>
          </a:p>
          <a:p>
            <a:endParaRPr lang="cs-CZ" sz="1800" smtClean="0"/>
          </a:p>
          <a:p>
            <a:r>
              <a:rPr lang="cs-CZ" sz="1800" smtClean="0"/>
              <a:t>K jednotlivým náčrtům se vyhotoví </a:t>
            </a:r>
            <a:r>
              <a:rPr lang="cs-CZ" sz="1800" b="1" smtClean="0"/>
              <a:t>soupis nemovitostí </a:t>
            </a:r>
            <a:r>
              <a:rPr lang="cs-CZ" sz="1800" smtClean="0"/>
              <a:t>obsažených v náčrtu  zjišťování hranic vyhotovený jako tiskový výstup z počítače.</a:t>
            </a:r>
          </a:p>
          <a:p>
            <a:endParaRPr lang="cs-CZ" sz="1800" smtClean="0"/>
          </a:p>
          <a:p>
            <a:r>
              <a:rPr lang="cs-CZ" sz="1800" smtClean="0"/>
              <a:t>Nemovitosti se v soupisu nemovitostí uvádějí vzestupně podle čísel LV a podle čísel parcel a čísel parcel zjednodušené evidence. Je-li zobrazení parcely rozloženo do více náčrtů, údaje o parcele se uvedou v každém soupisu nemovitostí s tím, že výsledek zjišťování hranic a podpis vlastníka je pouze v jednom soupisu. V ostatních soupisech je u parcel uveden odkaz na tento soupis nemovitostí.</a:t>
            </a:r>
          </a:p>
          <a:p>
            <a:endParaRPr lang="cs-CZ" sz="1800" smtClean="0"/>
          </a:p>
          <a:p>
            <a:r>
              <a:rPr lang="cs-CZ" sz="1800" smtClean="0"/>
              <a:t>Obdobně je uveden odkaz i v náčrtu zjišťování hranic.</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400"/>
            <a:ext cx="8229600" cy="324272"/>
          </a:xfrm>
        </p:spPr>
        <p:txBody>
          <a:bodyPr>
            <a:noAutofit/>
          </a:bodyPr>
          <a:lstStyle/>
          <a:p>
            <a:pPr fontAlgn="auto">
              <a:spcAft>
                <a:spcPts val="0"/>
              </a:spcAft>
              <a:defRPr/>
            </a:pPr>
            <a:r>
              <a:rPr lang="cs-CZ" sz="2000" smtClean="0">
                <a:solidFill>
                  <a:schemeClr val="tx1"/>
                </a:solidFill>
              </a:rPr>
              <a:t>Obal soupisu nemovitostí, uveden v příloze č. 16 Návodu pro obnovu…</a:t>
            </a:r>
            <a:endParaRPr lang="cs-CZ" sz="2000">
              <a:solidFill>
                <a:schemeClr val="tx1"/>
              </a:solidFill>
            </a:endParaRPr>
          </a:p>
        </p:txBody>
      </p:sp>
      <p:pic>
        <p:nvPicPr>
          <p:cNvPr id="34818" name="Picture 2"/>
          <p:cNvPicPr>
            <a:picLocks noGrp="1" noChangeAspect="1" noChangeArrowheads="1"/>
          </p:cNvPicPr>
          <p:nvPr>
            <p:ph sz="half" idx="1"/>
          </p:nvPr>
        </p:nvPicPr>
        <p:blipFill>
          <a:blip r:embed="rId2" cstate="print"/>
          <a:srcRect/>
          <a:stretch>
            <a:fillRect/>
          </a:stretch>
        </p:blipFill>
        <p:spPr>
          <a:xfrm>
            <a:off x="107950" y="476250"/>
            <a:ext cx="8856663" cy="6265863"/>
          </a:xfr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400"/>
            <a:ext cx="8229600" cy="252264"/>
          </a:xfrm>
        </p:spPr>
        <p:txBody>
          <a:bodyPr>
            <a:noAutofit/>
          </a:bodyPr>
          <a:lstStyle/>
          <a:p>
            <a:pPr fontAlgn="auto">
              <a:spcAft>
                <a:spcPts val="0"/>
              </a:spcAft>
              <a:defRPr/>
            </a:pPr>
            <a:r>
              <a:rPr lang="cs-CZ" sz="2000" dirty="0" smtClean="0">
                <a:solidFill>
                  <a:schemeClr val="tx1"/>
                </a:solidFill>
              </a:rPr>
              <a:t>Soupis nemovitostí, uveden v příloze č. 16 Návodu pro obnovu… </a:t>
            </a:r>
            <a:endParaRPr lang="cs-CZ" sz="2000" dirty="0">
              <a:solidFill>
                <a:schemeClr val="tx1"/>
              </a:solidFill>
            </a:endParaRPr>
          </a:p>
        </p:txBody>
      </p:sp>
      <p:pic>
        <p:nvPicPr>
          <p:cNvPr id="35842" name="Picture 2"/>
          <p:cNvPicPr>
            <a:picLocks noGrp="1" noChangeAspect="1" noChangeArrowheads="1"/>
          </p:cNvPicPr>
          <p:nvPr>
            <p:ph sz="half" idx="1"/>
          </p:nvPr>
        </p:nvPicPr>
        <p:blipFill>
          <a:blip r:embed="rId3" cstate="print"/>
          <a:srcRect/>
          <a:stretch>
            <a:fillRect/>
          </a:stretch>
        </p:blipFill>
        <p:spPr>
          <a:xfrm>
            <a:off x="107504" y="980728"/>
            <a:ext cx="8856983" cy="5688631"/>
          </a:xfr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400"/>
            <a:ext cx="8229600" cy="684312"/>
          </a:xfrm>
        </p:spPr>
        <p:txBody>
          <a:bodyPr/>
          <a:lstStyle/>
          <a:p>
            <a:pPr fontAlgn="auto">
              <a:spcAft>
                <a:spcPts val="0"/>
              </a:spcAft>
              <a:defRPr/>
            </a:pPr>
            <a:r>
              <a:rPr lang="cs-CZ" sz="2400" b="1" smtClean="0">
                <a:solidFill>
                  <a:schemeClr val="tx1"/>
                </a:solidFill>
              </a:rPr>
              <a:t>Co se do soupisu nemovitostí zapisuje ?</a:t>
            </a:r>
            <a:endParaRPr lang="cs-CZ" sz="2400" b="1">
              <a:solidFill>
                <a:schemeClr val="tx1"/>
              </a:solidFill>
            </a:endParaRPr>
          </a:p>
        </p:txBody>
      </p:sp>
      <p:sp>
        <p:nvSpPr>
          <p:cNvPr id="37890" name="Zástupný symbol pro obsah 2"/>
          <p:cNvSpPr>
            <a:spLocks noGrp="1"/>
          </p:cNvSpPr>
          <p:nvPr>
            <p:ph sz="half" idx="1"/>
          </p:nvPr>
        </p:nvSpPr>
        <p:spPr>
          <a:xfrm>
            <a:off x="179388" y="836613"/>
            <a:ext cx="8856662" cy="5832475"/>
          </a:xfrm>
        </p:spPr>
        <p:txBody>
          <a:bodyPr/>
          <a:lstStyle/>
          <a:p>
            <a:r>
              <a:rPr lang="cs-CZ" sz="1800" smtClean="0"/>
              <a:t>Změny údajů (červeně).</a:t>
            </a:r>
          </a:p>
          <a:p>
            <a:endParaRPr lang="cs-CZ" sz="1800" smtClean="0"/>
          </a:p>
          <a:p>
            <a:r>
              <a:rPr lang="cs-CZ" sz="1800" smtClean="0"/>
              <a:t>Informace o vyzvání vlastníků k předložení chybějících listin,</a:t>
            </a:r>
            <a:r>
              <a:rPr lang="cs-CZ" sz="1800" smtClean="0">
                <a:latin typeface="Arial" charset="0"/>
              </a:rPr>
              <a:t> geometrických plánů,</a:t>
            </a:r>
            <a:r>
              <a:rPr lang="cs-CZ" sz="1800" smtClean="0"/>
              <a:t> údaje o ověření totožnosti vlastníka.</a:t>
            </a:r>
          </a:p>
          <a:p>
            <a:endParaRPr lang="cs-CZ" sz="1800" smtClean="0"/>
          </a:p>
          <a:p>
            <a:r>
              <a:rPr lang="cs-CZ" sz="1800" smtClean="0"/>
              <a:t>Informace o rozporu v tvrzení vlastníků  o průběhu hranice a o jejich poučení, že případný spor vlastníků o průběhu vlastnické hranice nebo o rozsahu vlastnického práva ke sporné části pozemku je možné řešit občanskoprávní cestou.</a:t>
            </a:r>
          </a:p>
          <a:p>
            <a:endParaRPr lang="cs-CZ" sz="1800" smtClean="0"/>
          </a:p>
          <a:p>
            <a:r>
              <a:rPr lang="cs-CZ" sz="1800" smtClean="0"/>
              <a:t>Odkaz na položku příslušného </a:t>
            </a:r>
            <a:r>
              <a:rPr lang="cs-CZ" sz="1800" b="1" smtClean="0"/>
              <a:t>seznamu nesouladů</a:t>
            </a:r>
            <a:r>
              <a:rPr lang="cs-CZ" sz="1800" smtClean="0"/>
              <a:t>.</a:t>
            </a:r>
          </a:p>
          <a:p>
            <a:endParaRPr lang="cs-CZ" sz="1800" smtClean="0"/>
          </a:p>
          <a:p>
            <a:r>
              <a:rPr lang="cs-CZ" sz="1800" smtClean="0"/>
              <a:t>Souhlas se zjištěným průběhem a označením hranic v terénu a s ostatními uvedenými výsledky zjišťování hranic potvrzený datem a podpisem vlastníka.</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400"/>
            <a:ext cx="8229600" cy="396280"/>
          </a:xfrm>
        </p:spPr>
        <p:txBody>
          <a:bodyPr/>
          <a:lstStyle/>
          <a:p>
            <a:pPr fontAlgn="auto">
              <a:spcAft>
                <a:spcPts val="0"/>
              </a:spcAft>
              <a:defRPr/>
            </a:pPr>
            <a:r>
              <a:rPr lang="cs-CZ" sz="2000" smtClean="0">
                <a:solidFill>
                  <a:schemeClr val="tx1"/>
                </a:solidFill>
              </a:rPr>
              <a:t>Seznam nesouladů,  uveden v příloze č. 22 Návodu pro obnovu… </a:t>
            </a:r>
            <a:endParaRPr lang="cs-CZ" sz="2000"/>
          </a:p>
        </p:txBody>
      </p:sp>
      <p:pic>
        <p:nvPicPr>
          <p:cNvPr id="38914" name="Picture 2"/>
          <p:cNvPicPr>
            <a:picLocks noGrp="1" noChangeAspect="1" noChangeArrowheads="1"/>
          </p:cNvPicPr>
          <p:nvPr>
            <p:ph sz="half" idx="1"/>
          </p:nvPr>
        </p:nvPicPr>
        <p:blipFill>
          <a:blip r:embed="rId2" cstate="print"/>
          <a:srcRect/>
          <a:stretch>
            <a:fillRect/>
          </a:stretch>
        </p:blipFill>
        <p:spPr>
          <a:xfrm>
            <a:off x="0" y="1196975"/>
            <a:ext cx="9144000" cy="4895850"/>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400"/>
            <a:ext cx="8229600" cy="540296"/>
          </a:xfrm>
        </p:spPr>
        <p:txBody>
          <a:bodyPr/>
          <a:lstStyle/>
          <a:p>
            <a:pPr fontAlgn="auto">
              <a:spcAft>
                <a:spcPts val="0"/>
              </a:spcAft>
              <a:defRPr/>
            </a:pPr>
            <a:r>
              <a:rPr lang="cs-CZ" sz="2400" smtClean="0">
                <a:solidFill>
                  <a:schemeClr val="tx1"/>
                </a:solidFill>
                <a:latin typeface="Arial" pitchFamily="34" charset="0"/>
                <a:cs typeface="Arial" pitchFamily="34" charset="0"/>
              </a:rPr>
              <a:t>Náčrt zjišťování hranic a jeho barevné rozlišení</a:t>
            </a:r>
            <a:endParaRPr lang="cs-CZ" sz="2400">
              <a:solidFill>
                <a:schemeClr val="tx1"/>
              </a:solidFill>
              <a:latin typeface="Arial" pitchFamily="34" charset="0"/>
              <a:cs typeface="Arial" pitchFamily="34" charset="0"/>
            </a:endParaRPr>
          </a:p>
        </p:txBody>
      </p:sp>
      <p:sp>
        <p:nvSpPr>
          <p:cNvPr id="40962" name="Zástupný symbol pro obsah 2"/>
          <p:cNvSpPr>
            <a:spLocks noGrp="1"/>
          </p:cNvSpPr>
          <p:nvPr>
            <p:ph sz="half" idx="1"/>
          </p:nvPr>
        </p:nvSpPr>
        <p:spPr>
          <a:xfrm>
            <a:off x="250825" y="836613"/>
            <a:ext cx="8642350" cy="5832475"/>
          </a:xfrm>
        </p:spPr>
        <p:txBody>
          <a:bodyPr/>
          <a:lstStyle/>
          <a:p>
            <a:r>
              <a:rPr lang="cs-CZ" sz="2400" smtClean="0"/>
              <a:t>Černě</a:t>
            </a:r>
          </a:p>
          <a:p>
            <a:pPr>
              <a:buFont typeface="Wingdings 2" pitchFamily="18" charset="2"/>
              <a:buNone/>
            </a:pPr>
            <a:r>
              <a:rPr lang="cs-CZ" sz="1600" smtClean="0"/>
              <a:t>Číslo náčrtu (vlevo nahoře).</a:t>
            </a:r>
          </a:p>
          <a:p>
            <a:pPr>
              <a:buFont typeface="Wingdings 2" pitchFamily="18" charset="2"/>
              <a:buNone/>
            </a:pPr>
            <a:r>
              <a:rPr lang="cs-CZ" sz="1600" smtClean="0"/>
              <a:t> Měřítko (dole uprostřed).</a:t>
            </a:r>
          </a:p>
          <a:p>
            <a:pPr>
              <a:buFont typeface="Wingdings 2" pitchFamily="18" charset="2"/>
              <a:buNone/>
            </a:pPr>
            <a:r>
              <a:rPr lang="cs-CZ" sz="1600" smtClean="0"/>
              <a:t> Čísla sousedních náčrtů.</a:t>
            </a:r>
          </a:p>
          <a:p>
            <a:pPr>
              <a:buFont typeface="Wingdings 2" pitchFamily="18" charset="2"/>
              <a:buNone/>
            </a:pPr>
            <a:r>
              <a:rPr lang="cs-CZ" sz="1600" smtClean="0"/>
              <a:t> Velmi tlustou čarou dosavadní vlastnické hranice (mimo těch, které jsou zároveň  hranicí k. ú. či správní jednotky).  (může být i šedě)</a:t>
            </a:r>
          </a:p>
          <a:p>
            <a:pPr>
              <a:buFont typeface="Wingdings 2" pitchFamily="18" charset="2"/>
              <a:buNone/>
            </a:pPr>
            <a:r>
              <a:rPr lang="cs-CZ" sz="1600" smtClean="0"/>
              <a:t>Tlustou čarou dosavadní hranice parcel. (může být i šedě)</a:t>
            </a:r>
          </a:p>
          <a:p>
            <a:pPr>
              <a:buFont typeface="Wingdings 2" pitchFamily="18" charset="2"/>
              <a:buNone/>
            </a:pPr>
            <a:r>
              <a:rPr lang="cs-CZ" sz="1600" smtClean="0"/>
              <a:t> Tenkou čarou ostatní platný obsah dosavadní kat. mapy, místní a pomístní názvy, číslo LV v kroužku, v případě stavby na cizím pozemku bude kroužek vyznačen čárkovaně. (může být i šedě)</a:t>
            </a:r>
          </a:p>
          <a:p>
            <a:pPr>
              <a:buFont typeface="Wingdings 2" pitchFamily="18" charset="2"/>
              <a:buNone/>
            </a:pPr>
            <a:r>
              <a:rPr lang="cs-CZ" sz="1600" smtClean="0"/>
              <a:t>Způsob označení lomových bodů hranic pozemků, zajišťovací míry k podrobným bodům.</a:t>
            </a:r>
          </a:p>
          <a:p>
            <a:pPr>
              <a:buFont typeface="Wingdings 2" pitchFamily="18" charset="2"/>
              <a:buNone/>
            </a:pPr>
            <a:endParaRPr lang="cs-CZ" sz="1600" smtClean="0"/>
          </a:p>
          <a:p>
            <a:pPr>
              <a:buFont typeface="Wingdings 2" pitchFamily="18" charset="2"/>
              <a:buNone/>
            </a:pPr>
            <a:endParaRPr lang="cs-CZ" sz="1600" smtClean="0"/>
          </a:p>
          <a:p>
            <a:r>
              <a:rPr lang="cs-CZ" sz="2400" smtClean="0"/>
              <a:t>Zeleně</a:t>
            </a:r>
          </a:p>
          <a:p>
            <a:pPr>
              <a:buFont typeface="Wingdings 2" pitchFamily="18" charset="2"/>
              <a:buNone/>
            </a:pPr>
            <a:r>
              <a:rPr lang="cs-CZ" sz="1600" smtClean="0"/>
              <a:t>Velmi tlustou čarou vlastnické hranice parcel zjednodušené evidence zjištěné či převzaté.</a:t>
            </a:r>
          </a:p>
          <a:p>
            <a:pPr>
              <a:buFont typeface="Wingdings 2" pitchFamily="18" charset="2"/>
              <a:buNone/>
            </a:pPr>
            <a:r>
              <a:rPr lang="cs-CZ" sz="1600" smtClean="0"/>
              <a:t>Tlustou čarou hranice parcel zjednodušené evidence zjištěné či převzaté co nejsou vlastnické.</a:t>
            </a:r>
          </a:p>
          <a:p>
            <a:pPr>
              <a:buFont typeface="Wingdings 2" pitchFamily="18" charset="2"/>
              <a:buNone/>
            </a:pPr>
            <a:r>
              <a:rPr lang="cs-CZ" sz="1600" smtClean="0"/>
              <a:t>Tenkou čarou parcelní čísla, čísla LV v kroužku.</a:t>
            </a:r>
          </a:p>
          <a:p>
            <a:pPr>
              <a:buFont typeface="Wingdings 2" pitchFamily="18" charset="2"/>
              <a:buNone/>
            </a:pPr>
            <a:endParaRPr lang="cs-CZ"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Zástupný symbol pro obsah 2"/>
          <p:cNvSpPr>
            <a:spLocks noGrp="1"/>
          </p:cNvSpPr>
          <p:nvPr>
            <p:ph sz="half" idx="1"/>
          </p:nvPr>
        </p:nvSpPr>
        <p:spPr>
          <a:xfrm>
            <a:off x="457200" y="188913"/>
            <a:ext cx="8507413" cy="5907087"/>
          </a:xfrm>
        </p:spPr>
        <p:txBody>
          <a:bodyPr/>
          <a:lstStyle/>
          <a:p>
            <a:endParaRPr lang="cs-CZ" sz="2400" smtClean="0"/>
          </a:p>
          <a:p>
            <a:r>
              <a:rPr lang="cs-CZ" sz="2400" smtClean="0"/>
              <a:t>Červeně</a:t>
            </a:r>
          </a:p>
          <a:p>
            <a:pPr>
              <a:buFont typeface="Wingdings 2" pitchFamily="18" charset="2"/>
              <a:buNone/>
            </a:pPr>
            <a:r>
              <a:rPr lang="cs-CZ" sz="1600" smtClean="0"/>
              <a:t>Velmi tlustou čarou nové vlastnické hranice, pokud změna nevyžaduje doložení listinou.</a:t>
            </a:r>
          </a:p>
          <a:p>
            <a:pPr>
              <a:buFont typeface="Wingdings 2" pitchFamily="18" charset="2"/>
              <a:buNone/>
            </a:pPr>
            <a:r>
              <a:rPr lang="cs-CZ" sz="1600" smtClean="0"/>
              <a:t>Tlustou čarou nové hranice parcel.</a:t>
            </a:r>
          </a:p>
          <a:p>
            <a:pPr>
              <a:buFont typeface="Wingdings 2" pitchFamily="18" charset="2"/>
              <a:buNone/>
            </a:pPr>
            <a:r>
              <a:rPr lang="cs-CZ" sz="1600" smtClean="0"/>
              <a:t>Tenkou čarou nový obsah KM, slučky, škrtnutí neplatného obsahu, odkazy na seznam. nesouladů.</a:t>
            </a:r>
          </a:p>
          <a:p>
            <a:pPr>
              <a:buFont typeface="Wingdings 2" pitchFamily="18" charset="2"/>
              <a:buNone/>
            </a:pPr>
            <a:r>
              <a:rPr lang="cs-CZ" sz="1600" smtClean="0"/>
              <a:t>Znak orientace blokového náčrtu k severu (pokud je možno vlevo nahoře).</a:t>
            </a:r>
          </a:p>
          <a:p>
            <a:pPr>
              <a:buFont typeface="Wingdings 2" pitchFamily="18" charset="2"/>
              <a:buNone/>
            </a:pPr>
            <a:endParaRPr lang="cs-CZ" sz="1600" smtClean="0"/>
          </a:p>
          <a:p>
            <a:pPr>
              <a:buFont typeface="Wingdings 2" pitchFamily="18" charset="2"/>
              <a:buNone/>
            </a:pPr>
            <a:endParaRPr lang="cs-CZ" sz="1600" smtClean="0"/>
          </a:p>
          <a:p>
            <a:pPr>
              <a:buFont typeface="Wingdings 2" pitchFamily="18" charset="2"/>
              <a:buNone/>
            </a:pPr>
            <a:endParaRPr lang="cs-CZ" sz="1600" smtClean="0"/>
          </a:p>
          <a:p>
            <a:r>
              <a:rPr lang="cs-CZ" sz="2400" smtClean="0"/>
              <a:t>Modře</a:t>
            </a:r>
          </a:p>
          <a:p>
            <a:pPr>
              <a:buFont typeface="Wingdings 2" pitchFamily="18" charset="2"/>
              <a:buNone/>
            </a:pPr>
            <a:r>
              <a:rPr lang="cs-CZ" sz="1600" smtClean="0"/>
              <a:t>Velmi tlustou čarou vlastnické hranice zobrazené podle geom. plánu a polohového určení ve využitelných podkladech včetně těch k jejichž doložení byl vlastník vyzván, číslo ZPMZ.</a:t>
            </a:r>
          </a:p>
          <a:p>
            <a:pPr>
              <a:buFont typeface="Wingdings 2" pitchFamily="18" charset="2"/>
              <a:buNone/>
            </a:pPr>
            <a:r>
              <a:rPr lang="cs-CZ" sz="1600" smtClean="0"/>
              <a:t>Tlustou čarou (je to obdoba předchozího, ale hranice není vlastnická,ale hranice parcel).</a:t>
            </a:r>
          </a:p>
          <a:p>
            <a:pPr>
              <a:buFont typeface="Wingdings 2" pitchFamily="18" charset="2"/>
              <a:buNone/>
            </a:pPr>
            <a:r>
              <a:rPr lang="cs-CZ" sz="1600" smtClean="0"/>
              <a:t>Tenkou čarou  (hranice není vlastnická ani se nejedná o hranici parcel)</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Zástupný symbol pro obsah 2"/>
          <p:cNvSpPr>
            <a:spLocks noGrp="1"/>
          </p:cNvSpPr>
          <p:nvPr>
            <p:ph sz="half" idx="1"/>
          </p:nvPr>
        </p:nvSpPr>
        <p:spPr>
          <a:xfrm>
            <a:off x="179388" y="115888"/>
            <a:ext cx="8856662" cy="6626225"/>
          </a:xfrm>
        </p:spPr>
        <p:txBody>
          <a:bodyPr/>
          <a:lstStyle/>
          <a:p>
            <a:r>
              <a:rPr lang="cs-CZ" sz="2400" smtClean="0"/>
              <a:t>Hnědě</a:t>
            </a:r>
          </a:p>
          <a:p>
            <a:pPr>
              <a:buFont typeface="Wingdings 2" pitchFamily="18" charset="2"/>
              <a:buNone/>
            </a:pPr>
            <a:r>
              <a:rPr lang="cs-CZ" sz="1600" smtClean="0"/>
              <a:t>Terénní šrafy, podezdívky u oplocení, rozlišení druhů oplocení.</a:t>
            </a:r>
          </a:p>
          <a:p>
            <a:pPr>
              <a:buFont typeface="Wingdings 2" pitchFamily="18" charset="2"/>
              <a:buNone/>
            </a:pPr>
            <a:r>
              <a:rPr lang="cs-CZ" sz="1600" smtClean="0"/>
              <a:t>Předměty, které nejsou obsahem SGI, ale jsou vhodné pro orientování se v náčrtu.</a:t>
            </a:r>
          </a:p>
          <a:p>
            <a:endParaRPr lang="cs-CZ" sz="1600" smtClean="0"/>
          </a:p>
          <a:p>
            <a:r>
              <a:rPr lang="cs-CZ" sz="2400" smtClean="0"/>
              <a:t>Žlutě</a:t>
            </a:r>
          </a:p>
          <a:p>
            <a:pPr>
              <a:buFont typeface="Wingdings 2" pitchFamily="18" charset="2"/>
              <a:buNone/>
            </a:pPr>
            <a:r>
              <a:rPr lang="cs-CZ" sz="1600" smtClean="0"/>
              <a:t>Lemovka obvodu náčrtu (střídavá čára).</a:t>
            </a:r>
          </a:p>
          <a:p>
            <a:pPr>
              <a:buFont typeface="Wingdings 2" pitchFamily="18" charset="2"/>
              <a:buNone/>
            </a:pPr>
            <a:endParaRPr lang="cs-CZ" sz="1600" smtClean="0"/>
          </a:p>
          <a:p>
            <a:r>
              <a:rPr lang="cs-CZ" sz="2400" smtClean="0"/>
              <a:t>Fialově</a:t>
            </a:r>
          </a:p>
          <a:p>
            <a:pPr>
              <a:buFont typeface="Wingdings 2" pitchFamily="18" charset="2"/>
              <a:buNone/>
            </a:pPr>
            <a:r>
              <a:rPr lang="cs-CZ" sz="1600" smtClean="0"/>
              <a:t>Lemovka na styku s neobnovovanou částí uvnitř kat. území (střídavá čára).</a:t>
            </a:r>
          </a:p>
          <a:p>
            <a:endParaRPr lang="cs-CZ" sz="1600" smtClean="0"/>
          </a:p>
          <a:p>
            <a:endParaRPr lang="cs-CZ" sz="1600" smtClean="0"/>
          </a:p>
          <a:p>
            <a:r>
              <a:rPr lang="cs-CZ" sz="1600" smtClean="0"/>
              <a:t>Plochy zastavěné budovami se vybarví světle růžovou barvou.</a:t>
            </a:r>
          </a:p>
          <a:p>
            <a:endParaRPr lang="cs-CZ" sz="1600" smtClean="0"/>
          </a:p>
          <a:p>
            <a:r>
              <a:rPr lang="cs-CZ" sz="1600" smtClean="0"/>
              <a:t>Hranice typu a způsobu ochrany nemovitostí  a hranice rozsahu věcných břemen se v terénu nezjišťují, jejich průběh se do výsledku obnovy KO převezme z měřické dokumentace.</a:t>
            </a:r>
          </a:p>
          <a:p>
            <a:endParaRPr lang="cs-CZ" sz="1600" smtClean="0"/>
          </a:p>
          <a:p>
            <a:endParaRPr lang="cs-CZ" sz="1600" smtClean="0"/>
          </a:p>
          <a:p>
            <a:pPr>
              <a:buFont typeface="Wingdings 2" pitchFamily="18" charset="2"/>
              <a:buNone/>
            </a:pPr>
            <a:endParaRPr lang="cs-CZ" sz="1600" smtClean="0"/>
          </a:p>
          <a:p>
            <a:endParaRPr lang="cs-CZ" sz="160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Dokumenty\Textové dokumenty\Školení geodetického minima\Hradec nad Moravicí\Výřez císařský tisk.jpg"/>
          <p:cNvPicPr>
            <a:picLocks noChangeAspect="1" noChangeArrowheads="1"/>
          </p:cNvPicPr>
          <p:nvPr/>
        </p:nvPicPr>
        <p:blipFill>
          <a:blip r:embed="rId2" cstate="print"/>
          <a:srcRect/>
          <a:stretch>
            <a:fillRect/>
          </a:stretch>
        </p:blipFill>
        <p:spPr bwMode="auto">
          <a:xfrm>
            <a:off x="179512" y="116632"/>
            <a:ext cx="8784976" cy="6624736"/>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fontAlgn="auto">
              <a:spcAft>
                <a:spcPts val="0"/>
              </a:spcAft>
              <a:defRPr/>
            </a:pPr>
            <a:endParaRPr lang="cs-CZ"/>
          </a:p>
        </p:txBody>
      </p:sp>
      <p:pic>
        <p:nvPicPr>
          <p:cNvPr id="44034" name="Picture 2"/>
          <p:cNvPicPr>
            <a:picLocks noGrp="1" noChangeAspect="1" noChangeArrowheads="1"/>
          </p:cNvPicPr>
          <p:nvPr>
            <p:ph sz="half" idx="1"/>
          </p:nvPr>
        </p:nvPicPr>
        <p:blipFill>
          <a:blip r:embed="rId2" cstate="print"/>
          <a:srcRect/>
          <a:stretch>
            <a:fillRect/>
          </a:stretch>
        </p:blipFill>
        <p:spPr>
          <a:xfrm>
            <a:off x="0" y="0"/>
            <a:ext cx="8964613" cy="6858000"/>
          </a:xfr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79513" y="116633"/>
            <a:ext cx="8856984" cy="6552728"/>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79513" y="188641"/>
            <a:ext cx="8856984" cy="6480720"/>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srcRect/>
          <a:stretch>
            <a:fillRect/>
          </a:stretch>
        </p:blipFill>
        <p:spPr bwMode="auto">
          <a:xfrm>
            <a:off x="251520" y="188641"/>
            <a:ext cx="8784976" cy="6480719"/>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Zástupný symbol pro obsah 2"/>
          <p:cNvSpPr>
            <a:spLocks noGrp="1"/>
          </p:cNvSpPr>
          <p:nvPr>
            <p:ph sz="half" idx="1"/>
          </p:nvPr>
        </p:nvSpPr>
        <p:spPr>
          <a:xfrm>
            <a:off x="107950" y="260350"/>
            <a:ext cx="8928100" cy="6481763"/>
          </a:xfrm>
        </p:spPr>
        <p:txBody>
          <a:bodyPr/>
          <a:lstStyle/>
          <a:p>
            <a:r>
              <a:rPr lang="cs-CZ" sz="2400" dirty="0" smtClean="0"/>
              <a:t>Zjišťování obvodu pozemku dráhy a obvodu vodního díla se provádí za účasti zástupců drah nebo vodoprávního úřadu, případě s využitím jejich dokumentace.</a:t>
            </a:r>
          </a:p>
          <a:p>
            <a:pPr>
              <a:buFont typeface="Wingdings 2" pitchFamily="18" charset="2"/>
              <a:buNone/>
            </a:pPr>
            <a:endParaRPr lang="cs-CZ" sz="2400" dirty="0" smtClean="0"/>
          </a:p>
          <a:p>
            <a:r>
              <a:rPr lang="cs-CZ" sz="2400" dirty="0" smtClean="0"/>
              <a:t>Vodní tok je evidován jako samostatná parcela v případě, že jeho šířka v dalším průběhu klesne pod 2 m jen výjimečně.</a:t>
            </a:r>
          </a:p>
          <a:p>
            <a:endParaRPr lang="cs-CZ" sz="2400" dirty="0" smtClean="0"/>
          </a:p>
          <a:p>
            <a:r>
              <a:rPr lang="cs-CZ" sz="2400" dirty="0" smtClean="0"/>
              <a:t>Při zjišťování průběhu hranic, druhu a způsobu využití pozemku, obvodu budov a dalších údajů katastru </a:t>
            </a:r>
            <a:r>
              <a:rPr lang="cs-CZ" sz="2400" b="1" dirty="0" smtClean="0"/>
              <a:t>se vychází vždy z tvrzení vlastníků</a:t>
            </a:r>
            <a:r>
              <a:rPr lang="cs-CZ" sz="2400" dirty="0" smtClean="0"/>
              <a:t>. Dojde-li k rozporu v tvrzení vlastníků, zakreslí se do náčrtu její průběh dle dosavadního stavu značkou </a:t>
            </a:r>
            <a:r>
              <a:rPr lang="cs-CZ" sz="2400" b="1" dirty="0" smtClean="0"/>
              <a:t>sporné hranice</a:t>
            </a:r>
            <a:r>
              <a:rPr lang="cs-CZ" sz="2400" dirty="0" smtClean="0"/>
              <a:t>. Tato skutečnost se zapíše do soupisu nemovitostí a předseda komise poučí vlastníky o způsobech řešení sporu. </a:t>
            </a:r>
          </a:p>
          <a:p>
            <a:endParaRPr lang="cs-CZ" dirty="0"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400"/>
            <a:ext cx="8229600" cy="756320"/>
          </a:xfrm>
        </p:spPr>
        <p:txBody>
          <a:bodyPr>
            <a:noAutofit/>
          </a:bodyPr>
          <a:lstStyle/>
          <a:p>
            <a:pPr fontAlgn="auto">
              <a:spcAft>
                <a:spcPts val="0"/>
              </a:spcAft>
              <a:defRPr/>
            </a:pPr>
            <a:r>
              <a:rPr lang="cs-CZ" sz="2400" dirty="0" smtClean="0">
                <a:solidFill>
                  <a:schemeClr val="tx1"/>
                </a:solidFill>
              </a:rPr>
              <a:t>Předmětem zjišťování  hranic  </a:t>
            </a:r>
            <a:r>
              <a:rPr lang="cs-CZ" sz="2400" b="1" dirty="0" smtClean="0">
                <a:solidFill>
                  <a:schemeClr val="tx1"/>
                </a:solidFill>
              </a:rPr>
              <a:t>nejsou</a:t>
            </a:r>
            <a:r>
              <a:rPr lang="cs-CZ" sz="2400" dirty="0" smtClean="0">
                <a:solidFill>
                  <a:schemeClr val="tx1"/>
                </a:solidFill>
              </a:rPr>
              <a:t> některé další prvky polohopisu, kterými byly :</a:t>
            </a:r>
            <a:endParaRPr lang="cs-CZ" sz="2400" dirty="0">
              <a:solidFill>
                <a:schemeClr val="tx1"/>
              </a:solidFill>
            </a:endParaRPr>
          </a:p>
        </p:txBody>
      </p:sp>
      <p:sp>
        <p:nvSpPr>
          <p:cNvPr id="46082" name="Zástupný symbol pro obsah 2"/>
          <p:cNvSpPr>
            <a:spLocks noGrp="1"/>
          </p:cNvSpPr>
          <p:nvPr>
            <p:ph sz="half" idx="1"/>
          </p:nvPr>
        </p:nvSpPr>
        <p:spPr>
          <a:xfrm>
            <a:off x="539552" y="1052736"/>
            <a:ext cx="8291513" cy="5043487"/>
          </a:xfrm>
        </p:spPr>
        <p:txBody>
          <a:bodyPr/>
          <a:lstStyle/>
          <a:p>
            <a:pPr>
              <a:buNone/>
            </a:pPr>
            <a:r>
              <a:rPr lang="cs-CZ" sz="1800" dirty="0" smtClean="0"/>
              <a:t> </a:t>
            </a:r>
          </a:p>
          <a:p>
            <a:pPr>
              <a:buFont typeface="Arial" charset="0"/>
              <a:buChar char="•"/>
            </a:pPr>
            <a:r>
              <a:rPr lang="cs-CZ" sz="1800" dirty="0" smtClean="0"/>
              <a:t> </a:t>
            </a:r>
            <a:r>
              <a:rPr lang="cs-CZ" sz="2100" dirty="0" smtClean="0"/>
              <a:t>osa kolejí železniční tratě mimo železniční stanici a </a:t>
            </a:r>
            <a:r>
              <a:rPr lang="cs-CZ" sz="2100" dirty="0" err="1" smtClean="0"/>
              <a:t>prům</a:t>
            </a:r>
            <a:r>
              <a:rPr lang="cs-CZ" sz="2100" dirty="0" smtClean="0"/>
              <a:t>. závody </a:t>
            </a:r>
          </a:p>
          <a:p>
            <a:pPr>
              <a:buFont typeface="Arial" charset="0"/>
              <a:buChar char="•"/>
            </a:pPr>
            <a:r>
              <a:rPr lang="cs-CZ" sz="2100" dirty="0" smtClean="0"/>
              <a:t>  hrana koruny a střední dělící pás silnice nebo dálnice</a:t>
            </a:r>
          </a:p>
          <a:p>
            <a:pPr>
              <a:buFont typeface="Arial" charset="0"/>
              <a:buChar char="•"/>
            </a:pPr>
            <a:r>
              <a:rPr lang="cs-CZ" sz="2100" dirty="0" smtClean="0"/>
              <a:t>  osa koryta vodního toku s šířkou menší než  2m</a:t>
            </a:r>
          </a:p>
          <a:p>
            <a:pPr>
              <a:buFont typeface="Arial" charset="0"/>
              <a:buChar char="•"/>
            </a:pPr>
            <a:r>
              <a:rPr lang="cs-CZ" sz="2100" dirty="0" smtClean="0"/>
              <a:t>  nadzemní vedení vysokého a velmi vysokého napětí </a:t>
            </a:r>
          </a:p>
          <a:p>
            <a:pPr>
              <a:buFont typeface="Arial" charset="0"/>
              <a:buChar char="•"/>
            </a:pPr>
            <a:r>
              <a:rPr lang="cs-CZ" sz="2100" dirty="0" smtClean="0"/>
              <a:t>  zvonice, pomník, socha, památník, mohyla, kříž a boží muka</a:t>
            </a:r>
          </a:p>
          <a:p>
            <a:pPr>
              <a:buFont typeface="Arial" charset="0"/>
              <a:buChar char="•"/>
            </a:pPr>
            <a:endParaRPr lang="cs-CZ" sz="1800" dirty="0" smtClean="0"/>
          </a:p>
          <a:p>
            <a:pPr>
              <a:buFont typeface="Arial" charset="0"/>
              <a:buChar char="•"/>
            </a:pPr>
            <a:endParaRPr lang="cs-CZ" sz="1800" dirty="0" smtClean="0"/>
          </a:p>
          <a:p>
            <a:pPr>
              <a:buFont typeface="Arial" charset="0"/>
              <a:buChar char="•"/>
            </a:pPr>
            <a:endParaRPr lang="cs-CZ" sz="1800" dirty="0"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152400"/>
            <a:ext cx="8784976" cy="468288"/>
          </a:xfrm>
        </p:spPr>
        <p:txBody>
          <a:bodyPr>
            <a:normAutofit/>
          </a:bodyPr>
          <a:lstStyle/>
          <a:p>
            <a:pPr fontAlgn="auto">
              <a:spcAft>
                <a:spcPts val="0"/>
              </a:spcAft>
              <a:defRPr/>
            </a:pPr>
            <a:r>
              <a:rPr lang="cs-CZ" sz="2400" b="1" u="sng" dirty="0" smtClean="0">
                <a:solidFill>
                  <a:schemeClr val="tx1"/>
                </a:solidFill>
              </a:rPr>
              <a:t>Změny druhu a způsobu využití pozemku (Návod  pro  správu…)</a:t>
            </a:r>
            <a:endParaRPr lang="cs-CZ" sz="2400" dirty="0">
              <a:solidFill>
                <a:schemeClr val="tx1"/>
              </a:solidFill>
            </a:endParaRPr>
          </a:p>
        </p:txBody>
      </p:sp>
      <p:sp>
        <p:nvSpPr>
          <p:cNvPr id="3" name="Zástupný symbol pro obsah 2"/>
          <p:cNvSpPr>
            <a:spLocks noGrp="1"/>
          </p:cNvSpPr>
          <p:nvPr>
            <p:ph sz="half" idx="1"/>
          </p:nvPr>
        </p:nvSpPr>
        <p:spPr>
          <a:xfrm>
            <a:off x="457200" y="765175"/>
            <a:ext cx="8291513" cy="5759450"/>
          </a:xfrm>
        </p:spPr>
        <p:txBody>
          <a:bodyPr>
            <a:normAutofit/>
          </a:bodyPr>
          <a:lstStyle/>
          <a:p>
            <a:pPr marL="274320" indent="-274320" fontAlgn="auto">
              <a:spcAft>
                <a:spcPts val="0"/>
              </a:spcAft>
              <a:buFont typeface="Wingdings 2"/>
              <a:buChar char=""/>
              <a:defRPr/>
            </a:pPr>
            <a:endParaRPr lang="cs-CZ" sz="2400" dirty="0" smtClean="0"/>
          </a:p>
          <a:p>
            <a:pPr marL="274320" indent="-274320" fontAlgn="auto">
              <a:spcAft>
                <a:spcPts val="0"/>
              </a:spcAft>
              <a:buFont typeface="Wingdings 2"/>
              <a:buChar char=""/>
              <a:defRPr/>
            </a:pPr>
            <a:endParaRPr lang="cs-CZ" dirty="0" smtClean="0"/>
          </a:p>
          <a:p>
            <a:pPr marL="274320" indent="-274320" fontAlgn="auto">
              <a:spcAft>
                <a:spcPts val="0"/>
              </a:spcAft>
              <a:buFont typeface="Wingdings 2"/>
              <a:buChar char=""/>
              <a:defRPr/>
            </a:pPr>
            <a:endParaRPr lang="cs-CZ" dirty="0"/>
          </a:p>
        </p:txBody>
      </p:sp>
      <p:pic>
        <p:nvPicPr>
          <p:cNvPr id="1026" name="Picture 2"/>
          <p:cNvPicPr>
            <a:picLocks noChangeAspect="1" noChangeArrowheads="1"/>
          </p:cNvPicPr>
          <p:nvPr/>
        </p:nvPicPr>
        <p:blipFill>
          <a:blip r:embed="rId2" cstate="print"/>
          <a:srcRect l="3423" t="8675" r="4337" b="9390"/>
          <a:stretch>
            <a:fillRect/>
          </a:stretch>
        </p:blipFill>
        <p:spPr bwMode="auto">
          <a:xfrm>
            <a:off x="107504" y="692696"/>
            <a:ext cx="8784976" cy="59046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400"/>
            <a:ext cx="8229600" cy="6444952"/>
          </a:xfrm>
        </p:spPr>
        <p:txBody>
          <a:bodyPr/>
          <a:lstStyle/>
          <a:p>
            <a:endParaRPr lang="cs-CZ" dirty="0"/>
          </a:p>
        </p:txBody>
      </p:sp>
      <p:pic>
        <p:nvPicPr>
          <p:cNvPr id="2050" name="Picture 2"/>
          <p:cNvPicPr>
            <a:picLocks noChangeAspect="1" noChangeArrowheads="1"/>
          </p:cNvPicPr>
          <p:nvPr/>
        </p:nvPicPr>
        <p:blipFill>
          <a:blip r:embed="rId2" cstate="print"/>
          <a:srcRect l="3423" t="6729" r="4337" b="10253"/>
          <a:stretch>
            <a:fillRect/>
          </a:stretch>
        </p:blipFill>
        <p:spPr bwMode="auto">
          <a:xfrm>
            <a:off x="168787" y="116632"/>
            <a:ext cx="8867709" cy="6624736"/>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036496" cy="6858000"/>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 y="260649"/>
            <a:ext cx="9144000" cy="4032448"/>
          </a:xfrm>
          <a:prstGeom prst="rect">
            <a:avLst/>
          </a:prstGeom>
          <a:noFill/>
          <a:ln w="9525">
            <a:noFill/>
            <a:miter lim="800000"/>
            <a:headEnd/>
            <a:tailEnd/>
          </a:ln>
        </p:spPr>
      </p:pic>
      <p:sp>
        <p:nvSpPr>
          <p:cNvPr id="3" name="Obdélník 2"/>
          <p:cNvSpPr/>
          <p:nvPr/>
        </p:nvSpPr>
        <p:spPr>
          <a:xfrm>
            <a:off x="323528" y="4509120"/>
            <a:ext cx="8640960" cy="923330"/>
          </a:xfrm>
          <a:prstGeom prst="rect">
            <a:avLst/>
          </a:prstGeom>
        </p:spPr>
        <p:txBody>
          <a:bodyPr wrap="square">
            <a:spAutoFit/>
          </a:bodyPr>
          <a:lstStyle/>
          <a:p>
            <a:endParaRPr lang="cs-CZ" b="1" dirty="0" smtClean="0">
              <a:latin typeface="Constantia" pitchFamily="18" charset="0"/>
            </a:endParaRPr>
          </a:p>
          <a:p>
            <a:r>
              <a:rPr lang="cs-CZ" b="1" dirty="0" smtClean="0">
                <a:latin typeface="Constantia" pitchFamily="18" charset="0"/>
              </a:rPr>
              <a:t>H:  </a:t>
            </a:r>
            <a:r>
              <a:rPr lang="cs-CZ" b="1" dirty="0" smtClean="0"/>
              <a:t>stačí písemný souhlas vlastníků s vyznačením změny v katastru nemovitostí v soupisu nemovitostí při zjišťování hranic v terénu </a:t>
            </a:r>
            <a:endParaRPr lang="cs-CZ" b="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Zástupný symbol pro obsah 1"/>
          <p:cNvSpPr>
            <a:spLocks noGrp="1"/>
          </p:cNvSpPr>
          <p:nvPr>
            <p:ph idx="1"/>
          </p:nvPr>
        </p:nvSpPr>
        <p:spPr>
          <a:xfrm>
            <a:off x="457200" y="260350"/>
            <a:ext cx="8229600" cy="6192838"/>
          </a:xfrm>
        </p:spPr>
        <p:txBody>
          <a:bodyPr/>
          <a:lstStyle/>
          <a:p>
            <a:r>
              <a:rPr lang="cs-CZ" dirty="0" smtClean="0"/>
              <a:t>Vývoj jde však dále.</a:t>
            </a:r>
          </a:p>
          <a:p>
            <a:endParaRPr lang="cs-CZ" dirty="0" smtClean="0"/>
          </a:p>
          <a:p>
            <a:pPr>
              <a:buFont typeface="Wingdings 2" pitchFamily="18" charset="2"/>
              <a:buNone/>
            </a:pPr>
            <a:r>
              <a:rPr lang="cs-CZ" sz="1800" dirty="0" smtClean="0"/>
              <a:t>Jako reakce na zavedení metrické míry a nedostatečné přesnosti graficky vyhotovených map vedlo k zavedení </a:t>
            </a:r>
            <a:r>
              <a:rPr lang="cs-CZ" sz="1800" b="1" dirty="0" err="1" smtClean="0"/>
              <a:t>trigonometricko</a:t>
            </a:r>
            <a:r>
              <a:rPr lang="cs-CZ" sz="1800" b="1" dirty="0" smtClean="0"/>
              <a:t> - polygonální </a:t>
            </a:r>
            <a:r>
              <a:rPr lang="cs-CZ" sz="1800" dirty="0" smtClean="0"/>
              <a:t>metody měření (číselné měření). První měřická instrukce z roku 1887, která byla doplňována, poslední páté vydání bylo  v roce 1904. Instrukce stanovila nová dekadická měřítka. Instrukce bere v úvahu pouze naměřené hodnoty úhloměrným přístrojem a měřickým pásmem.</a:t>
            </a:r>
          </a:p>
          <a:p>
            <a:pPr>
              <a:buFont typeface="Wingdings 2" pitchFamily="18" charset="2"/>
              <a:buNone/>
            </a:pPr>
            <a:endParaRPr lang="cs-CZ" sz="1800" dirty="0" smtClean="0"/>
          </a:p>
          <a:p>
            <a:pPr>
              <a:buFont typeface="Wingdings 2" pitchFamily="18" charset="2"/>
              <a:buNone/>
            </a:pPr>
            <a:r>
              <a:rPr lang="cs-CZ" sz="1800" dirty="0" smtClean="0"/>
              <a:t>Na počátku 20. století se takhle zmapovaly číselnou metodou první k. </a:t>
            </a:r>
            <a:r>
              <a:rPr lang="cs-CZ" sz="1800" dirty="0" err="1" smtClean="0"/>
              <a:t>ú</a:t>
            </a:r>
            <a:r>
              <a:rPr lang="cs-CZ" sz="1800" dirty="0" smtClean="0"/>
              <a:t>. převážně velká města (Moravská Ostrava, Slezská Ostrava, Přívoz, Opava).</a:t>
            </a:r>
          </a:p>
          <a:p>
            <a:pPr>
              <a:buFont typeface="Wingdings 2" pitchFamily="18" charset="2"/>
              <a:buNone/>
            </a:pPr>
            <a:endParaRPr lang="cs-CZ" sz="1800" dirty="0" smtClean="0"/>
          </a:p>
          <a:p>
            <a:pPr>
              <a:buFont typeface="Wingdings 2" pitchFamily="18" charset="2"/>
              <a:buNone/>
            </a:pPr>
            <a:r>
              <a:rPr lang="cs-CZ" sz="1800" dirty="0" smtClean="0"/>
              <a:t>Se vznikem Československa dochází k nahrazení STABILNÍHO KATASTRU KATASTREM POZEMKOVÝM, v roce 1932 je vydána </a:t>
            </a:r>
            <a:r>
              <a:rPr lang="cs-CZ" sz="1800" b="1" dirty="0" smtClean="0"/>
              <a:t>INSTRUKCE A</a:t>
            </a:r>
            <a:r>
              <a:rPr lang="cs-CZ" sz="1800" dirty="0" smtClean="0"/>
              <a:t>, která se stala nepostradatelnou pomůckou při novém číselném mapování  především měst v měřítku 1:1000 či 1:2000. Podle </a:t>
            </a:r>
            <a:r>
              <a:rPr lang="cs-CZ" sz="1800" b="1" dirty="0" smtClean="0"/>
              <a:t>INSTRUKCE A</a:t>
            </a:r>
            <a:r>
              <a:rPr lang="cs-CZ" sz="1800" dirty="0" smtClean="0"/>
              <a:t> se zmapovalo </a:t>
            </a:r>
            <a:r>
              <a:rPr lang="cs-CZ" sz="1800" b="1" dirty="0" smtClean="0"/>
              <a:t>5% území</a:t>
            </a:r>
            <a:r>
              <a:rPr lang="cs-CZ" sz="1800" dirty="0" smtClean="0"/>
              <a:t>. Nejplodnější bylo období let 1933-1938, v období okupace je útlum, ale je třeba zmapovaná pražská aglomerace v měřítku 1:1000. V poválečné době se neobjevilo oživení a stagnace trvala do konce 50. let.</a:t>
            </a:r>
          </a:p>
          <a:p>
            <a:pPr>
              <a:buFont typeface="Wingdings 2" pitchFamily="18" charset="2"/>
              <a:buNone/>
            </a:pPr>
            <a:endParaRPr lang="cs-CZ" sz="1800" dirty="0" smtClean="0"/>
          </a:p>
          <a:p>
            <a:pPr>
              <a:buFont typeface="Wingdings 2" pitchFamily="18" charset="2"/>
              <a:buNone/>
            </a:pPr>
            <a:endParaRPr lang="cs-CZ" sz="1800" dirty="0" smtClean="0"/>
          </a:p>
          <a:p>
            <a:pPr>
              <a:buFont typeface="Wingdings 2" pitchFamily="18" charset="2"/>
              <a:buNone/>
            </a:pPr>
            <a:endParaRPr lang="cs-CZ" dirty="0"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95536" y="188640"/>
            <a:ext cx="8568952" cy="4401205"/>
          </a:xfrm>
          <a:prstGeom prst="rect">
            <a:avLst/>
          </a:prstGeom>
        </p:spPr>
        <p:txBody>
          <a:bodyPr wrap="square">
            <a:spAutoFit/>
          </a:bodyPr>
          <a:lstStyle/>
          <a:p>
            <a:r>
              <a:rPr lang="cs-CZ" sz="2800" dirty="0" smtClean="0"/>
              <a:t>V případě změny druhu pozemku z trvalého travního porostu na ornou půdu nebo při změně z jiného pozemku na lesní pozemek či naopak, je vlastník vždy vyzván k dodání příslušných listin. </a:t>
            </a:r>
          </a:p>
          <a:p>
            <a:endParaRPr lang="cs-CZ" sz="2800" dirty="0" smtClean="0"/>
          </a:p>
          <a:p>
            <a:endParaRPr lang="cs-CZ" sz="2800" dirty="0" smtClean="0"/>
          </a:p>
          <a:p>
            <a:endParaRPr lang="cs-CZ" sz="2800" dirty="0" smtClean="0"/>
          </a:p>
          <a:p>
            <a:r>
              <a:rPr lang="cs-CZ" sz="2800" dirty="0" smtClean="0"/>
              <a:t>V případě změny druhu pozemku jen u části pozemku se tato část oddělí a označí novým parcelním číslem.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400"/>
            <a:ext cx="8229600" cy="756320"/>
          </a:xfrm>
        </p:spPr>
        <p:txBody>
          <a:bodyPr>
            <a:normAutofit fontScale="90000"/>
          </a:bodyPr>
          <a:lstStyle/>
          <a:p>
            <a:pPr fontAlgn="auto">
              <a:spcAft>
                <a:spcPts val="0"/>
              </a:spcAft>
              <a:defRPr/>
            </a:pPr>
            <a:r>
              <a:rPr lang="cs-CZ" sz="4400" b="1" u="sng" dirty="0" smtClean="0">
                <a:solidFill>
                  <a:schemeClr val="tx1"/>
                </a:solidFill>
              </a:rPr>
              <a:t>Stavby </a:t>
            </a:r>
            <a:endParaRPr lang="cs-CZ" dirty="0">
              <a:solidFill>
                <a:schemeClr val="tx1"/>
              </a:solidFill>
            </a:endParaRPr>
          </a:p>
        </p:txBody>
      </p:sp>
      <p:sp>
        <p:nvSpPr>
          <p:cNvPr id="3" name="Zástupný symbol pro obsah 2"/>
          <p:cNvSpPr>
            <a:spLocks noGrp="1"/>
          </p:cNvSpPr>
          <p:nvPr>
            <p:ph sz="half" idx="1"/>
          </p:nvPr>
        </p:nvSpPr>
        <p:spPr>
          <a:xfrm>
            <a:off x="457200" y="1524000"/>
            <a:ext cx="8291513" cy="4572000"/>
          </a:xfrm>
        </p:spPr>
        <p:txBody>
          <a:bodyPr>
            <a:normAutofit/>
          </a:bodyPr>
          <a:lstStyle/>
          <a:p>
            <a:pPr marL="274320" indent="-274320" fontAlgn="auto">
              <a:spcAft>
                <a:spcPts val="0"/>
              </a:spcAft>
              <a:buFont typeface="Wingdings 2"/>
              <a:buNone/>
              <a:defRPr/>
            </a:pPr>
            <a:endParaRPr lang="cs-CZ" dirty="0" smtClean="0"/>
          </a:p>
          <a:p>
            <a:pPr marL="274320" indent="-274320" fontAlgn="auto">
              <a:spcAft>
                <a:spcPts val="0"/>
              </a:spcAft>
              <a:buFont typeface="Wingdings 2"/>
              <a:buChar char=""/>
              <a:defRPr/>
            </a:pPr>
            <a:r>
              <a:rPr lang="cs-CZ" dirty="0" smtClean="0"/>
              <a:t>Pro zápis nové stavby do katastru, která je stavbou hlavní je od vlastníka vyžadováno kolaudační rozhodnutí, nebo rozhodnutí stavebního úřadu o dodatečném povolení stavby (vydané na podkladě pasportu stavby) </a:t>
            </a:r>
            <a:r>
              <a:rPr lang="cs-CZ" dirty="0" smtClean="0">
                <a:solidFill>
                  <a:srgbClr val="FF0000"/>
                </a:solidFill>
              </a:rPr>
              <a:t>a zároveň geometrický plán </a:t>
            </a:r>
            <a:r>
              <a:rPr lang="cs-CZ" dirty="0" smtClean="0"/>
              <a:t>vyhotovený pro zápis této stavby. </a:t>
            </a:r>
            <a:r>
              <a:rPr lang="cs-CZ" dirty="0" smtClean="0">
                <a:solidFill>
                  <a:srgbClr val="FF0000"/>
                </a:solidFill>
              </a:rPr>
              <a:t>Do náčrtu ZH tyto budovy zakreslíme modře, do soupisu zapíšeme výzvu k předložení </a:t>
            </a:r>
            <a:r>
              <a:rPr lang="cs-CZ" dirty="0" smtClean="0"/>
              <a:t>listin a</a:t>
            </a:r>
            <a:r>
              <a:rPr lang="cs-CZ" dirty="0" smtClean="0">
                <a:solidFill>
                  <a:srgbClr val="FF0000"/>
                </a:solidFill>
              </a:rPr>
              <a:t> GP </a:t>
            </a:r>
            <a:r>
              <a:rPr lang="cs-CZ" dirty="0" smtClean="0"/>
              <a:t>a provedeme také zápis do seznamu nesouladu.</a:t>
            </a:r>
          </a:p>
          <a:p>
            <a:pPr marL="274320" indent="-274320" fontAlgn="auto">
              <a:spcAft>
                <a:spcPts val="0"/>
              </a:spcAft>
              <a:buFont typeface="Wingdings 2"/>
              <a:buChar char=""/>
              <a:defRPr/>
            </a:pPr>
            <a:endParaRPr lang="cs-CZ"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400"/>
            <a:ext cx="8229600" cy="612304"/>
          </a:xfrm>
        </p:spPr>
        <p:txBody>
          <a:bodyPr/>
          <a:lstStyle/>
          <a:p>
            <a:pPr fontAlgn="auto">
              <a:spcAft>
                <a:spcPts val="0"/>
              </a:spcAft>
              <a:defRPr/>
            </a:pPr>
            <a:r>
              <a:rPr lang="cs-CZ" sz="2400" smtClean="0">
                <a:solidFill>
                  <a:schemeClr val="tx1"/>
                </a:solidFill>
              </a:rPr>
              <a:t>Zjištěna nová stavba (garáže), která je hlavní stavbou na pozemku:</a:t>
            </a:r>
            <a:endParaRPr lang="cs-CZ" sz="2400">
              <a:solidFill>
                <a:schemeClr val="tx1"/>
              </a:solidFill>
            </a:endParaRPr>
          </a:p>
        </p:txBody>
      </p:sp>
      <p:sp>
        <p:nvSpPr>
          <p:cNvPr id="54274" name="TextovéPole 8"/>
          <p:cNvSpPr txBox="1">
            <a:spLocks noChangeArrowheads="1"/>
          </p:cNvSpPr>
          <p:nvPr/>
        </p:nvSpPr>
        <p:spPr bwMode="auto">
          <a:xfrm>
            <a:off x="539750" y="1628775"/>
            <a:ext cx="3816350" cy="923925"/>
          </a:xfrm>
          <a:prstGeom prst="rect">
            <a:avLst/>
          </a:prstGeom>
          <a:noFill/>
          <a:ln w="9525">
            <a:noFill/>
            <a:miter lim="800000"/>
            <a:headEnd/>
            <a:tailEnd/>
          </a:ln>
        </p:spPr>
        <p:txBody>
          <a:bodyPr>
            <a:spAutoFit/>
          </a:bodyPr>
          <a:lstStyle/>
          <a:p>
            <a:r>
              <a:rPr lang="cs-CZ">
                <a:solidFill>
                  <a:srgbClr val="FF0000"/>
                </a:solidFill>
                <a:latin typeface="Constantia" pitchFamily="18" charset="0"/>
              </a:rPr>
              <a:t>Budova je zobrazena modře a vlastník je vyzván k dodání listin a GP</a:t>
            </a:r>
          </a:p>
        </p:txBody>
      </p:sp>
      <p:pic>
        <p:nvPicPr>
          <p:cNvPr id="54275" name="Picture 5" descr="D:\Bez názvu.jpg"/>
          <p:cNvPicPr>
            <a:picLocks noGrp="1" noChangeAspect="1" noChangeArrowheads="1"/>
          </p:cNvPicPr>
          <p:nvPr>
            <p:ph sz="half" idx="2"/>
          </p:nvPr>
        </p:nvPicPr>
        <p:blipFill>
          <a:blip r:embed="rId2" cstate="print"/>
          <a:srcRect/>
          <a:stretch>
            <a:fillRect/>
          </a:stretch>
        </p:blipFill>
        <p:spPr>
          <a:xfrm>
            <a:off x="5389563" y="1524000"/>
            <a:ext cx="2576512" cy="4572000"/>
          </a:xfrm>
        </p:spPr>
      </p:pic>
      <p:sp>
        <p:nvSpPr>
          <p:cNvPr id="11" name="Zástupný symbol pro obsah 10"/>
          <p:cNvSpPr>
            <a:spLocks noGrp="1"/>
          </p:cNvSpPr>
          <p:nvPr>
            <p:ph sz="half" idx="1"/>
          </p:nvPr>
        </p:nvSpPr>
        <p:spPr>
          <a:xfrm>
            <a:off x="2916238" y="5445125"/>
            <a:ext cx="2232025" cy="6477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274320" indent="-274320" fontAlgn="auto">
              <a:spcAft>
                <a:spcPts val="0"/>
              </a:spcAft>
              <a:buFont typeface="Wingdings 2"/>
              <a:buChar char=""/>
              <a:defRPr/>
            </a:pPr>
            <a:r>
              <a:rPr lang="cs-CZ" sz="1200" dirty="0" smtClean="0"/>
              <a:t>garáž</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400"/>
            <a:ext cx="8229600" cy="3060576"/>
          </a:xfrm>
        </p:spPr>
        <p:txBody>
          <a:bodyPr/>
          <a:lstStyle/>
          <a:p>
            <a:pPr fontAlgn="auto">
              <a:spcAft>
                <a:spcPts val="0"/>
              </a:spcAft>
              <a:defRPr/>
            </a:pPr>
            <a:r>
              <a:rPr lang="cs-CZ" sz="2000" smtClean="0">
                <a:solidFill>
                  <a:schemeClr val="tx1"/>
                </a:solidFill>
              </a:rPr>
              <a:t>Pro zápis stavby, která:</a:t>
            </a:r>
            <a:br>
              <a:rPr lang="cs-CZ" sz="2000" smtClean="0">
                <a:solidFill>
                  <a:schemeClr val="tx1"/>
                </a:solidFill>
              </a:rPr>
            </a:br>
            <a:r>
              <a:rPr lang="cs-CZ" sz="2000" smtClean="0">
                <a:solidFill>
                  <a:schemeClr val="tx1"/>
                </a:solidFill>
              </a:rPr>
              <a:t/>
            </a:r>
            <a:br>
              <a:rPr lang="cs-CZ" sz="2000" smtClean="0">
                <a:solidFill>
                  <a:schemeClr val="tx1"/>
                </a:solidFill>
              </a:rPr>
            </a:br>
            <a:r>
              <a:rPr lang="cs-CZ" sz="2000" smtClean="0">
                <a:solidFill>
                  <a:schemeClr val="tx1"/>
                </a:solidFill>
                <a:latin typeface="+mn-lt"/>
              </a:rPr>
              <a:t>a</a:t>
            </a:r>
            <a:r>
              <a:rPr lang="cs-CZ" sz="2000" smtClean="0">
                <a:solidFill>
                  <a:schemeClr val="tx1"/>
                </a:solidFill>
                <a:latin typeface="+mn-lt"/>
                <a:cs typeface="Arial" pitchFamily="34" charset="0"/>
              </a:rPr>
              <a:t>) není stavbou hlavní na pozemku (leží ve stav. ploše)</a:t>
            </a:r>
            <a:r>
              <a:rPr lang="cs-CZ" sz="2000" smtClean="0">
                <a:latin typeface="+mn-lt"/>
                <a:cs typeface="Arial" pitchFamily="34" charset="0"/>
              </a:rPr>
              <a:t/>
            </a:r>
            <a:br>
              <a:rPr lang="cs-CZ" sz="2000" smtClean="0">
                <a:latin typeface="+mn-lt"/>
                <a:cs typeface="Arial" pitchFamily="34" charset="0"/>
              </a:rPr>
            </a:br>
            <a:r>
              <a:rPr lang="cs-CZ" sz="2000" smtClean="0">
                <a:solidFill>
                  <a:schemeClr val="tx1"/>
                </a:solidFill>
                <a:latin typeface="+mn-lt"/>
                <a:cs typeface="Arial" pitchFamily="34" charset="0"/>
              </a:rPr>
              <a:t>b) </a:t>
            </a:r>
            <a:r>
              <a:rPr lang="cs-CZ" sz="2000" smtClean="0">
                <a:solidFill>
                  <a:srgbClr val="FF0000"/>
                </a:solidFill>
                <a:latin typeface="+mn-lt"/>
                <a:cs typeface="Arial" pitchFamily="34" charset="0"/>
              </a:rPr>
              <a:t>stavby dle zákona č. 183/2006 sb. (tzv. stavební zákon) § 79 odst. 2 písm. n) a o) </a:t>
            </a:r>
            <a:r>
              <a:rPr lang="cs-CZ" sz="2000" smtClean="0">
                <a:solidFill>
                  <a:schemeClr val="tx1"/>
                </a:solidFill>
                <a:latin typeface="+mn-lt"/>
                <a:cs typeface="Arial" pitchFamily="34" charset="0"/>
              </a:rPr>
              <a:t>(tedy stavby do 25 m</a:t>
            </a:r>
            <a:r>
              <a:rPr lang="cs-CZ" sz="2000" baseline="30000" smtClean="0">
                <a:solidFill>
                  <a:schemeClr val="tx1"/>
                </a:solidFill>
                <a:latin typeface="+mn-lt"/>
                <a:cs typeface="Arial" pitchFamily="34" charset="0"/>
              </a:rPr>
              <a:t>2</a:t>
            </a:r>
            <a:r>
              <a:rPr lang="cs-CZ" sz="2000" smtClean="0">
                <a:solidFill>
                  <a:schemeClr val="tx1"/>
                </a:solidFill>
                <a:latin typeface="+mn-lt"/>
                <a:cs typeface="Arial" pitchFamily="34" charset="0"/>
              </a:rPr>
              <a:t>, které jsou příslušenstvím budovy hlavní na pozemku jednoho vlastníka).</a:t>
            </a:r>
            <a:r>
              <a:rPr lang="cs-CZ" sz="2000" b="1" smtClean="0">
                <a:solidFill>
                  <a:schemeClr val="tx1"/>
                </a:solidFill>
                <a:latin typeface="+mn-lt"/>
                <a:cs typeface="Arial" pitchFamily="34" charset="0"/>
              </a:rPr>
              <a:t> </a:t>
            </a:r>
            <a:r>
              <a:rPr lang="cs-CZ" sz="2000" smtClean="0">
                <a:solidFill>
                  <a:schemeClr val="tx1"/>
                </a:solidFill>
                <a:latin typeface="+mn-lt"/>
                <a:cs typeface="Arial" pitchFamily="34" charset="0"/>
              </a:rPr>
              <a:t>U těchto staveb stavební úřad nevydává rozhodnutí o umístění stavby ani územní souhlas (pro zápis stačí potvrzení obce, že se jedná o takovouto stavbu)</a:t>
            </a:r>
            <a:endParaRPr lang="cs-CZ" sz="2000">
              <a:solidFill>
                <a:schemeClr val="tx1"/>
              </a:solidFill>
              <a:latin typeface="+mn-lt"/>
              <a:cs typeface="Arial" pitchFamily="34" charset="0"/>
            </a:endParaRPr>
          </a:p>
        </p:txBody>
      </p:sp>
      <p:sp>
        <p:nvSpPr>
          <p:cNvPr id="55298" name="Zástupný symbol pro obsah 2"/>
          <p:cNvSpPr>
            <a:spLocks noGrp="1"/>
          </p:cNvSpPr>
          <p:nvPr>
            <p:ph sz="half" idx="1"/>
          </p:nvPr>
        </p:nvSpPr>
        <p:spPr>
          <a:xfrm>
            <a:off x="457200" y="4149725"/>
            <a:ext cx="8291513" cy="1946275"/>
          </a:xfrm>
        </p:spPr>
        <p:txBody>
          <a:bodyPr/>
          <a:lstStyle/>
          <a:p>
            <a:r>
              <a:rPr lang="cs-CZ" sz="2400" dirty="0" smtClean="0"/>
              <a:t>Takové stavby se do náčrtu zakreslí modře a vlastník je vyzván k dodání GP, stavbu do RÚIAN zapíše příslušná obec, do SPI se údaje o budově přenesou z RÚIAN. </a:t>
            </a:r>
          </a:p>
          <a:p>
            <a:r>
              <a:rPr lang="cs-CZ" sz="2400" dirty="0" smtClean="0"/>
              <a:t> </a:t>
            </a:r>
            <a:r>
              <a:rPr lang="cs-CZ" sz="2400" dirty="0"/>
              <a:t>Ž</a:t>
            </a:r>
            <a:r>
              <a:rPr lang="cs-CZ" sz="2400" dirty="0" smtClean="0"/>
              <a:t>ádnou listinu pro její zápis do katastru nevyžadujeme.</a:t>
            </a:r>
          </a:p>
          <a:p>
            <a:endParaRPr lang="cs-CZ" dirty="0" smtClean="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65150" y="165100"/>
            <a:ext cx="8229600" cy="828328"/>
          </a:xfrm>
        </p:spPr>
        <p:txBody>
          <a:bodyPr/>
          <a:lstStyle/>
          <a:p>
            <a:pPr fontAlgn="auto">
              <a:spcAft>
                <a:spcPts val="0"/>
              </a:spcAft>
              <a:defRPr/>
            </a:pPr>
            <a:r>
              <a:rPr lang="cs-CZ" sz="2400" smtClean="0">
                <a:solidFill>
                  <a:schemeClr val="tx1"/>
                </a:solidFill>
              </a:rPr>
              <a:t>Zjištěna nová stavba (kůlna), která </a:t>
            </a:r>
            <a:r>
              <a:rPr lang="cs-CZ" sz="2400" smtClean="0">
                <a:solidFill>
                  <a:srgbClr val="FF0000"/>
                </a:solidFill>
              </a:rPr>
              <a:t>není</a:t>
            </a:r>
            <a:r>
              <a:rPr lang="cs-CZ" sz="2400" smtClean="0">
                <a:solidFill>
                  <a:schemeClr val="tx1"/>
                </a:solidFill>
              </a:rPr>
              <a:t> hlavní stavbou na pozemku:</a:t>
            </a:r>
            <a:endParaRPr lang="cs-CZ" sz="2400">
              <a:solidFill>
                <a:schemeClr val="tx1"/>
              </a:solidFill>
            </a:endParaRPr>
          </a:p>
        </p:txBody>
      </p:sp>
      <p:sp>
        <p:nvSpPr>
          <p:cNvPr id="56322" name="Zástupný symbol pro obsah 2"/>
          <p:cNvSpPr>
            <a:spLocks noGrp="1"/>
          </p:cNvSpPr>
          <p:nvPr>
            <p:ph sz="half" idx="1"/>
          </p:nvPr>
        </p:nvSpPr>
        <p:spPr>
          <a:xfrm>
            <a:off x="457200" y="1524000"/>
            <a:ext cx="2890838" cy="4572000"/>
          </a:xfrm>
        </p:spPr>
        <p:txBody>
          <a:bodyPr/>
          <a:lstStyle/>
          <a:p>
            <a:r>
              <a:rPr lang="cs-CZ" sz="2000" smtClean="0">
                <a:solidFill>
                  <a:srgbClr val="FF0000"/>
                </a:solidFill>
              </a:rPr>
              <a:t>Budova je příslušenstvím hlavní stavby. Budova je stojící na nádvoří přilehlém ke stavbě hlavní.</a:t>
            </a:r>
          </a:p>
          <a:p>
            <a:endParaRPr lang="cs-CZ" sz="2000" smtClean="0">
              <a:solidFill>
                <a:srgbClr val="FF0000"/>
              </a:solidFill>
            </a:endParaRPr>
          </a:p>
          <a:p>
            <a:endParaRPr lang="cs-CZ" sz="2000" smtClean="0">
              <a:solidFill>
                <a:srgbClr val="FF0000"/>
              </a:solidFill>
            </a:endParaRPr>
          </a:p>
          <a:p>
            <a:r>
              <a:rPr lang="cs-CZ" sz="2000" smtClean="0">
                <a:solidFill>
                  <a:srgbClr val="FF0000"/>
                </a:solidFill>
              </a:rPr>
              <a:t>V případě takovéto budovy se jedná o vedlejší prvek polohopisu, který se do mapy zakreslí bez listin.</a:t>
            </a:r>
          </a:p>
          <a:p>
            <a:endParaRPr lang="cs-CZ" smtClean="0"/>
          </a:p>
        </p:txBody>
      </p:sp>
      <p:pic>
        <p:nvPicPr>
          <p:cNvPr id="56323" name="Picture 5" descr="D:\Bez názvu.jpg"/>
          <p:cNvPicPr>
            <a:picLocks noGrp="1" noChangeAspect="1" noChangeArrowheads="1"/>
          </p:cNvPicPr>
          <p:nvPr>
            <p:ph sz="half" idx="2"/>
          </p:nvPr>
        </p:nvPicPr>
        <p:blipFill>
          <a:blip r:embed="rId2" cstate="print"/>
          <a:srcRect/>
          <a:stretch>
            <a:fillRect/>
          </a:stretch>
        </p:blipFill>
        <p:spPr>
          <a:xfrm>
            <a:off x="3419475" y="1524000"/>
            <a:ext cx="2736850" cy="4572000"/>
          </a:xfrm>
        </p:spPr>
      </p:pic>
      <p:sp>
        <p:nvSpPr>
          <p:cNvPr id="6" name="Šipka doleva 5"/>
          <p:cNvSpPr/>
          <p:nvPr/>
        </p:nvSpPr>
        <p:spPr>
          <a:xfrm>
            <a:off x="6372225" y="3933825"/>
            <a:ext cx="1008063" cy="431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400"/>
            <a:ext cx="8229600" cy="684312"/>
          </a:xfrm>
        </p:spPr>
        <p:txBody>
          <a:bodyPr/>
          <a:lstStyle/>
          <a:p>
            <a:pPr fontAlgn="auto">
              <a:spcAft>
                <a:spcPts val="0"/>
              </a:spcAft>
              <a:defRPr/>
            </a:pPr>
            <a:r>
              <a:rPr lang="cs-CZ" sz="2400" smtClean="0">
                <a:solidFill>
                  <a:schemeClr val="tx1"/>
                </a:solidFill>
              </a:rPr>
              <a:t>Změny tvaru budovy, která je hlavní budovou na pozemku</a:t>
            </a:r>
            <a:endParaRPr lang="cs-CZ" sz="2400">
              <a:solidFill>
                <a:schemeClr val="tx1"/>
              </a:solidFill>
            </a:endParaRPr>
          </a:p>
        </p:txBody>
      </p:sp>
      <p:sp>
        <p:nvSpPr>
          <p:cNvPr id="59394" name="Zástupný symbol pro obsah 3"/>
          <p:cNvSpPr>
            <a:spLocks noGrp="1"/>
          </p:cNvSpPr>
          <p:nvPr>
            <p:ph sz="half" idx="2"/>
          </p:nvPr>
        </p:nvSpPr>
        <p:spPr>
          <a:xfrm>
            <a:off x="4648200" y="1524000"/>
            <a:ext cx="4059238" cy="4572000"/>
          </a:xfrm>
        </p:spPr>
        <p:txBody>
          <a:bodyPr/>
          <a:lstStyle/>
          <a:p>
            <a:r>
              <a:rPr lang="cs-CZ" sz="2800" smtClean="0">
                <a:solidFill>
                  <a:srgbClr val="FF0000"/>
                </a:solidFill>
              </a:rPr>
              <a:t>Jedná se o velkou změnu, pro její zápis je nutné dodat listiny a GP. Zobrazíme ji modře a neměříme.</a:t>
            </a:r>
          </a:p>
          <a:p>
            <a:endParaRPr lang="cs-CZ" smtClean="0"/>
          </a:p>
        </p:txBody>
      </p:sp>
      <p:pic>
        <p:nvPicPr>
          <p:cNvPr id="59395" name="Picture 3" descr="D:\Bez názvu3.jpg"/>
          <p:cNvPicPr>
            <a:picLocks noGrp="1" noChangeAspect="1" noChangeArrowheads="1"/>
          </p:cNvPicPr>
          <p:nvPr>
            <p:ph sz="half" idx="1"/>
          </p:nvPr>
        </p:nvPicPr>
        <p:blipFill>
          <a:blip r:embed="rId2" cstate="print"/>
          <a:srcRect/>
          <a:stretch>
            <a:fillRect/>
          </a:stretch>
        </p:blipFill>
        <p:spPr>
          <a:xfrm>
            <a:off x="468313" y="1700213"/>
            <a:ext cx="4059237" cy="4041775"/>
          </a:xfrm>
        </p:spPr>
      </p:pic>
      <p:sp>
        <p:nvSpPr>
          <p:cNvPr id="6" name="Šipka doleva 5"/>
          <p:cNvSpPr/>
          <p:nvPr/>
        </p:nvSpPr>
        <p:spPr>
          <a:xfrm>
            <a:off x="2916238" y="2924175"/>
            <a:ext cx="935037" cy="433388"/>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107504" y="116632"/>
            <a:ext cx="8928992" cy="6624736"/>
          </a:xfrm>
        </p:spPr>
        <p:txBody>
          <a:bodyPr/>
          <a:lstStyle/>
          <a:p>
            <a:r>
              <a:rPr lang="cs-CZ" sz="2400" u="sng" dirty="0" smtClean="0"/>
              <a:t>ZPH versus OCHRANA ZEMĚDĚLSKÉHO PŮDNÍHO FONDU</a:t>
            </a:r>
          </a:p>
          <a:p>
            <a:pPr>
              <a:buNone/>
            </a:pPr>
            <a:r>
              <a:rPr lang="cs-CZ" sz="2400" dirty="0" smtClean="0"/>
              <a:t>                                   INTRAVILÁN</a:t>
            </a:r>
          </a:p>
          <a:p>
            <a:pPr>
              <a:buNone/>
            </a:pPr>
            <a:endParaRPr lang="cs-CZ" sz="2400" dirty="0" smtClean="0"/>
          </a:p>
          <a:p>
            <a:pPr>
              <a:buNone/>
            </a:pPr>
            <a:r>
              <a:rPr lang="cs-CZ" sz="1800" dirty="0" smtClean="0">
                <a:latin typeface="Arial" pitchFamily="34" charset="0"/>
                <a:cs typeface="Arial" pitchFamily="34" charset="0"/>
              </a:rPr>
              <a:t>zákon č. 334/1992 Sb. o ochraně zemědělského půdního fondu</a:t>
            </a:r>
          </a:p>
          <a:p>
            <a:pPr>
              <a:buNone/>
            </a:pPr>
            <a:endParaRPr lang="cs-CZ" sz="800" dirty="0" smtClean="0">
              <a:latin typeface="Arial" pitchFamily="34" charset="0"/>
              <a:cs typeface="Arial" pitchFamily="34" charset="0"/>
            </a:endParaRPr>
          </a:p>
          <a:p>
            <a:pPr>
              <a:buNone/>
            </a:pPr>
            <a:r>
              <a:rPr lang="cs-CZ" sz="1400" dirty="0" smtClean="0">
                <a:latin typeface="Arial" pitchFamily="34" charset="0"/>
                <a:cs typeface="Arial" pitchFamily="34" charset="0"/>
              </a:rPr>
              <a:t>§ 9 (2) Souhlasu není třeba, má-li být ze zemědělského půdního fondu odňata zemědělská půda:</a:t>
            </a:r>
          </a:p>
          <a:p>
            <a:pPr>
              <a:buNone/>
            </a:pPr>
            <a:r>
              <a:rPr lang="cs-CZ" sz="1400" dirty="0" smtClean="0">
                <a:latin typeface="Arial" pitchFamily="34" charset="0"/>
                <a:cs typeface="Arial" pitchFamily="34" charset="0"/>
              </a:rPr>
              <a:t>                         v bodě 3 se uvádí: </a:t>
            </a:r>
            <a:r>
              <a:rPr lang="cs-CZ" sz="1400" b="1" dirty="0" smtClean="0">
                <a:solidFill>
                  <a:srgbClr val="FF0000"/>
                </a:solidFill>
                <a:latin typeface="Arial" pitchFamily="34" charset="0"/>
                <a:cs typeface="Arial" pitchFamily="34" charset="0"/>
              </a:rPr>
              <a:t>záměrů na nezastavěné části </a:t>
            </a:r>
            <a:r>
              <a:rPr lang="cs-CZ" sz="1400" b="1" u="sng" dirty="0" smtClean="0">
                <a:solidFill>
                  <a:srgbClr val="FF0000"/>
                </a:solidFill>
                <a:latin typeface="Arial" pitchFamily="34" charset="0"/>
                <a:cs typeface="Arial" pitchFamily="34" charset="0"/>
              </a:rPr>
              <a:t>zastavěného stavebního pozemku</a:t>
            </a:r>
          </a:p>
          <a:p>
            <a:pPr>
              <a:buNone/>
            </a:pPr>
            <a:endParaRPr lang="cs-CZ" sz="1400" b="1" dirty="0" smtClean="0">
              <a:solidFill>
                <a:srgbClr val="FF0000"/>
              </a:solidFill>
              <a:latin typeface="Arial" pitchFamily="34" charset="0"/>
              <a:cs typeface="Arial" pitchFamily="34" charset="0"/>
            </a:endParaRPr>
          </a:p>
          <a:p>
            <a:pPr>
              <a:buNone/>
            </a:pPr>
            <a:endParaRPr lang="cs-CZ" sz="1400" b="1" dirty="0" smtClean="0">
              <a:solidFill>
                <a:srgbClr val="FF0000"/>
              </a:solidFill>
              <a:latin typeface="Arial" pitchFamily="34" charset="0"/>
              <a:cs typeface="Arial" pitchFamily="34" charset="0"/>
            </a:endParaRPr>
          </a:p>
          <a:p>
            <a:pPr>
              <a:buNone/>
            </a:pPr>
            <a:endParaRPr lang="cs-CZ" sz="1400" b="1" dirty="0" smtClean="0">
              <a:solidFill>
                <a:srgbClr val="FF0000"/>
              </a:solidFill>
              <a:latin typeface="Arial" pitchFamily="34" charset="0"/>
              <a:cs typeface="Arial" pitchFamily="34" charset="0"/>
            </a:endParaRPr>
          </a:p>
          <a:p>
            <a:pPr>
              <a:buNone/>
            </a:pPr>
            <a:endParaRPr lang="cs-CZ" sz="1400" b="1" dirty="0" smtClean="0">
              <a:solidFill>
                <a:srgbClr val="FF0000"/>
              </a:solidFill>
              <a:latin typeface="Arial" pitchFamily="34" charset="0"/>
              <a:cs typeface="Arial" pitchFamily="34" charset="0"/>
            </a:endParaRPr>
          </a:p>
          <a:p>
            <a:pPr>
              <a:buNone/>
            </a:pPr>
            <a:r>
              <a:rPr lang="cs-CZ" sz="1800" dirty="0" smtClean="0">
                <a:latin typeface="Arial" pitchFamily="34" charset="0"/>
                <a:cs typeface="Arial" pitchFamily="34" charset="0"/>
              </a:rPr>
              <a:t>zákon č. 183/2006 Sb.  Stavební zákon</a:t>
            </a:r>
          </a:p>
          <a:p>
            <a:pPr>
              <a:buNone/>
            </a:pPr>
            <a:r>
              <a:rPr lang="cs-CZ" sz="1400" dirty="0" smtClean="0">
                <a:latin typeface="Arial" pitchFamily="34" charset="0"/>
                <a:cs typeface="Arial" pitchFamily="34" charset="0"/>
              </a:rPr>
              <a:t>§ 2 odst.1 </a:t>
            </a:r>
            <a:r>
              <a:rPr lang="cs-CZ" sz="1400" dirty="0" err="1" smtClean="0">
                <a:latin typeface="Arial" pitchFamily="34" charset="0"/>
                <a:cs typeface="Arial" pitchFamily="34" charset="0"/>
              </a:rPr>
              <a:t>písm.c</a:t>
            </a:r>
            <a:r>
              <a:rPr lang="cs-CZ" sz="1400" dirty="0" smtClean="0">
                <a:latin typeface="Arial" pitchFamily="34" charset="0"/>
                <a:cs typeface="Arial" pitchFamily="34" charset="0"/>
              </a:rPr>
              <a:t>  definuje </a:t>
            </a:r>
            <a:r>
              <a:rPr lang="cs-CZ" sz="1400" b="1" u="sng" dirty="0" smtClean="0">
                <a:solidFill>
                  <a:srgbClr val="FF0000"/>
                </a:solidFill>
                <a:latin typeface="Arial" pitchFamily="34" charset="0"/>
                <a:cs typeface="Arial" pitchFamily="34" charset="0"/>
              </a:rPr>
              <a:t>zastavěný stavební pozemek</a:t>
            </a:r>
            <a:r>
              <a:rPr lang="cs-CZ" sz="1400" u="sng" dirty="0" smtClean="0">
                <a:solidFill>
                  <a:srgbClr val="FF0000"/>
                </a:solidFill>
                <a:latin typeface="Arial" pitchFamily="34" charset="0"/>
                <a:cs typeface="Arial" pitchFamily="34" charset="0"/>
              </a:rPr>
              <a:t> </a:t>
            </a:r>
            <a:r>
              <a:rPr lang="cs-CZ" sz="1400" dirty="0" smtClean="0">
                <a:latin typeface="Arial" pitchFamily="34" charset="0"/>
                <a:cs typeface="Arial" pitchFamily="34" charset="0"/>
              </a:rPr>
              <a:t>jako:</a:t>
            </a:r>
          </a:p>
          <a:p>
            <a:pPr>
              <a:buNone/>
            </a:pPr>
            <a:endParaRPr lang="cs-CZ" sz="1400" dirty="0" smtClean="0">
              <a:latin typeface="Arial" pitchFamily="34" charset="0"/>
              <a:cs typeface="Arial" pitchFamily="34" charset="0"/>
            </a:endParaRPr>
          </a:p>
          <a:p>
            <a:pPr>
              <a:buNone/>
            </a:pPr>
            <a:r>
              <a:rPr lang="cs-CZ" sz="1400" dirty="0" smtClean="0">
                <a:latin typeface="Arial" pitchFamily="34" charset="0"/>
                <a:cs typeface="Arial" pitchFamily="34" charset="0"/>
              </a:rPr>
              <a:t>zastavěným stavebním pozemkem pozemek evidovaný v katastru nemovitostí jako stavební parcela a další pozemkové parcely zpravidla pod společným oplocením, tvořící souvislý celek s obytnými a hospodářskými budovami,</a:t>
            </a:r>
          </a:p>
          <a:p>
            <a:pPr>
              <a:buNone/>
            </a:pPr>
            <a:endParaRPr lang="cs-CZ" sz="1800" dirty="0" smtClean="0">
              <a:latin typeface="Arial" pitchFamily="34" charset="0"/>
              <a:cs typeface="Arial" pitchFamily="34" charset="0"/>
            </a:endParaRPr>
          </a:p>
          <a:p>
            <a:pPr>
              <a:buNone/>
            </a:pPr>
            <a:endParaRPr lang="cs-CZ" sz="1400" b="1" dirty="0" smtClean="0">
              <a:solidFill>
                <a:srgbClr val="FF0000"/>
              </a:solidFill>
              <a:latin typeface="Arial" pitchFamily="34" charset="0"/>
              <a:cs typeface="Arial" pitchFamily="34" charset="0"/>
            </a:endParaRPr>
          </a:p>
          <a:p>
            <a:pPr>
              <a:buNone/>
            </a:pPr>
            <a:endParaRPr lang="cs-CZ" sz="1400" b="1" dirty="0" smtClean="0">
              <a:solidFill>
                <a:srgbClr val="FF0000"/>
              </a:solidFill>
              <a:latin typeface="Arial" pitchFamily="34" charset="0"/>
              <a:cs typeface="Arial" pitchFamily="34" charset="0"/>
            </a:endParaRPr>
          </a:p>
          <a:p>
            <a:pPr>
              <a:buNone/>
            </a:pPr>
            <a:endParaRPr lang="cs-CZ" sz="1400" b="1" dirty="0" smtClean="0">
              <a:solidFill>
                <a:srgbClr val="FF0000"/>
              </a:solidFill>
              <a:latin typeface="Arial" pitchFamily="34" charset="0"/>
              <a:cs typeface="Arial" pitchFamily="34" charset="0"/>
            </a:endParaRPr>
          </a:p>
          <a:p>
            <a:pPr>
              <a:buNone/>
            </a:pPr>
            <a:endParaRPr lang="cs-CZ" sz="1400" b="1" dirty="0" smtClean="0">
              <a:solidFill>
                <a:srgbClr val="FF0000"/>
              </a:solidFill>
              <a:latin typeface="Arial" pitchFamily="34" charset="0"/>
              <a:cs typeface="Arial" pitchFamily="34" charset="0"/>
            </a:endParaRPr>
          </a:p>
          <a:p>
            <a:pPr>
              <a:buNone/>
            </a:pPr>
            <a:endParaRPr lang="cs-CZ" sz="1400" b="1" dirty="0" smtClean="0">
              <a:solidFill>
                <a:srgbClr val="FF0000"/>
              </a:solidFill>
              <a:latin typeface="Arial" pitchFamily="34" charset="0"/>
              <a:cs typeface="Arial" pitchFamily="34" charset="0"/>
            </a:endParaRPr>
          </a:p>
          <a:p>
            <a:pPr>
              <a:buNone/>
            </a:pPr>
            <a:endParaRPr lang="cs-CZ" sz="1400" b="1" dirty="0">
              <a:solidFill>
                <a:srgbClr val="FF0000"/>
              </a:solidFill>
              <a:latin typeface="Arial" pitchFamily="34" charset="0"/>
              <a:cs typeface="Arial"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420888"/>
            <a:ext cx="8229600" cy="1440160"/>
          </a:xfrm>
        </p:spPr>
        <p:txBody>
          <a:bodyPr>
            <a:normAutofit fontScale="90000"/>
          </a:bodyPr>
          <a:lstStyle/>
          <a:p>
            <a:r>
              <a:rPr lang="cs-CZ" b="1" dirty="0" smtClean="0">
                <a:solidFill>
                  <a:schemeClr val="tx1"/>
                </a:solidFill>
              </a:rPr>
              <a:t>             </a:t>
            </a:r>
            <a:br>
              <a:rPr lang="cs-CZ" b="1" dirty="0" smtClean="0">
                <a:solidFill>
                  <a:schemeClr val="tx1"/>
                </a:solidFill>
              </a:rPr>
            </a:br>
            <a:r>
              <a:rPr lang="cs-CZ" b="1" dirty="0" smtClean="0">
                <a:solidFill>
                  <a:schemeClr val="tx1"/>
                </a:solidFill>
              </a:rPr>
              <a:t/>
            </a:r>
            <a:br>
              <a:rPr lang="cs-CZ" b="1" dirty="0" smtClean="0">
                <a:solidFill>
                  <a:schemeClr val="tx1"/>
                </a:solidFill>
              </a:rPr>
            </a:br>
            <a:r>
              <a:rPr lang="cs-CZ" b="1" dirty="0" smtClean="0">
                <a:solidFill>
                  <a:schemeClr val="tx1"/>
                </a:solidFill>
              </a:rPr>
              <a:t>                   </a:t>
            </a:r>
            <a:br>
              <a:rPr lang="cs-CZ" b="1" dirty="0" smtClean="0">
                <a:solidFill>
                  <a:schemeClr val="tx1"/>
                </a:solidFill>
              </a:rPr>
            </a:br>
            <a:r>
              <a:rPr lang="cs-CZ" b="1" dirty="0" smtClean="0">
                <a:solidFill>
                  <a:schemeClr val="tx1"/>
                </a:solidFill>
              </a:rPr>
              <a:t/>
            </a:r>
            <a:br>
              <a:rPr lang="cs-CZ" b="1" dirty="0" smtClean="0">
                <a:solidFill>
                  <a:schemeClr val="tx1"/>
                </a:solidFill>
              </a:rPr>
            </a:br>
            <a:r>
              <a:rPr lang="cs-CZ" b="1" dirty="0" smtClean="0">
                <a:solidFill>
                  <a:schemeClr val="tx1"/>
                </a:solidFill>
              </a:rPr>
              <a:t/>
            </a:r>
            <a:br>
              <a:rPr lang="cs-CZ" b="1" dirty="0" smtClean="0">
                <a:solidFill>
                  <a:schemeClr val="tx1"/>
                </a:solidFill>
              </a:rPr>
            </a:br>
            <a:r>
              <a:rPr lang="cs-CZ" b="1" dirty="0" smtClean="0">
                <a:solidFill>
                  <a:schemeClr val="tx1"/>
                </a:solidFill>
              </a:rPr>
              <a:t/>
            </a:r>
            <a:br>
              <a:rPr lang="cs-CZ" b="1" dirty="0" smtClean="0">
                <a:solidFill>
                  <a:schemeClr val="tx1"/>
                </a:solidFill>
              </a:rPr>
            </a:br>
            <a:r>
              <a:rPr lang="cs-CZ" b="1" dirty="0" smtClean="0">
                <a:solidFill>
                  <a:schemeClr val="tx1"/>
                </a:solidFill>
              </a:rPr>
              <a:t>                    </a:t>
            </a:r>
            <a:br>
              <a:rPr lang="cs-CZ" b="1" dirty="0" smtClean="0">
                <a:solidFill>
                  <a:schemeClr val="tx1"/>
                </a:solidFill>
              </a:rPr>
            </a:br>
            <a:r>
              <a:rPr lang="cs-CZ" b="1" dirty="0" smtClean="0">
                <a:solidFill>
                  <a:schemeClr val="tx1"/>
                </a:solidFill>
              </a:rPr>
              <a:t/>
            </a:r>
            <a:br>
              <a:rPr lang="cs-CZ" b="1" dirty="0" smtClean="0">
                <a:solidFill>
                  <a:schemeClr val="tx1"/>
                </a:solidFill>
              </a:rPr>
            </a:br>
            <a:r>
              <a:rPr lang="cs-CZ" b="1" dirty="0" smtClean="0">
                <a:solidFill>
                  <a:schemeClr val="tx1"/>
                </a:solidFill>
              </a:rPr>
              <a:t>                   Praktické  ukázky</a:t>
            </a:r>
            <a:endParaRPr lang="cs-CZ" b="1" dirty="0">
              <a:solidFill>
                <a:schemeClr val="tx1"/>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t="339" r="32230" b="51745"/>
          <a:stretch>
            <a:fillRect/>
          </a:stretch>
        </p:blipFill>
        <p:spPr bwMode="auto">
          <a:xfrm>
            <a:off x="250825" y="548680"/>
            <a:ext cx="8713663" cy="4896544"/>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r="32787" b="51731"/>
          <a:stretch>
            <a:fillRect/>
          </a:stretch>
        </p:blipFill>
        <p:spPr bwMode="auto">
          <a:xfrm>
            <a:off x="323528" y="404664"/>
            <a:ext cx="8496944" cy="4824536"/>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Zástupný symbol pro obsah 1"/>
          <p:cNvSpPr>
            <a:spLocks noGrp="1"/>
          </p:cNvSpPr>
          <p:nvPr>
            <p:ph idx="1"/>
          </p:nvPr>
        </p:nvSpPr>
        <p:spPr>
          <a:xfrm>
            <a:off x="457200" y="260350"/>
            <a:ext cx="8229600" cy="6192838"/>
          </a:xfrm>
        </p:spPr>
        <p:txBody>
          <a:bodyPr/>
          <a:lstStyle/>
          <a:p>
            <a:r>
              <a:rPr lang="cs-CZ" sz="2400" smtClean="0"/>
              <a:t>Technickohospodářské mapování v letech 1961 až 1969.</a:t>
            </a:r>
          </a:p>
          <a:p>
            <a:pPr>
              <a:buFont typeface="Wingdings 2" pitchFamily="18" charset="2"/>
              <a:buNone/>
            </a:pPr>
            <a:r>
              <a:rPr lang="cs-CZ" sz="1800" smtClean="0"/>
              <a:t>Gauss-Krügerovo zobrazení , souřadnicový systém S-42, BpV</a:t>
            </a:r>
          </a:p>
          <a:p>
            <a:pPr>
              <a:buFont typeface="Wingdings 2" pitchFamily="18" charset="2"/>
              <a:buNone/>
            </a:pPr>
            <a:endParaRPr lang="cs-CZ" sz="1800" smtClean="0"/>
          </a:p>
          <a:p>
            <a:r>
              <a:rPr lang="cs-CZ" sz="2400" smtClean="0"/>
              <a:t>Technickohospodářské mapování v letech 1969 až 1981.</a:t>
            </a:r>
          </a:p>
          <a:p>
            <a:pPr>
              <a:buFont typeface="Wingdings 2" pitchFamily="18" charset="2"/>
              <a:buNone/>
            </a:pPr>
            <a:r>
              <a:rPr lang="cs-CZ" sz="1800" smtClean="0"/>
              <a:t>Křovákovo konformní zobrazení, S-JTSK, BpV</a:t>
            </a:r>
          </a:p>
          <a:p>
            <a:pPr>
              <a:buFont typeface="Wingdings 2" pitchFamily="18" charset="2"/>
              <a:buNone/>
            </a:pPr>
            <a:endParaRPr lang="cs-CZ" sz="1800" smtClean="0"/>
          </a:p>
          <a:p>
            <a:pPr>
              <a:buFont typeface="Wingdings 2" pitchFamily="18" charset="2"/>
              <a:buNone/>
            </a:pPr>
            <a:r>
              <a:rPr lang="cs-CZ" sz="1800" smtClean="0"/>
              <a:t>Od roku 1961 do roku 1981 bylo v rámci THM zmapováno </a:t>
            </a:r>
            <a:r>
              <a:rPr lang="cs-CZ" sz="1800" b="1" smtClean="0"/>
              <a:t>8.5% území</a:t>
            </a:r>
            <a:r>
              <a:rPr lang="cs-CZ" sz="1800" smtClean="0"/>
              <a:t>, cca 1100 katastrálních území.</a:t>
            </a:r>
          </a:p>
          <a:p>
            <a:pPr>
              <a:buFont typeface="Wingdings 2" pitchFamily="18" charset="2"/>
              <a:buNone/>
            </a:pPr>
            <a:endParaRPr lang="cs-CZ" sz="1800" smtClean="0"/>
          </a:p>
          <a:p>
            <a:pPr>
              <a:buFont typeface="Wingdings 2" pitchFamily="18" charset="2"/>
              <a:buNone/>
            </a:pPr>
            <a:endParaRPr lang="cs-CZ" sz="1800" smtClean="0"/>
          </a:p>
          <a:p>
            <a:r>
              <a:rPr lang="cs-CZ" sz="2200" smtClean="0"/>
              <a:t>Tvorba Základní mapy velkého měřítka – ZMVM- (1981 až 1992)</a:t>
            </a:r>
          </a:p>
          <a:p>
            <a:pPr>
              <a:buFont typeface="Wingdings 2" pitchFamily="18" charset="2"/>
              <a:buNone/>
            </a:pPr>
            <a:r>
              <a:rPr lang="cs-CZ" sz="1800" smtClean="0"/>
              <a:t>Křovákovo konformní zobrazení, S-JTSK, BpV</a:t>
            </a:r>
          </a:p>
          <a:p>
            <a:pPr>
              <a:buFont typeface="Wingdings 2" pitchFamily="18" charset="2"/>
              <a:buNone/>
            </a:pPr>
            <a:endParaRPr lang="cs-CZ" sz="1800" smtClean="0"/>
          </a:p>
          <a:p>
            <a:pPr>
              <a:buFont typeface="Wingdings 2" pitchFamily="18" charset="2"/>
              <a:buNone/>
            </a:pPr>
            <a:r>
              <a:rPr lang="cs-CZ" sz="1800" smtClean="0"/>
              <a:t>Za 11 let se zmapovalo a ZMVM se vyhotovila na </a:t>
            </a:r>
            <a:r>
              <a:rPr lang="cs-CZ" sz="1800" b="1" smtClean="0"/>
              <a:t>16% území</a:t>
            </a:r>
            <a:r>
              <a:rPr lang="cs-CZ" sz="1800" smtClean="0"/>
              <a:t>.</a:t>
            </a:r>
          </a:p>
          <a:p>
            <a:pPr>
              <a:buFont typeface="Wingdings 2" pitchFamily="18" charset="2"/>
              <a:buNone/>
            </a:pPr>
            <a:r>
              <a:rPr lang="cs-CZ" sz="1400" smtClean="0"/>
              <a:t>(ZMVM mohla vzniknout i přepracováním původních map vyhotovených podle Instrukce A či Instrukce a Směrnice pro THM. )</a:t>
            </a:r>
          </a:p>
          <a:p>
            <a:pPr>
              <a:buFont typeface="Wingdings 2" pitchFamily="18" charset="2"/>
              <a:buNone/>
            </a:pPr>
            <a:endParaRPr lang="cs-CZ" sz="1800" smtClean="0"/>
          </a:p>
          <a:p>
            <a:pPr>
              <a:buFont typeface="Wingdings 2" pitchFamily="18" charset="2"/>
              <a:buNone/>
            </a:pPr>
            <a:endParaRPr lang="cs-CZ" sz="1800" smtClean="0"/>
          </a:p>
          <a:p>
            <a:pPr>
              <a:buFont typeface="Wingdings 2" pitchFamily="18" charset="2"/>
              <a:buNone/>
            </a:pPr>
            <a:endParaRPr lang="cs-CZ" sz="1800" smtClean="0"/>
          </a:p>
          <a:p>
            <a:pPr>
              <a:buFont typeface="Wingdings 2" pitchFamily="18" charset="2"/>
              <a:buNone/>
            </a:pPr>
            <a:endParaRPr lang="cs-CZ" sz="1800" smtClean="0"/>
          </a:p>
          <a:p>
            <a:pPr>
              <a:buFont typeface="Wingdings 2" pitchFamily="18" charset="2"/>
              <a:buNone/>
            </a:pPr>
            <a:endParaRPr lang="cs-CZ" sz="1800" smtClean="0"/>
          </a:p>
          <a:p>
            <a:pPr>
              <a:buFont typeface="Wingdings 2" pitchFamily="18" charset="2"/>
              <a:buNone/>
            </a:pPr>
            <a:endParaRPr lang="cs-CZ" sz="1800" smtClean="0"/>
          </a:p>
          <a:p>
            <a:pPr>
              <a:buFont typeface="Wingdings 2" pitchFamily="18" charset="2"/>
              <a:buNone/>
            </a:pPr>
            <a:endParaRPr lang="cs-CZ" sz="1800" smtClean="0"/>
          </a:p>
          <a:p>
            <a:pPr>
              <a:buFont typeface="Wingdings 2" pitchFamily="18" charset="2"/>
              <a:buNone/>
            </a:pPr>
            <a:endParaRPr lang="cs-CZ" sz="2000"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20372" t="14305" b="3489"/>
          <a:stretch>
            <a:fillRect/>
          </a:stretch>
        </p:blipFill>
        <p:spPr bwMode="auto">
          <a:xfrm>
            <a:off x="323528" y="188640"/>
            <a:ext cx="8640960" cy="6480720"/>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07504" y="620688"/>
            <a:ext cx="8840271" cy="6048671"/>
          </a:xfrm>
          <a:prstGeom prst="rect">
            <a:avLst/>
          </a:prstGeom>
          <a:noFill/>
          <a:ln w="9525">
            <a:noFill/>
            <a:miter lim="800000"/>
            <a:headEnd/>
            <a:tailEnd/>
          </a:ln>
        </p:spPr>
      </p:pic>
      <p:sp>
        <p:nvSpPr>
          <p:cNvPr id="3" name="Obdélník 2"/>
          <p:cNvSpPr/>
          <p:nvPr/>
        </p:nvSpPr>
        <p:spPr>
          <a:xfrm>
            <a:off x="1331640" y="0"/>
            <a:ext cx="4852339" cy="461665"/>
          </a:xfrm>
          <a:prstGeom prst="rect">
            <a:avLst/>
          </a:prstGeom>
        </p:spPr>
        <p:txBody>
          <a:bodyPr wrap="square">
            <a:spAutoFit/>
          </a:bodyPr>
          <a:lstStyle/>
          <a:p>
            <a:r>
              <a:rPr lang="cs-CZ" sz="2400" dirty="0" smtClean="0"/>
              <a:t>Oprava geometrického určení</a:t>
            </a:r>
            <a:endParaRPr lang="cs-CZ" sz="2400"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l="19672" t="17776" r="23696" b="3638"/>
          <a:stretch>
            <a:fillRect/>
          </a:stretch>
        </p:blipFill>
        <p:spPr bwMode="auto">
          <a:xfrm>
            <a:off x="323528" y="116632"/>
            <a:ext cx="8820472" cy="6552728"/>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96752"/>
            <a:ext cx="8229600" cy="2520280"/>
          </a:xfrm>
        </p:spPr>
        <p:txBody>
          <a:bodyPr/>
          <a:lstStyle/>
          <a:p>
            <a:pPr algn="ctr" fontAlgn="auto">
              <a:spcAft>
                <a:spcPts val="0"/>
              </a:spcAft>
              <a:defRPr/>
            </a:pPr>
            <a:r>
              <a:rPr lang="cs-CZ" b="1" dirty="0" smtClean="0">
                <a:solidFill>
                  <a:schemeClr val="tx1"/>
                </a:solidFill>
              </a:rPr>
              <a:t>Stabilizace podrobných bodů a podrobné měření</a:t>
            </a:r>
            <a:endParaRPr lang="cs-CZ" b="1" dirty="0">
              <a:solidFill>
                <a:schemeClr val="tx1"/>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400"/>
            <a:ext cx="8229600" cy="468288"/>
          </a:xfrm>
        </p:spPr>
        <p:txBody>
          <a:bodyPr/>
          <a:lstStyle/>
          <a:p>
            <a:pPr fontAlgn="auto">
              <a:spcAft>
                <a:spcPts val="0"/>
              </a:spcAft>
              <a:defRPr/>
            </a:pPr>
            <a:r>
              <a:rPr lang="cs-CZ" sz="2400" smtClean="0">
                <a:solidFill>
                  <a:schemeClr val="tx1"/>
                </a:solidFill>
              </a:rPr>
              <a:t>Předměty podrobného měření</a:t>
            </a:r>
            <a:endParaRPr lang="cs-CZ" sz="2400">
              <a:solidFill>
                <a:schemeClr val="tx1"/>
              </a:solidFill>
            </a:endParaRPr>
          </a:p>
        </p:txBody>
      </p:sp>
      <p:sp>
        <p:nvSpPr>
          <p:cNvPr id="63490" name="Zástupný symbol pro obsah 2"/>
          <p:cNvSpPr>
            <a:spLocks noGrp="1"/>
          </p:cNvSpPr>
          <p:nvPr>
            <p:ph sz="half" idx="1"/>
          </p:nvPr>
        </p:nvSpPr>
        <p:spPr>
          <a:xfrm>
            <a:off x="457200" y="765175"/>
            <a:ext cx="8218488" cy="5330825"/>
          </a:xfrm>
        </p:spPr>
        <p:txBody>
          <a:bodyPr/>
          <a:lstStyle/>
          <a:p>
            <a:endParaRPr lang="cs-CZ" sz="1800" smtClean="0"/>
          </a:p>
          <a:p>
            <a:r>
              <a:rPr lang="cs-CZ" sz="1800" smtClean="0"/>
              <a:t>Nově geometricky a polohově určujeme předměty obsahu kat. mapy, označené v terénu a vyznačené v náčrtu zjišťování hranic.</a:t>
            </a:r>
          </a:p>
          <a:p>
            <a:endParaRPr lang="cs-CZ" sz="1800" smtClean="0"/>
          </a:p>
          <a:p>
            <a:r>
              <a:rPr lang="cs-CZ" sz="1800" smtClean="0"/>
              <a:t>Pokud není hranice pozemku při podrobném měření jednoznačně identifikovatelná, přestože byla takhle zjištěna, obnoví se její vyznačení podle zajišťovacích měr. Není-li to možné, nezaměří se a do měřického náčrtu se vyznačí jako hranice převzatá.</a:t>
            </a:r>
          </a:p>
          <a:p>
            <a:endParaRPr lang="cs-CZ" sz="1800" smtClean="0"/>
          </a:p>
          <a:p>
            <a:r>
              <a:rPr lang="cs-CZ" sz="1800" smtClean="0"/>
              <a:t>Pokud je hranice pozemku zjištěna jako sporná, zaměření lomových bodů této hranice se neprovádí, průběh této hranice se vždy převezme z dosavadního katastrálního operátu.</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107504" y="188640"/>
            <a:ext cx="8856984" cy="6494085"/>
          </a:xfrm>
          <a:prstGeom prst="rect">
            <a:avLst/>
          </a:prstGeom>
        </p:spPr>
        <p:txBody>
          <a:bodyPr wrap="square">
            <a:spAutoFit/>
          </a:bodyPr>
          <a:lstStyle/>
          <a:p>
            <a:pPr>
              <a:buNone/>
            </a:pPr>
            <a:r>
              <a:rPr lang="cs-CZ" sz="2000" b="1" dirty="0" smtClean="0"/>
              <a:t>§ 91 Označování hranic pozemků (kat. vyhláška č. 357/2013 Sb.)</a:t>
            </a:r>
          </a:p>
          <a:p>
            <a:endParaRPr lang="cs-CZ" dirty="0" smtClean="0"/>
          </a:p>
          <a:p>
            <a:r>
              <a:rPr lang="cs-CZ" dirty="0" smtClean="0"/>
              <a:t>(1) Lomové body hranic pozemků se označují trvalým způsobem, zpravidla kameny s opracovanou hlavou, znaky z plastu nebo znaky železobetonovými o rozměru nejméně 80 mm x 80 mm x 500 mm. </a:t>
            </a:r>
            <a:r>
              <a:rPr lang="cs-CZ" b="1" dirty="0" smtClean="0"/>
              <a:t>Přípustné je použít jako hraničního znaku též zabetonovanou železnou trubku o průměru 20 až 40 mm</a:t>
            </a:r>
            <a:r>
              <a:rPr lang="cs-CZ" dirty="0" smtClean="0"/>
              <a:t>, nebo zabetonovanou ocelovou armaturu o průměru 10 až 40 mm, alespoň 600 mm dlouhou. Na tvrdých podkladech, například beton nebo skála, se označují hranice pozemků zapuštěným hřebem nebo jiným vhodným kovovým předmětem nebo vytesaným křížkem na opracované ploše. V bažinatých územích lze použít kůly z tvrdého dřeva o tloušťce alespoň 100 mm. Znaky z plastu musí vyhovět těmto podmínkám:</a:t>
            </a:r>
          </a:p>
          <a:p>
            <a:endParaRPr lang="cs-CZ" dirty="0" smtClean="0"/>
          </a:p>
          <a:p>
            <a:r>
              <a:rPr lang="cs-CZ" dirty="0" smtClean="0"/>
              <a:t>a) hlava má rozměry nejméně 80 mm x 80 mm x 50 mm,</a:t>
            </a:r>
          </a:p>
          <a:p>
            <a:endParaRPr lang="cs-CZ" dirty="0" smtClean="0"/>
          </a:p>
          <a:p>
            <a:r>
              <a:rPr lang="cs-CZ" dirty="0" smtClean="0"/>
              <a:t>b) noha je z ocelové trubky o průměru nejméně</a:t>
            </a:r>
          </a:p>
          <a:p>
            <a:endParaRPr lang="cs-CZ" dirty="0" smtClean="0"/>
          </a:p>
          <a:p>
            <a:pPr>
              <a:buNone/>
            </a:pPr>
            <a:r>
              <a:rPr lang="cs-CZ" dirty="0" smtClean="0"/>
              <a:t>       30 mm a tloušťce stěny nejméně 3 mm nebo z ocelové kulatiny o průměru nejméně 15 mm nebo z plastové trubky o průměru nejméně 50 mm a tloušťce stěny nejméně 5 mm a je opatřena zařízením, které brání snadnému vytažení znaku, nebo</a:t>
            </a:r>
          </a:p>
          <a:p>
            <a:pPr>
              <a:buNone/>
            </a:pPr>
            <a:r>
              <a:rPr lang="cs-CZ" dirty="0" smtClean="0"/>
              <a:t>      15 mm a tloušťce stěny nejméně 3 mm a opatřena je kotvou, která zajistí ukotvení do vzdálenosti nejméně 50 mm od trubky,</a:t>
            </a:r>
          </a:p>
          <a:p>
            <a:endParaRPr lang="cs-CZ" dirty="0" smtClean="0"/>
          </a:p>
          <a:p>
            <a:r>
              <a:rPr lang="cs-CZ" dirty="0" smtClean="0"/>
              <a:t>c) celková délka znaku je nejméně 500 mm.</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17815" r="19508" b="-831"/>
          <a:stretch>
            <a:fillRect/>
          </a:stretch>
        </p:blipFill>
        <p:spPr bwMode="auto">
          <a:xfrm>
            <a:off x="251520" y="188640"/>
            <a:ext cx="8496944" cy="6669360"/>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l="17214" r="19673"/>
          <a:stretch>
            <a:fillRect/>
          </a:stretch>
        </p:blipFill>
        <p:spPr bwMode="auto">
          <a:xfrm>
            <a:off x="251520" y="188640"/>
            <a:ext cx="8892480" cy="6480720"/>
          </a:xfrm>
          <a:prstGeom prst="rect">
            <a:avLst/>
          </a:prstGeom>
          <a:noFill/>
          <a:ln w="9525">
            <a:no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16632"/>
            <a:ext cx="8856984" cy="5847755"/>
          </a:xfrm>
          <a:prstGeom prst="rect">
            <a:avLst/>
          </a:prstGeom>
        </p:spPr>
        <p:txBody>
          <a:bodyPr wrap="square">
            <a:spAutoFit/>
          </a:bodyPr>
          <a:lstStyle/>
          <a:p>
            <a:r>
              <a:rPr lang="cs-CZ" sz="1700" dirty="0" smtClean="0"/>
              <a:t>(2) Hraniční znak se na hranici pozemků umísťuje tak, aby se jeho střed kryl s bodem lomu hranice. Pokud by hraniční znak bránil užívání pozemku nebo je jeho umístění v lomovém bodu hranice pozemků nemožné, například v korytě vodního toku, použije se po dohodě s vlastníkem nepřímý způsob označení, nebo se hraniční znak neumísťuje.</a:t>
            </a:r>
          </a:p>
          <a:p>
            <a:endParaRPr lang="cs-CZ" sz="1700" dirty="0" smtClean="0"/>
          </a:p>
          <a:p>
            <a:r>
              <a:rPr lang="cs-CZ" sz="1700" dirty="0" smtClean="0"/>
              <a:t>(3) Hranice pozemků se označí tak, aby z každého hraničního znaku bylo vidět na oba sousední znaky a aby nebyla na přímých úsecích hranice jejich vzdálenost větší než 200 m.</a:t>
            </a:r>
          </a:p>
          <a:p>
            <a:endParaRPr lang="cs-CZ" sz="1700" dirty="0" smtClean="0"/>
          </a:p>
          <a:p>
            <a:r>
              <a:rPr lang="cs-CZ" sz="1700" dirty="0" smtClean="0"/>
              <a:t>(4) Hranice pozemků, které jsou v terénu označeny jiným trvalým způsobem, například zdí, není potřebné zvlášť označovat hraničními znaky.</a:t>
            </a:r>
          </a:p>
          <a:p>
            <a:endParaRPr lang="cs-CZ" sz="1700" dirty="0" smtClean="0"/>
          </a:p>
          <a:p>
            <a:r>
              <a:rPr lang="cs-CZ" sz="1700" dirty="0" smtClean="0"/>
              <a:t>(5) Je-li předmětem měření nebo vytyčení hranice pozemků sloučených do většího celku, postačí její označení dočasným způsobem, například trubkou nebo kolíkem.</a:t>
            </a:r>
          </a:p>
          <a:p>
            <a:endParaRPr lang="cs-CZ" sz="1700" dirty="0" smtClean="0"/>
          </a:p>
          <a:p>
            <a:r>
              <a:rPr lang="cs-CZ" sz="1700" dirty="0" smtClean="0"/>
              <a:t>(6) Lomové body hranic pozemků, které jsou bezprostředně ohroženy stavební činností navazující na oddělení pozemku, mohou být po dobu výstavby označeny dočasným způsobem s tím, že vlastník po dokončení výstavby zajistí jejich označení trvalým způsobem.</a:t>
            </a:r>
          </a:p>
          <a:p>
            <a:endParaRPr lang="cs-CZ" sz="1700" dirty="0" smtClean="0"/>
          </a:p>
          <a:p>
            <a:r>
              <a:rPr lang="cs-CZ" sz="1700" dirty="0" smtClean="0"/>
              <a:t>(7) Je-li třeba označit hranici pozemků, která končí na státní hranici, umístí se její hraniční znak před státní hranicí ve vzdálenosti stanovené příslušnou mezinárodní smlouvou.</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Zástupný symbol pro obsah 2"/>
          <p:cNvSpPr>
            <a:spLocks noGrp="1"/>
          </p:cNvSpPr>
          <p:nvPr>
            <p:ph sz="half" idx="1"/>
          </p:nvPr>
        </p:nvSpPr>
        <p:spPr>
          <a:xfrm>
            <a:off x="179388" y="188913"/>
            <a:ext cx="8856662" cy="6335712"/>
          </a:xfrm>
        </p:spPr>
        <p:txBody>
          <a:bodyPr/>
          <a:lstStyle/>
          <a:p>
            <a:r>
              <a:rPr lang="cs-CZ" sz="2000" smtClean="0"/>
              <a:t>Přesnost měření směrů a délek se měří s takovou přesností, aby při opakovaném či kontrolním měření nebyly překročeny tyto mezní odchylky v rozdílech dvojího měření.</a:t>
            </a:r>
          </a:p>
          <a:p>
            <a:endParaRPr lang="cs-CZ" sz="2000" smtClean="0"/>
          </a:p>
        </p:txBody>
      </p:sp>
      <p:sp>
        <p:nvSpPr>
          <p:cNvPr id="64514" name="Obdélník 4"/>
          <p:cNvSpPr>
            <a:spLocks noChangeArrowheads="1"/>
          </p:cNvSpPr>
          <p:nvPr/>
        </p:nvSpPr>
        <p:spPr bwMode="auto">
          <a:xfrm>
            <a:off x="250825" y="2413000"/>
            <a:ext cx="8713788" cy="2032000"/>
          </a:xfrm>
          <a:prstGeom prst="rect">
            <a:avLst/>
          </a:prstGeom>
          <a:noFill/>
          <a:ln w="9525">
            <a:noFill/>
            <a:miter lim="800000"/>
            <a:headEnd/>
            <a:tailEnd/>
          </a:ln>
        </p:spPr>
        <p:txBody>
          <a:bodyPr>
            <a:spAutoFit/>
          </a:bodyPr>
          <a:lstStyle/>
          <a:p>
            <a:pPr marL="514350" indent="-514350">
              <a:buFont typeface="Constantia" pitchFamily="18" charset="0"/>
              <a:buAutoNum type="alphaLcParenR"/>
            </a:pPr>
            <a:r>
              <a:rPr lang="cs-CZ"/>
              <a:t>0,001(d</a:t>
            </a:r>
            <a:r>
              <a:rPr lang="cs-CZ" baseline="30000"/>
              <a:t>1/2</a:t>
            </a:r>
            <a:r>
              <a:rPr lang="cs-CZ"/>
              <a:t>)+0,05 m pro délky v měřické síti                            </a:t>
            </a:r>
            <a:r>
              <a:rPr lang="cs-CZ" sz="1400"/>
              <a:t>(na 100 m to dělá 6 cm)</a:t>
            </a:r>
          </a:p>
          <a:p>
            <a:pPr marL="514350" indent="-514350">
              <a:buFont typeface="Constantia" pitchFamily="18" charset="0"/>
              <a:buAutoNum type="alphaLcParenR"/>
            </a:pPr>
            <a:endParaRPr lang="cs-CZ"/>
          </a:p>
          <a:p>
            <a:pPr marL="514350" indent="-514350">
              <a:buFont typeface="Constantia" pitchFamily="18" charset="0"/>
              <a:buAutoNum type="alphaLcParenR"/>
            </a:pPr>
            <a:r>
              <a:rPr lang="cs-CZ"/>
              <a:t>0,08 m pro oměrné míry mezi podrobnými body</a:t>
            </a:r>
          </a:p>
          <a:p>
            <a:pPr marL="514350" indent="-514350">
              <a:buFont typeface="Constantia" pitchFamily="18" charset="0"/>
              <a:buAutoNum type="alphaLcParenR"/>
            </a:pPr>
            <a:endParaRPr lang="cs-CZ"/>
          </a:p>
          <a:p>
            <a:pPr marL="514350" indent="-514350">
              <a:buFont typeface="Constantia" pitchFamily="18" charset="0"/>
              <a:buAutoNum type="alphaLcParenR"/>
            </a:pPr>
            <a:r>
              <a:rPr lang="cs-CZ"/>
              <a:t>4/d </a:t>
            </a:r>
            <a:r>
              <a:rPr lang="en-US"/>
              <a:t>[gon] pro sm</a:t>
            </a:r>
            <a:r>
              <a:rPr lang="cs-CZ"/>
              <a:t>ěry na pomocné body v měřické síti      </a:t>
            </a:r>
            <a:r>
              <a:rPr lang="cs-CZ" sz="1400"/>
              <a:t>(na 100 m to dělá 0.04 GON)</a:t>
            </a:r>
          </a:p>
          <a:p>
            <a:pPr marL="514350" indent="-514350">
              <a:buFont typeface="Constantia" pitchFamily="18" charset="0"/>
              <a:buAutoNum type="alphaLcParenR"/>
            </a:pPr>
            <a:endParaRPr lang="cs-CZ"/>
          </a:p>
          <a:p>
            <a:pPr marL="514350" indent="-514350">
              <a:buFont typeface="Constantia" pitchFamily="18" charset="0"/>
              <a:buAutoNum type="alphaLcParenR"/>
            </a:pPr>
            <a:r>
              <a:rPr lang="cs-CZ"/>
              <a:t>5/d </a:t>
            </a:r>
            <a:r>
              <a:rPr lang="en-US"/>
              <a:t>[gon] </a:t>
            </a:r>
            <a:r>
              <a:rPr lang="cs-CZ"/>
              <a:t>pro směry na podrobné body                           </a:t>
            </a:r>
            <a:r>
              <a:rPr lang="cs-CZ" sz="1400"/>
              <a:t>(na 50 m to dělá 0.1 GON)</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Zástupný symbol pro obsah 1"/>
          <p:cNvSpPr>
            <a:spLocks noGrp="1"/>
          </p:cNvSpPr>
          <p:nvPr>
            <p:ph idx="1"/>
          </p:nvPr>
        </p:nvSpPr>
        <p:spPr>
          <a:xfrm>
            <a:off x="457200" y="260350"/>
            <a:ext cx="8229600" cy="6264275"/>
          </a:xfrm>
        </p:spPr>
        <p:txBody>
          <a:bodyPr/>
          <a:lstStyle/>
          <a:p>
            <a:r>
              <a:rPr lang="cs-CZ" sz="2800" dirty="0" smtClean="0"/>
              <a:t>Prováděla-li se digitalizaci SGI, kde katastrální mapa byla  vyhotovena číselnou metodou, pak hovoříme o </a:t>
            </a:r>
            <a:r>
              <a:rPr lang="cs-CZ" sz="2800" b="1" dirty="0" smtClean="0"/>
              <a:t>PŘEVODU </a:t>
            </a:r>
            <a:r>
              <a:rPr lang="cs-CZ" sz="2800" dirty="0" smtClean="0"/>
              <a:t>a výsledkem je </a:t>
            </a:r>
            <a:r>
              <a:rPr lang="cs-CZ" sz="2800" b="1" dirty="0" smtClean="0">
                <a:solidFill>
                  <a:srgbClr val="FF0000"/>
                </a:solidFill>
              </a:rPr>
              <a:t>DKM</a:t>
            </a:r>
            <a:r>
              <a:rPr lang="cs-CZ" sz="2800" dirty="0" smtClean="0"/>
              <a:t>. </a:t>
            </a:r>
          </a:p>
          <a:p>
            <a:endParaRPr lang="cs-CZ" sz="2800" dirty="0" smtClean="0"/>
          </a:p>
          <a:p>
            <a:endParaRPr lang="cs-CZ" sz="2800" dirty="0" smtClean="0"/>
          </a:p>
          <a:p>
            <a:r>
              <a:rPr lang="cs-CZ" sz="2800" dirty="0" smtClean="0"/>
              <a:t>Prováděla-li se digitalizaci SGI, kde katastrální mapa byla  vyhotovena grafickou metodou (1:2880), pak hovoříme o </a:t>
            </a:r>
            <a:r>
              <a:rPr lang="cs-CZ" sz="2800" b="1" dirty="0" smtClean="0"/>
              <a:t>PŘEPRACOVÁNÍ </a:t>
            </a:r>
            <a:r>
              <a:rPr lang="cs-CZ" sz="2800" dirty="0" smtClean="0"/>
              <a:t>a výsledkem je </a:t>
            </a:r>
            <a:r>
              <a:rPr lang="cs-CZ" sz="2800" b="1" dirty="0" smtClean="0">
                <a:solidFill>
                  <a:srgbClr val="FF0000"/>
                </a:solidFill>
              </a:rPr>
              <a:t>KMD</a:t>
            </a:r>
            <a:r>
              <a:rPr lang="cs-CZ" sz="2800" dirty="0" smtClean="0"/>
              <a:t>. </a:t>
            </a:r>
          </a:p>
          <a:p>
            <a:endParaRPr lang="cs-CZ" sz="2800" dirty="0" smtClean="0"/>
          </a:p>
          <a:p>
            <a:endParaRPr lang="cs-CZ" dirty="0" smtClean="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Zástupný symbol pro obsah 2"/>
          <p:cNvSpPr>
            <a:spLocks noGrp="1"/>
          </p:cNvSpPr>
          <p:nvPr>
            <p:ph sz="half" idx="1"/>
          </p:nvPr>
        </p:nvSpPr>
        <p:spPr>
          <a:xfrm>
            <a:off x="107950" y="115888"/>
            <a:ext cx="8928100" cy="6626225"/>
          </a:xfrm>
        </p:spPr>
        <p:txBody>
          <a:bodyPr/>
          <a:lstStyle/>
          <a:p>
            <a:endParaRPr lang="cs-CZ" smtClean="0"/>
          </a:p>
          <a:p>
            <a:r>
              <a:rPr lang="cs-CZ" smtClean="0"/>
              <a:t>Měřická síť</a:t>
            </a:r>
          </a:p>
          <a:p>
            <a:endParaRPr lang="cs-CZ" smtClean="0"/>
          </a:p>
          <a:p>
            <a:pPr>
              <a:buFont typeface="Wingdings 2" pitchFamily="18" charset="2"/>
              <a:buNone/>
            </a:pPr>
            <a:r>
              <a:rPr lang="cs-CZ" sz="1800" smtClean="0"/>
              <a:t>Pro podrobné měření se polohová bodová pole doplní pomocnými body, které se určí:</a:t>
            </a:r>
          </a:p>
          <a:p>
            <a:pPr>
              <a:buFont typeface="Wingdings 2" pitchFamily="18" charset="2"/>
              <a:buNone/>
            </a:pPr>
            <a:endParaRPr lang="cs-CZ" sz="1800" smtClean="0"/>
          </a:p>
          <a:p>
            <a:pPr>
              <a:buFont typeface="Wingdings 2" pitchFamily="18" charset="2"/>
              <a:buNone/>
            </a:pPr>
            <a:endParaRPr lang="cs-CZ" sz="1800" smtClean="0"/>
          </a:p>
          <a:p>
            <a:pPr>
              <a:buFont typeface="Wingdings 2" pitchFamily="18" charset="2"/>
              <a:buNone/>
            </a:pPr>
            <a:r>
              <a:rPr lang="cs-CZ" sz="1800" smtClean="0"/>
              <a:t>- staničením na měřických přímkách mezi body PPBP a pomocnými body</a:t>
            </a:r>
          </a:p>
          <a:p>
            <a:pPr>
              <a:buFont typeface="Wingdings 2" pitchFamily="18" charset="2"/>
              <a:buNone/>
            </a:pPr>
            <a:r>
              <a:rPr lang="cs-CZ" sz="1800" smtClean="0"/>
              <a:t>- rajóny</a:t>
            </a:r>
          </a:p>
          <a:p>
            <a:pPr>
              <a:buFont typeface="Wingdings 2" pitchFamily="18" charset="2"/>
              <a:buNone/>
            </a:pPr>
            <a:r>
              <a:rPr lang="cs-CZ" sz="1800" smtClean="0"/>
              <a:t>- pomocnými polygonovými pořady</a:t>
            </a:r>
          </a:p>
          <a:p>
            <a:pPr>
              <a:buFont typeface="Wingdings 2" pitchFamily="18" charset="2"/>
              <a:buNone/>
            </a:pPr>
            <a:r>
              <a:rPr lang="cs-CZ" sz="1800" smtClean="0"/>
              <a:t>- protínáním ze směrů či délek</a:t>
            </a:r>
          </a:p>
          <a:p>
            <a:pPr>
              <a:buFont typeface="Wingdings 2" pitchFamily="18" charset="2"/>
              <a:buNone/>
            </a:pPr>
            <a:r>
              <a:rPr lang="cs-CZ" sz="1800" smtClean="0"/>
              <a:t>- jako volné polární stanovisko</a:t>
            </a:r>
          </a:p>
          <a:p>
            <a:pPr>
              <a:buFont typeface="Wingdings 2" pitchFamily="18" charset="2"/>
              <a:buNone/>
            </a:pPr>
            <a:r>
              <a:rPr lang="cs-CZ" sz="1800" smtClean="0"/>
              <a:t>- technologií GNSS</a:t>
            </a:r>
          </a:p>
          <a:p>
            <a:pPr>
              <a:buFont typeface="Wingdings 2" pitchFamily="18" charset="2"/>
              <a:buNone/>
            </a:pPr>
            <a:r>
              <a:rPr lang="cs-CZ" sz="1800" smtClean="0"/>
              <a:t>- plošnými sítěmi</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Zástupný symbol pro obsah 2"/>
          <p:cNvSpPr>
            <a:spLocks noGrp="1"/>
          </p:cNvSpPr>
          <p:nvPr>
            <p:ph sz="half" idx="1"/>
          </p:nvPr>
        </p:nvSpPr>
        <p:spPr>
          <a:xfrm>
            <a:off x="179388" y="404813"/>
            <a:ext cx="8785225" cy="6264275"/>
          </a:xfrm>
        </p:spPr>
        <p:txBody>
          <a:bodyPr/>
          <a:lstStyle/>
          <a:p>
            <a:endParaRPr lang="cs-CZ" smtClean="0"/>
          </a:p>
          <a:p>
            <a:endParaRPr lang="cs-CZ" smtClean="0"/>
          </a:p>
          <a:p>
            <a:r>
              <a:rPr lang="cs-CZ" sz="2400" smtClean="0"/>
              <a:t>Délka rajónu na nový pomocný bod může být max. 1000 m</a:t>
            </a:r>
          </a:p>
          <a:p>
            <a:pPr>
              <a:buFont typeface="Wingdings 2" pitchFamily="18" charset="2"/>
              <a:buNone/>
            </a:pPr>
            <a:r>
              <a:rPr lang="cs-CZ" sz="2400" smtClean="0"/>
              <a:t>    ( 2 omezení)</a:t>
            </a:r>
          </a:p>
          <a:p>
            <a:pPr>
              <a:buFont typeface="Wingdings 2" pitchFamily="18" charset="2"/>
              <a:buNone/>
            </a:pPr>
            <a:endParaRPr lang="cs-CZ" smtClean="0"/>
          </a:p>
          <a:p>
            <a:pPr>
              <a:buFont typeface="Wingdings 2" pitchFamily="18" charset="2"/>
              <a:buNone/>
            </a:pPr>
            <a:r>
              <a:rPr lang="cs-CZ" sz="2000" smtClean="0"/>
              <a:t>Délka rajónu může být o 1/3 větší než je délka měřické přímky nebo její delší části, je-li výchozí bod rajónu mezilehlý.</a:t>
            </a:r>
          </a:p>
          <a:p>
            <a:pPr>
              <a:buFont typeface="Wingdings 2" pitchFamily="18" charset="2"/>
              <a:buNone/>
            </a:pPr>
            <a:endParaRPr lang="cs-CZ" sz="2000" smtClean="0"/>
          </a:p>
          <a:p>
            <a:pPr>
              <a:buFont typeface="Wingdings 2" pitchFamily="18" charset="2"/>
              <a:buNone/>
            </a:pPr>
            <a:r>
              <a:rPr lang="cs-CZ" sz="2000" smtClean="0"/>
              <a:t>Délka rajónu nesmí být větší, než délka k nejvzdálenějšímu orientačnímu bodu.</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Zástupný symbol pro obsah 2"/>
          <p:cNvSpPr>
            <a:spLocks noGrp="1"/>
          </p:cNvSpPr>
          <p:nvPr>
            <p:ph sz="half" idx="1"/>
          </p:nvPr>
        </p:nvSpPr>
        <p:spPr>
          <a:xfrm>
            <a:off x="467544" y="476672"/>
            <a:ext cx="8218488" cy="6264275"/>
          </a:xfrm>
        </p:spPr>
        <p:txBody>
          <a:bodyPr/>
          <a:lstStyle/>
          <a:p>
            <a:r>
              <a:rPr lang="cs-CZ" sz="1800" dirty="0" smtClean="0"/>
              <a:t>Délka měřické přímky či polygonového pořadu max. </a:t>
            </a:r>
            <a:r>
              <a:rPr lang="cs-CZ" sz="1800" b="1" dirty="0" smtClean="0"/>
              <a:t>2000 m</a:t>
            </a:r>
            <a:r>
              <a:rPr lang="cs-CZ" sz="1800" dirty="0" smtClean="0"/>
              <a:t>.</a:t>
            </a:r>
          </a:p>
          <a:p>
            <a:endParaRPr lang="cs-CZ" sz="1800" dirty="0" smtClean="0"/>
          </a:p>
          <a:p>
            <a:r>
              <a:rPr lang="cs-CZ" sz="1800" dirty="0" smtClean="0"/>
              <a:t>Délka volného </a:t>
            </a:r>
            <a:r>
              <a:rPr lang="cs-CZ" sz="1800" dirty="0" err="1" smtClean="0"/>
              <a:t>pol</a:t>
            </a:r>
            <a:r>
              <a:rPr lang="cs-CZ" sz="1800" dirty="0" smtClean="0"/>
              <a:t>. pořadu max. </a:t>
            </a:r>
            <a:r>
              <a:rPr lang="cs-CZ" sz="1800" b="1" dirty="0" smtClean="0"/>
              <a:t>250 m</a:t>
            </a:r>
            <a:r>
              <a:rPr lang="cs-CZ" sz="1800" dirty="0" smtClean="0"/>
              <a:t> (nejvýše 3 na sebe navazující rajóny).</a:t>
            </a:r>
          </a:p>
          <a:p>
            <a:endParaRPr lang="cs-CZ" sz="2000" dirty="0" smtClean="0"/>
          </a:p>
          <a:p>
            <a:pPr>
              <a:buFont typeface="Wingdings 2" pitchFamily="18" charset="2"/>
              <a:buNone/>
            </a:pPr>
            <a:endParaRPr lang="cs-CZ" sz="2000" dirty="0" smtClean="0"/>
          </a:p>
          <a:p>
            <a:r>
              <a:rPr lang="cs-CZ" sz="2000" b="1" dirty="0" smtClean="0"/>
              <a:t>Samotný podrobný bod se nejčastěji zaměřuje polární metodou.</a:t>
            </a:r>
          </a:p>
          <a:p>
            <a:pPr>
              <a:buFont typeface="Wingdings 2" pitchFamily="18" charset="2"/>
              <a:buNone/>
            </a:pPr>
            <a:r>
              <a:rPr lang="cs-CZ" sz="1600" dirty="0" smtClean="0"/>
              <a:t>Zde může délka rajónu přesáhnout délku spojnice stanoviska s nejvzdálenějším orientačním bodem o jednu polovinu. </a:t>
            </a:r>
          </a:p>
          <a:p>
            <a:pPr>
              <a:buFont typeface="Wingdings 2" pitchFamily="18" charset="2"/>
              <a:buNone/>
            </a:pPr>
            <a:endParaRPr lang="cs-CZ" sz="800" dirty="0" smtClean="0"/>
          </a:p>
          <a:p>
            <a:pPr>
              <a:buFont typeface="Wingdings 2" pitchFamily="18" charset="2"/>
              <a:buNone/>
            </a:pPr>
            <a:r>
              <a:rPr lang="cs-CZ" sz="1600" dirty="0" smtClean="0"/>
              <a:t>Polární kolmice nesmí být delší jak polovina délky od stanoviska k patě kolmice (kolmice však nesmí přesáhnout délku 30m).</a:t>
            </a:r>
          </a:p>
          <a:p>
            <a:pPr>
              <a:buFont typeface="Wingdings 2" pitchFamily="18" charset="2"/>
              <a:buNone/>
            </a:pPr>
            <a:endParaRPr lang="cs-CZ" sz="800" dirty="0" smtClean="0"/>
          </a:p>
          <a:p>
            <a:pPr>
              <a:buFont typeface="Wingdings 2" pitchFamily="18" charset="2"/>
              <a:buNone/>
            </a:pPr>
            <a:r>
              <a:rPr lang="cs-CZ" sz="1600" dirty="0" smtClean="0"/>
              <a:t>U ortogonální metody nesmí být délka kolmice větší než ¾ délky příslušné měřické přímky (kolmice však nesmí přesáhnout délku 30m).</a:t>
            </a:r>
          </a:p>
          <a:p>
            <a:pPr>
              <a:buFont typeface="Wingdings 2" pitchFamily="18" charset="2"/>
              <a:buNone/>
            </a:pPr>
            <a:endParaRPr lang="cs-CZ" sz="800" dirty="0" smtClean="0"/>
          </a:p>
          <a:p>
            <a:pPr>
              <a:buFont typeface="Wingdings 2" pitchFamily="18" charset="2"/>
              <a:buNone/>
            </a:pPr>
            <a:r>
              <a:rPr lang="cs-CZ" sz="1600" dirty="0" smtClean="0"/>
              <a:t>U budov, jejichž obvodové stěny svírají pravé úhly, lze výstupky do 5 m určit konstrukčními oměrnými mírami.</a:t>
            </a:r>
          </a:p>
          <a:p>
            <a:pPr>
              <a:buFont typeface="Wingdings 2" pitchFamily="18" charset="2"/>
              <a:buNone/>
            </a:pPr>
            <a:endParaRPr lang="cs-CZ" sz="1600" dirty="0" smtClean="0"/>
          </a:p>
          <a:p>
            <a:pPr>
              <a:buFont typeface="Wingdings 2" pitchFamily="18" charset="2"/>
              <a:buNone/>
            </a:pPr>
            <a:endParaRPr lang="cs-CZ" sz="1600" dirty="0" smtClean="0"/>
          </a:p>
          <a:p>
            <a:pPr>
              <a:buFont typeface="Wingdings 2" pitchFamily="18" charset="2"/>
              <a:buNone/>
            </a:pPr>
            <a:endParaRPr lang="cs-CZ" sz="1600" dirty="0" smtClean="0"/>
          </a:p>
          <a:p>
            <a:pPr>
              <a:buFont typeface="Wingdings 2" pitchFamily="18" charset="2"/>
              <a:buNone/>
            </a:pPr>
            <a:endParaRPr lang="cs-CZ" sz="1600" dirty="0" smtClean="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p:cNvPicPr>
            <a:picLocks noGrp="1" noChangeAspect="1" noChangeArrowheads="1"/>
          </p:cNvPicPr>
          <p:nvPr>
            <p:ph sz="half" idx="1"/>
          </p:nvPr>
        </p:nvPicPr>
        <p:blipFill>
          <a:blip r:embed="rId2" cstate="print"/>
          <a:srcRect/>
          <a:stretch>
            <a:fillRect/>
          </a:stretch>
        </p:blipFill>
        <p:spPr>
          <a:xfrm>
            <a:off x="2051050" y="115888"/>
            <a:ext cx="4968875" cy="6626225"/>
          </a:xfr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Zástupný symbol pro obsah 2"/>
          <p:cNvSpPr>
            <a:spLocks noGrp="1"/>
          </p:cNvSpPr>
          <p:nvPr>
            <p:ph sz="half" idx="1"/>
          </p:nvPr>
        </p:nvSpPr>
        <p:spPr>
          <a:xfrm>
            <a:off x="457200" y="260350"/>
            <a:ext cx="8507413" cy="6337300"/>
          </a:xfrm>
        </p:spPr>
        <p:txBody>
          <a:bodyPr/>
          <a:lstStyle/>
          <a:p>
            <a:r>
              <a:rPr lang="cs-CZ" smtClean="0"/>
              <a:t>Hodnoty mezních odchylek při výpočtu souřadnic</a:t>
            </a:r>
          </a:p>
          <a:p>
            <a:endParaRPr lang="cs-CZ" smtClean="0"/>
          </a:p>
          <a:p>
            <a:pPr>
              <a:buFont typeface="Wingdings 2" pitchFamily="18" charset="2"/>
              <a:buNone/>
            </a:pPr>
            <a:r>
              <a:rPr lang="cs-CZ" sz="1600" smtClean="0">
                <a:latin typeface="Arial" charset="0"/>
                <a:cs typeface="Arial" charset="0"/>
              </a:rPr>
              <a:t>Mezní odchylka mezi délkou měřické přímky měřenou a vypočtenou ze souřadnic nebo mezní polohová odchylka uzávěru pomocného pol. pořadu je dána vztahem</a:t>
            </a:r>
          </a:p>
          <a:p>
            <a:pPr>
              <a:buFont typeface="Wingdings 2" pitchFamily="18" charset="2"/>
              <a:buNone/>
            </a:pPr>
            <a:endParaRPr lang="cs-CZ" sz="800" smtClean="0">
              <a:latin typeface="Arial" charset="0"/>
              <a:cs typeface="Arial" charset="0"/>
            </a:endParaRPr>
          </a:p>
          <a:p>
            <a:pPr>
              <a:buFont typeface="Wingdings 2" pitchFamily="18" charset="2"/>
              <a:buNone/>
            </a:pPr>
            <a:r>
              <a:rPr lang="cs-CZ" sz="1600" b="1" smtClean="0">
                <a:latin typeface="Arial" charset="0"/>
                <a:cs typeface="Arial" charset="0"/>
              </a:rPr>
              <a:t>0.012 * d½ + 0.10        </a:t>
            </a:r>
            <a:r>
              <a:rPr lang="cs-CZ" sz="1600" smtClean="0">
                <a:latin typeface="Arial" charset="0"/>
                <a:cs typeface="Arial" charset="0"/>
              </a:rPr>
              <a:t>(pro </a:t>
            </a:r>
            <a:r>
              <a:rPr lang="cs-CZ" sz="1600" b="1" smtClean="0">
                <a:latin typeface="Arial" charset="0"/>
                <a:cs typeface="Arial" charset="0"/>
              </a:rPr>
              <a:t>d</a:t>
            </a:r>
            <a:r>
              <a:rPr lang="cs-CZ" sz="1600" smtClean="0">
                <a:latin typeface="Arial" charset="0"/>
                <a:cs typeface="Arial" charset="0"/>
              </a:rPr>
              <a:t> 400 m činní mezní odchylka 34 cm)</a:t>
            </a:r>
          </a:p>
          <a:p>
            <a:pPr>
              <a:buFont typeface="Wingdings 2" pitchFamily="18" charset="2"/>
              <a:buNone/>
            </a:pPr>
            <a:r>
              <a:rPr lang="cs-CZ" sz="1400" smtClean="0">
                <a:latin typeface="Arial" charset="0"/>
                <a:cs typeface="Arial" charset="0"/>
              </a:rPr>
              <a:t>(d je délka měřické přímky, nebo součet délek v pomocném polygonovém pořadu)</a:t>
            </a:r>
          </a:p>
          <a:p>
            <a:pPr>
              <a:buFont typeface="Wingdings 2" pitchFamily="18" charset="2"/>
              <a:buNone/>
            </a:pPr>
            <a:endParaRPr lang="cs-CZ" sz="1400" smtClean="0">
              <a:latin typeface="Arial" charset="0"/>
              <a:cs typeface="Arial" charset="0"/>
            </a:endParaRPr>
          </a:p>
          <a:p>
            <a:pPr>
              <a:buFont typeface="Wingdings 2" pitchFamily="18" charset="2"/>
              <a:buNone/>
            </a:pPr>
            <a:endParaRPr lang="cs-CZ" sz="1400" smtClean="0">
              <a:latin typeface="Arial" charset="0"/>
              <a:cs typeface="Arial" charset="0"/>
            </a:endParaRPr>
          </a:p>
          <a:p>
            <a:pPr>
              <a:buFont typeface="Wingdings 2" pitchFamily="18" charset="2"/>
              <a:buNone/>
            </a:pPr>
            <a:endParaRPr lang="cs-CZ" sz="1400" smtClean="0">
              <a:latin typeface="Arial" charset="0"/>
              <a:cs typeface="Arial" charset="0"/>
            </a:endParaRPr>
          </a:p>
          <a:p>
            <a:pPr>
              <a:buFont typeface="Wingdings 2" pitchFamily="18" charset="2"/>
              <a:buNone/>
            </a:pPr>
            <a:endParaRPr lang="cs-CZ" sz="1400" smtClean="0">
              <a:latin typeface="Arial" charset="0"/>
              <a:cs typeface="Arial" charset="0"/>
            </a:endParaRPr>
          </a:p>
          <a:p>
            <a:pPr>
              <a:buFont typeface="Wingdings 2" pitchFamily="18" charset="2"/>
              <a:buNone/>
            </a:pPr>
            <a:r>
              <a:rPr lang="cs-CZ" sz="1600" smtClean="0">
                <a:latin typeface="Arial" charset="0"/>
                <a:cs typeface="Arial" charset="0"/>
              </a:rPr>
              <a:t>Mezní úhlová odchylka uzávěru pom. pol. pořadu je dána vztahem</a:t>
            </a:r>
          </a:p>
          <a:p>
            <a:pPr>
              <a:buFont typeface="Wingdings 2" pitchFamily="18" charset="2"/>
              <a:buNone/>
            </a:pPr>
            <a:endParaRPr lang="cs-CZ" sz="800" smtClean="0">
              <a:latin typeface="Arial" charset="0"/>
              <a:cs typeface="Arial" charset="0"/>
            </a:endParaRPr>
          </a:p>
          <a:p>
            <a:pPr>
              <a:buFont typeface="Wingdings 2" pitchFamily="18" charset="2"/>
              <a:buNone/>
            </a:pPr>
            <a:r>
              <a:rPr lang="cs-CZ" sz="1400" b="1" smtClean="0">
                <a:latin typeface="Arial" charset="0"/>
                <a:cs typeface="Arial" charset="0"/>
              </a:rPr>
              <a:t>0.02 *(n+2) ½                     </a:t>
            </a:r>
            <a:r>
              <a:rPr lang="cs-CZ" sz="1400" smtClean="0">
                <a:latin typeface="Arial" charset="0"/>
                <a:cs typeface="Arial" charset="0"/>
              </a:rPr>
              <a:t>(pro </a:t>
            </a:r>
            <a:r>
              <a:rPr lang="cs-CZ" sz="1400" b="1" smtClean="0">
                <a:latin typeface="Arial" charset="0"/>
                <a:cs typeface="Arial" charset="0"/>
              </a:rPr>
              <a:t>n</a:t>
            </a:r>
            <a:r>
              <a:rPr lang="cs-CZ" sz="1400" smtClean="0">
                <a:latin typeface="Arial" charset="0"/>
                <a:cs typeface="Arial" charset="0"/>
              </a:rPr>
              <a:t> 7 činní mezní odchylka 0.06 gon)</a:t>
            </a:r>
            <a:endParaRPr lang="cs-CZ" sz="1400" b="1" smtClean="0">
              <a:latin typeface="Arial" charset="0"/>
              <a:cs typeface="Arial" charset="0"/>
            </a:endParaRPr>
          </a:p>
          <a:p>
            <a:pPr>
              <a:buFont typeface="Wingdings 2" pitchFamily="18" charset="2"/>
              <a:buNone/>
            </a:pPr>
            <a:r>
              <a:rPr lang="cs-CZ" sz="1400" smtClean="0">
                <a:latin typeface="Arial" charset="0"/>
                <a:cs typeface="Arial" charset="0"/>
              </a:rPr>
              <a:t>(n je počet vrcholových úhlů v pol. pořadu včetně bodu připojovacích)</a:t>
            </a:r>
          </a:p>
          <a:p>
            <a:pPr>
              <a:buFont typeface="Wingdings 2" pitchFamily="18" charset="2"/>
              <a:buNone/>
            </a:pPr>
            <a:endParaRPr lang="cs-CZ" sz="1400" smtClean="0">
              <a:latin typeface="Arial" charset="0"/>
              <a:cs typeface="Arial" charset="0"/>
            </a:endParaRPr>
          </a:p>
          <a:p>
            <a:pPr>
              <a:buFont typeface="Wingdings 2" pitchFamily="18" charset="2"/>
              <a:buNone/>
            </a:pPr>
            <a:endParaRPr lang="cs-CZ" sz="1400" smtClean="0">
              <a:latin typeface="Arial" charset="0"/>
              <a:cs typeface="Arial" charset="0"/>
            </a:endParaRPr>
          </a:p>
          <a:p>
            <a:pPr>
              <a:buFont typeface="Wingdings 2" pitchFamily="18" charset="2"/>
              <a:buNone/>
            </a:pPr>
            <a:r>
              <a:rPr lang="cs-CZ" sz="1400" smtClean="0">
                <a:latin typeface="Arial" charset="0"/>
                <a:cs typeface="Arial" charset="0"/>
              </a:rPr>
              <a:t>Mezní odchylka v orientaci (rozdíl směrníků vypočtených ze souřadnic – rozdíl naměřených směrů)</a:t>
            </a:r>
          </a:p>
          <a:p>
            <a:pPr>
              <a:buFont typeface="Wingdings 2" pitchFamily="18" charset="2"/>
              <a:buNone/>
            </a:pPr>
            <a:r>
              <a:rPr lang="cs-CZ" sz="1400" b="1" smtClean="0">
                <a:latin typeface="Arial" charset="0"/>
                <a:cs typeface="Arial" charset="0"/>
              </a:rPr>
              <a:t>0.08</a:t>
            </a:r>
            <a:r>
              <a:rPr lang="cs-CZ" sz="1400" smtClean="0">
                <a:latin typeface="Arial" charset="0"/>
                <a:cs typeface="Arial" charset="0"/>
              </a:rPr>
              <a:t> gon</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Zástupný symbol pro obsah 2"/>
          <p:cNvSpPr>
            <a:spLocks noGrp="1"/>
          </p:cNvSpPr>
          <p:nvPr>
            <p:ph sz="half" idx="1"/>
          </p:nvPr>
        </p:nvSpPr>
        <p:spPr>
          <a:xfrm>
            <a:off x="250825" y="404813"/>
            <a:ext cx="8642350" cy="5691187"/>
          </a:xfrm>
        </p:spPr>
        <p:txBody>
          <a:bodyPr/>
          <a:lstStyle/>
          <a:p>
            <a:r>
              <a:rPr lang="cs-CZ" sz="1800" smtClean="0"/>
              <a:t>Mezní odchylka u</a:t>
            </a:r>
            <a:r>
              <a:rPr lang="cs-CZ" sz="1000" smtClean="0"/>
              <a:t>d</a:t>
            </a:r>
            <a:r>
              <a:rPr lang="cs-CZ" sz="1800" smtClean="0"/>
              <a:t> mezi přímo měřenou délkou mezi dvěma podrobnými body  a délkou vypočtenou ze souřadnic.</a:t>
            </a:r>
          </a:p>
          <a:p>
            <a:endParaRPr lang="cs-CZ" sz="1800" smtClean="0"/>
          </a:p>
          <a:p>
            <a:pPr>
              <a:buFont typeface="Wingdings 2" pitchFamily="18" charset="2"/>
              <a:buNone/>
            </a:pPr>
            <a:r>
              <a:rPr lang="cs-CZ" sz="1800" smtClean="0"/>
              <a:t>u</a:t>
            </a:r>
            <a:r>
              <a:rPr lang="cs-CZ" sz="1000" smtClean="0"/>
              <a:t>d</a:t>
            </a:r>
            <a:r>
              <a:rPr lang="cs-CZ" sz="1800" smtClean="0"/>
              <a:t> = 2 * m</a:t>
            </a:r>
            <a:r>
              <a:rPr lang="cs-CZ" sz="1000" smtClean="0"/>
              <a:t>d                                                        </a:t>
            </a:r>
            <a:r>
              <a:rPr lang="cs-CZ" sz="1800" smtClean="0"/>
              <a:t>m</a:t>
            </a:r>
            <a:r>
              <a:rPr lang="cs-CZ" sz="1000" smtClean="0"/>
              <a:t>d </a:t>
            </a:r>
            <a:r>
              <a:rPr lang="cs-CZ" sz="1600" smtClean="0"/>
              <a:t>– je základní střední chyba délky</a:t>
            </a:r>
          </a:p>
          <a:p>
            <a:pPr>
              <a:buFont typeface="Wingdings 2" pitchFamily="18" charset="2"/>
              <a:buNone/>
            </a:pPr>
            <a:endParaRPr lang="cs-CZ" sz="1600" smtClean="0"/>
          </a:p>
          <a:p>
            <a:pPr>
              <a:buFont typeface="Wingdings 2" pitchFamily="18" charset="2"/>
              <a:buNone/>
            </a:pPr>
            <a:endParaRPr lang="cs-CZ" sz="1600" smtClean="0"/>
          </a:p>
          <a:p>
            <a:pPr>
              <a:buFont typeface="Wingdings 2" pitchFamily="18" charset="2"/>
              <a:buNone/>
            </a:pPr>
            <a:r>
              <a:rPr lang="cs-CZ" sz="1600" smtClean="0"/>
              <a:t>m</a:t>
            </a:r>
            <a:r>
              <a:rPr lang="cs-CZ" sz="1100" smtClean="0"/>
              <a:t>d </a:t>
            </a:r>
            <a:r>
              <a:rPr lang="cs-CZ" sz="1600" smtClean="0"/>
              <a:t>= 2½ * m</a:t>
            </a:r>
            <a:r>
              <a:rPr lang="cs-CZ" sz="1100" smtClean="0"/>
              <a:t>xy</a:t>
            </a:r>
            <a:r>
              <a:rPr lang="cs-CZ" sz="1600" smtClean="0"/>
              <a:t>  * (d+12)/(d+20)      mxy = 0.14 základní střední souřadnicová chyba podrobného </a:t>
            </a:r>
          </a:p>
          <a:p>
            <a:pPr>
              <a:buFont typeface="Wingdings 2" pitchFamily="18" charset="2"/>
              <a:buNone/>
            </a:pPr>
            <a:r>
              <a:rPr lang="cs-CZ" sz="1600" smtClean="0"/>
              <a:t>                                                                      bodu s kódem kvality 3</a:t>
            </a:r>
          </a:p>
          <a:p>
            <a:pPr>
              <a:buFont typeface="Wingdings 2" pitchFamily="18" charset="2"/>
              <a:buNone/>
            </a:pPr>
            <a:endParaRPr lang="cs-CZ" sz="1600" smtClean="0"/>
          </a:p>
          <a:p>
            <a:pPr>
              <a:buFont typeface="Wingdings 2" pitchFamily="18" charset="2"/>
              <a:buNone/>
            </a:pPr>
            <a:endParaRPr lang="cs-CZ" sz="1600" smtClean="0"/>
          </a:p>
          <a:p>
            <a:pPr>
              <a:buFont typeface="Wingdings 2" pitchFamily="18" charset="2"/>
              <a:buNone/>
            </a:pPr>
            <a:r>
              <a:rPr lang="cs-CZ" sz="1600" smtClean="0"/>
              <a:t>Např.</a:t>
            </a:r>
          </a:p>
          <a:p>
            <a:pPr>
              <a:buFont typeface="Wingdings 2" pitchFamily="18" charset="2"/>
              <a:buNone/>
            </a:pPr>
            <a:r>
              <a:rPr lang="cs-CZ" sz="1600" smtClean="0"/>
              <a:t>Pro délku 100 m  je m</a:t>
            </a:r>
            <a:r>
              <a:rPr lang="cs-CZ" sz="1100" smtClean="0"/>
              <a:t>d</a:t>
            </a:r>
            <a:r>
              <a:rPr lang="cs-CZ" sz="1600" smtClean="0"/>
              <a:t> 18. 4 cm a u</a:t>
            </a:r>
            <a:r>
              <a:rPr lang="cs-CZ" sz="1100" smtClean="0"/>
              <a:t>d</a:t>
            </a:r>
            <a:r>
              <a:rPr lang="cs-CZ" sz="1600" smtClean="0"/>
              <a:t> 36.9 cm.</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3"/>
          <p:cNvSpPr>
            <a:spLocks noGrp="1"/>
          </p:cNvSpPr>
          <p:nvPr>
            <p:ph type="body" idx="1"/>
          </p:nvPr>
        </p:nvSpPr>
        <p:spPr>
          <a:xfrm>
            <a:off x="457200" y="1447800"/>
            <a:ext cx="8229600" cy="4678363"/>
          </a:xfrm>
        </p:spPr>
        <p:txBody>
          <a:bodyPr/>
          <a:lstStyle/>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pPr algn="r"/>
            <a:r>
              <a:rPr lang="cs-CZ" dirty="0" smtClean="0"/>
              <a:t>Děkuji za pozornost.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Zástupný symbol pro obsah 1"/>
          <p:cNvSpPr>
            <a:spLocks noGrp="1"/>
          </p:cNvSpPr>
          <p:nvPr>
            <p:ph idx="1"/>
          </p:nvPr>
        </p:nvSpPr>
        <p:spPr>
          <a:xfrm>
            <a:off x="457200" y="333375"/>
            <a:ext cx="8229600" cy="5762625"/>
          </a:xfrm>
        </p:spPr>
        <p:txBody>
          <a:bodyPr/>
          <a:lstStyle/>
          <a:p>
            <a:endParaRPr lang="cs-CZ" dirty="0" smtClean="0"/>
          </a:p>
          <a:p>
            <a:r>
              <a:rPr lang="cs-CZ" dirty="0" smtClean="0"/>
              <a:t>Změna souřadnicového systému KM-D</a:t>
            </a:r>
          </a:p>
          <a:p>
            <a:pPr>
              <a:buFont typeface="Wingdings 2" pitchFamily="18" charset="2"/>
              <a:buNone/>
            </a:pPr>
            <a:r>
              <a:rPr lang="cs-CZ" sz="2000" dirty="0" smtClean="0"/>
              <a:t>KM-D je  mapa digitalizovaná z analogových map 1:2880, mapy vznikaly v letech 1998 až 2004 v 9% katastrálních území což je 1233 katastrálních území. Byl zde ponechán souřadnicový a referenční systém stabilního katastru, tyto katastrální mapy musí být znovu přepracovány do S-JTSK nebo se zde musí provést nové mapování.</a:t>
            </a:r>
          </a:p>
          <a:p>
            <a:pPr>
              <a:buFont typeface="Wingdings 2" pitchFamily="18" charset="2"/>
              <a:buNone/>
            </a:pPr>
            <a:endParaRPr lang="cs-CZ" sz="2000" dirty="0" smtClean="0"/>
          </a:p>
          <a:p>
            <a:pPr>
              <a:buFont typeface="Wingdings 2" pitchFamily="18" charset="2"/>
              <a:buNone/>
            </a:pPr>
            <a:r>
              <a:rPr lang="cs-CZ" sz="2000" dirty="0" smtClean="0"/>
              <a:t>U map KM-D jsou již odstraněny parcely zjednodušené evidence.</a:t>
            </a:r>
          </a:p>
          <a:p>
            <a:pPr>
              <a:buFont typeface="Wingdings 2" pitchFamily="18" charset="2"/>
              <a:buNone/>
            </a:pPr>
            <a:endParaRPr lang="cs-CZ" sz="2000" dirty="0" smtClean="0"/>
          </a:p>
          <a:p>
            <a:pPr>
              <a:buFont typeface="Wingdings 2" pitchFamily="18" charset="2"/>
              <a:buNone/>
            </a:pPr>
            <a:endParaRPr lang="cs-CZ" sz="2000" dirty="0" smtClean="0"/>
          </a:p>
          <a:p>
            <a:pPr>
              <a:buFont typeface="Wingdings 2" pitchFamily="18" charset="2"/>
              <a:buNone/>
            </a:pPr>
            <a:endParaRPr lang="cs-CZ" sz="2000" dirty="0" smtClean="0"/>
          </a:p>
          <a:p>
            <a:pPr>
              <a:buFont typeface="Wingdings 2" pitchFamily="18" charset="2"/>
              <a:buNone/>
            </a:pPr>
            <a:endParaRPr lang="cs-CZ" sz="2000" dirty="0" smtClean="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ír">
  <a:themeElements>
    <a:clrScheme name="Vlastní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pí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í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3202</TotalTime>
  <Words>3333</Words>
  <Application>Microsoft Office PowerPoint</Application>
  <PresentationFormat>Předvádění na obrazovce (4:3)</PresentationFormat>
  <Paragraphs>421</Paragraphs>
  <Slides>86</Slides>
  <Notes>2</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86</vt:i4>
      </vt:variant>
    </vt:vector>
  </HeadingPairs>
  <TitlesOfParts>
    <vt:vector size="92" baseType="lpstr">
      <vt:lpstr>Arial</vt:lpstr>
      <vt:lpstr>Calibri</vt:lpstr>
      <vt:lpstr>Constantia</vt:lpstr>
      <vt:lpstr>Courier New</vt:lpstr>
      <vt:lpstr>Wingdings 2</vt:lpstr>
      <vt:lpstr>Papír</vt:lpstr>
      <vt:lpstr>Obnova katastrálního operátu novým mapováním – zjišťování průběhu hranic</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Příprava zjišťování hranic </vt:lpstr>
      <vt:lpstr>Komise: </vt:lpstr>
      <vt:lpstr>Prezentace aplikace PowerPoint</vt:lpstr>
      <vt:lpstr>Pozvání  vlastníků</vt:lpstr>
      <vt:lpstr>Vzor pozvánek ke zjišťování hranic včetně plné moci, vzory v příloze č. 19 Návodu pro obnovu…</vt:lpstr>
      <vt:lpstr>Prezentace aplikace PowerPoint</vt:lpstr>
      <vt:lpstr>Doruční list,  uvedeno v příloze č. 21 Návodu pro obnovu…</vt:lpstr>
      <vt:lpstr>Prezentace aplikace PowerPoint</vt:lpstr>
      <vt:lpstr>Příprava náčrtů zjišťování hranic</vt:lpstr>
      <vt:lpstr>Prezentace aplikace PowerPoint</vt:lpstr>
      <vt:lpstr>Prezentace aplikace PowerPoint</vt:lpstr>
      <vt:lpstr>Prezentace aplikace PowerPoint</vt:lpstr>
      <vt:lpstr>Prezentace aplikace PowerPoint</vt:lpstr>
      <vt:lpstr>Co si musíme k náčrtům ještě vyhotovit ?</vt:lpstr>
      <vt:lpstr>Obal soupisu nemovitostí, uveden v příloze č. 16 Návodu pro obnovu…</vt:lpstr>
      <vt:lpstr>Soupis nemovitostí, uveden v příloze č. 16 Návodu pro obnovu… </vt:lpstr>
      <vt:lpstr>Co se do soupisu nemovitostí zapisuje ?</vt:lpstr>
      <vt:lpstr>Seznam nesouladů,  uveden v příloze č. 22 Návodu pro obnovu… </vt:lpstr>
      <vt:lpstr>Náčrt zjišťování hranic a jeho barevné rozlišení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Předmětem zjišťování  hranic  nejsou některé další prvky polohopisu, kterými byly :</vt:lpstr>
      <vt:lpstr>Změny druhu a způsobu využití pozemku (Návod  pro  správu…)</vt:lpstr>
      <vt:lpstr>Prezentace aplikace PowerPoint</vt:lpstr>
      <vt:lpstr>Prezentace aplikace PowerPoint</vt:lpstr>
      <vt:lpstr>Prezentace aplikace PowerPoint</vt:lpstr>
      <vt:lpstr>Prezentace aplikace PowerPoint</vt:lpstr>
      <vt:lpstr>Stavby </vt:lpstr>
      <vt:lpstr>Zjištěna nová stavba (garáže), která je hlavní stavbou na pozemku:</vt:lpstr>
      <vt:lpstr>Pro zápis stavby, která:  a) není stavbou hlavní na pozemku (leží ve stav. ploše) b) stavby dle zákona č. 183/2006 sb. (tzv. stavební zákon) § 79 odst. 2 písm. n) a o) (tedy stavby do 25 m2, které jsou příslušenstvím budovy hlavní na pozemku jednoho vlastníka). U těchto staveb stavební úřad nevydává rozhodnutí o umístění stavby ani územní souhlas (pro zápis stačí potvrzení obce, že se jedná o takovouto stavbu)</vt:lpstr>
      <vt:lpstr>Zjištěna nová stavba (kůlna), která není hlavní stavbou na pozemku:</vt:lpstr>
      <vt:lpstr>Změny tvaru budovy, která je hlavní budovou na pozemku</vt:lpstr>
      <vt:lpstr>Prezentace aplikace PowerPoint</vt:lpstr>
      <vt:lpstr>                                                                               Praktické  ukázky</vt:lpstr>
      <vt:lpstr>Prezentace aplikace PowerPoint</vt:lpstr>
      <vt:lpstr>Prezentace aplikace PowerPoint</vt:lpstr>
      <vt:lpstr>Prezentace aplikace PowerPoint</vt:lpstr>
      <vt:lpstr>Prezentace aplikace PowerPoint</vt:lpstr>
      <vt:lpstr>Prezentace aplikace PowerPoint</vt:lpstr>
      <vt:lpstr>Stabilizace podrobných bodů a podrobné měření</vt:lpstr>
      <vt:lpstr>Předměty podrobného měření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obnova KO – digitalizace SGI</dc:title>
  <dc:creator>Šimíček, Radovan</dc:creator>
  <cp:lastModifiedBy>Šimíček Radovan</cp:lastModifiedBy>
  <cp:revision>289</cp:revision>
  <dcterms:created xsi:type="dcterms:W3CDTF">2015-03-09T12:23:34Z</dcterms:created>
  <dcterms:modified xsi:type="dcterms:W3CDTF">2019-03-12T12:45:11Z</dcterms:modified>
</cp:coreProperties>
</file>