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5"/>
  </p:notesMasterIdLst>
  <p:sldIdLst>
    <p:sldId id="256" r:id="rId5"/>
    <p:sldId id="287" r:id="rId6"/>
    <p:sldId id="281" r:id="rId7"/>
    <p:sldId id="282" r:id="rId8"/>
    <p:sldId id="257" r:id="rId9"/>
    <p:sldId id="337" r:id="rId10"/>
    <p:sldId id="258" r:id="rId11"/>
    <p:sldId id="272" r:id="rId12"/>
    <p:sldId id="288" r:id="rId13"/>
    <p:sldId id="261" r:id="rId14"/>
    <p:sldId id="286" r:id="rId15"/>
    <p:sldId id="273" r:id="rId16"/>
    <p:sldId id="269" r:id="rId17"/>
    <p:sldId id="270" r:id="rId18"/>
    <p:sldId id="266" r:id="rId19"/>
    <p:sldId id="267" r:id="rId20"/>
    <p:sldId id="268" r:id="rId21"/>
    <p:sldId id="265" r:id="rId22"/>
    <p:sldId id="283" r:id="rId23"/>
    <p:sldId id="278" r:id="rId24"/>
    <p:sldId id="260" r:id="rId25"/>
    <p:sldId id="264" r:id="rId26"/>
    <p:sldId id="279" r:id="rId27"/>
    <p:sldId id="285" r:id="rId28"/>
    <p:sldId id="333" r:id="rId29"/>
    <p:sldId id="334" r:id="rId30"/>
    <p:sldId id="284" r:id="rId31"/>
    <p:sldId id="271" r:id="rId32"/>
    <p:sldId id="275" r:id="rId33"/>
    <p:sldId id="277" r:id="rId34"/>
    <p:sldId id="332"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36" r:id="rId52"/>
    <p:sldId id="329" r:id="rId53"/>
    <p:sldId id="331" r:id="rId54"/>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0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96" d="100"/>
          <a:sy n="96" d="100"/>
        </p:scale>
        <p:origin x="86" y="206"/>
      </p:cViewPr>
      <p:guideLst>
        <p:guide orient="horz" pos="200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5DFE4BE-06D5-4549-9EC7-8A518B181635}" type="datetimeFigureOut">
              <a:rPr lang="cs-CZ" smtClean="0"/>
              <a:t>25.3.2019</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33E0B49-ECB5-48DB-BA0E-BF0973A79E56}" type="slidenum">
              <a:rPr lang="cs-CZ" smtClean="0"/>
              <a:t>‹#›</a:t>
            </a:fld>
            <a:endParaRPr lang="cs-CZ"/>
          </a:p>
        </p:txBody>
      </p:sp>
    </p:spTree>
    <p:extLst>
      <p:ext uri="{BB962C8B-B14F-4D97-AF65-F5344CB8AC3E}">
        <p14:creationId xmlns:p14="http://schemas.microsoft.com/office/powerpoint/2010/main" val="109007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A5D1AD-FEAA-4756-9B49-31B50DEA9660}" type="slidenum">
              <a:rPr lang="cs-CZ" altLang="cs-CZ">
                <a:solidFill>
                  <a:srgbClr val="000000"/>
                </a:solidFill>
              </a:rPr>
              <a:pPr/>
              <a:t>29</a:t>
            </a:fld>
            <a:endParaRPr lang="cs-CZ" altLang="cs-CZ">
              <a:solidFill>
                <a:srgbClr val="000000"/>
              </a:solidFill>
            </a:endParaRPr>
          </a:p>
        </p:txBody>
      </p:sp>
      <p:sp>
        <p:nvSpPr>
          <p:cNvPr id="77826" name="Rectangle 2"/>
          <p:cNvSpPr>
            <a:spLocks noGrp="1" noRot="1" noChangeAspect="1" noChangeArrowheads="1" noTextEdit="1"/>
          </p:cNvSpPr>
          <p:nvPr>
            <p:ph type="sldImg"/>
          </p:nvPr>
        </p:nvSpPr>
        <p:spPr bwMode="auto">
          <a:xfrm>
            <a:off x="41275" y="735013"/>
            <a:ext cx="6540500" cy="3679825"/>
          </a:xfrm>
          <a:prstGeom prst="rect">
            <a:avLst/>
          </a:prstGeom>
          <a:solidFill>
            <a:srgbClr val="FFFFFF"/>
          </a:solidFill>
          <a:ln>
            <a:solidFill>
              <a:srgbClr val="000000"/>
            </a:solidFill>
            <a:miter lim="800000"/>
            <a:headEnd/>
            <a:tailEnd/>
          </a:ln>
        </p:spPr>
      </p:sp>
      <p:sp>
        <p:nvSpPr>
          <p:cNvPr id="77827" name="Rectangle 3"/>
          <p:cNvSpPr>
            <a:spLocks noGrp="1" noChangeArrowheads="1"/>
          </p:cNvSpPr>
          <p:nvPr>
            <p:ph type="body" idx="1"/>
          </p:nvPr>
        </p:nvSpPr>
        <p:spPr bwMode="auto">
          <a:xfrm>
            <a:off x="882650" y="4659313"/>
            <a:ext cx="4857750" cy="4414837"/>
          </a:xfrm>
          <a:prstGeom prst="rect">
            <a:avLst/>
          </a:prstGeom>
          <a:solidFill>
            <a:srgbClr val="FFFFFF"/>
          </a:solidFill>
          <a:ln>
            <a:solidFill>
              <a:srgbClr val="000000"/>
            </a:solidFill>
            <a:miter lim="800000"/>
            <a:headEnd/>
            <a:tailEnd/>
          </a:ln>
        </p:spPr>
        <p:txBody>
          <a:bodyPr/>
          <a:lstStyle/>
          <a:p>
            <a:endParaRPr lang="cs-CZ" altLang="cs-CZ"/>
          </a:p>
        </p:txBody>
      </p:sp>
    </p:spTree>
    <p:extLst>
      <p:ext uri="{BB962C8B-B14F-4D97-AF65-F5344CB8AC3E}">
        <p14:creationId xmlns:p14="http://schemas.microsoft.com/office/powerpoint/2010/main" val="306766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4588" indent="-228600">
              <a:defRPr>
                <a:solidFill>
                  <a:schemeClr val="tx1"/>
                </a:solidFill>
                <a:latin typeface="Garamond" panose="02020404030301010803" pitchFamily="18" charset="0"/>
              </a:defRPr>
            </a:lvl3pPr>
            <a:lvl4pPr marL="1601788" indent="-228600">
              <a:defRPr>
                <a:solidFill>
                  <a:schemeClr val="tx1"/>
                </a:solidFill>
                <a:latin typeface="Garamond" panose="02020404030301010803" pitchFamily="18" charset="0"/>
              </a:defRPr>
            </a:lvl4pPr>
            <a:lvl5pPr marL="2060575" indent="-228600">
              <a:defRPr>
                <a:solidFill>
                  <a:schemeClr val="tx1"/>
                </a:solidFill>
                <a:latin typeface="Garamond" panose="02020404030301010803" pitchFamily="18" charset="0"/>
              </a:defRPr>
            </a:lvl5pPr>
            <a:lvl6pPr marL="2517775" indent="-228600" eaLnBrk="0" fontAlgn="base" hangingPunct="0">
              <a:spcBef>
                <a:spcPct val="0"/>
              </a:spcBef>
              <a:spcAft>
                <a:spcPct val="0"/>
              </a:spcAft>
              <a:defRPr>
                <a:solidFill>
                  <a:schemeClr val="tx1"/>
                </a:solidFill>
                <a:latin typeface="Garamond" panose="02020404030301010803" pitchFamily="18" charset="0"/>
              </a:defRPr>
            </a:lvl6pPr>
            <a:lvl7pPr marL="2974975" indent="-228600" eaLnBrk="0" fontAlgn="base" hangingPunct="0">
              <a:spcBef>
                <a:spcPct val="0"/>
              </a:spcBef>
              <a:spcAft>
                <a:spcPct val="0"/>
              </a:spcAft>
              <a:defRPr>
                <a:solidFill>
                  <a:schemeClr val="tx1"/>
                </a:solidFill>
                <a:latin typeface="Garamond" panose="02020404030301010803" pitchFamily="18" charset="0"/>
              </a:defRPr>
            </a:lvl7pPr>
            <a:lvl8pPr marL="3432175" indent="-228600" eaLnBrk="0" fontAlgn="base" hangingPunct="0">
              <a:spcBef>
                <a:spcPct val="0"/>
              </a:spcBef>
              <a:spcAft>
                <a:spcPct val="0"/>
              </a:spcAft>
              <a:defRPr>
                <a:solidFill>
                  <a:schemeClr val="tx1"/>
                </a:solidFill>
                <a:latin typeface="Garamond" panose="02020404030301010803" pitchFamily="18" charset="0"/>
              </a:defRPr>
            </a:lvl8pPr>
            <a:lvl9pPr marL="3889375" indent="-228600" eaLnBrk="0" fontAlgn="base" hangingPunct="0">
              <a:spcBef>
                <a:spcPct val="0"/>
              </a:spcBef>
              <a:spcAft>
                <a:spcPct val="0"/>
              </a:spcAft>
              <a:defRPr>
                <a:solidFill>
                  <a:schemeClr val="tx1"/>
                </a:solidFill>
                <a:latin typeface="Garamond" panose="02020404030301010803" pitchFamily="18" charset="0"/>
              </a:defRPr>
            </a:lvl9pPr>
          </a:lstStyle>
          <a:p>
            <a:fld id="{A13CF104-8BEF-49BE-9F20-3C0E4FE0A9AE}" type="slidenum">
              <a:rPr lang="cs-CZ" altLang="cs-CZ" smtClean="0">
                <a:solidFill>
                  <a:srgbClr val="000000"/>
                </a:solidFill>
                <a:latin typeface="Arial" panose="020B0604020202020204" pitchFamily="34" charset="0"/>
              </a:rPr>
              <a:pPr/>
              <a:t>33</a:t>
            </a:fld>
            <a:endParaRPr lang="cs-CZ" altLang="cs-CZ" smtClean="0">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a:xfrm>
            <a:off x="44450" y="736600"/>
            <a:ext cx="6548438" cy="3684588"/>
          </a:xfrm>
          <a:solidFill>
            <a:srgbClr val="FFFFFF"/>
          </a:solidFill>
          <a:ln/>
        </p:spPr>
      </p:sp>
      <p:sp>
        <p:nvSpPr>
          <p:cNvPr id="39940" name="Rectangle 3"/>
          <p:cNvSpPr>
            <a:spLocks noGrp="1" noChangeArrowheads="1"/>
          </p:cNvSpPr>
          <p:nvPr>
            <p:ph type="body" idx="1"/>
          </p:nvPr>
        </p:nvSpPr>
        <p:spPr>
          <a:xfrm>
            <a:off x="884238" y="4665663"/>
            <a:ext cx="4868862" cy="4419600"/>
          </a:xfrm>
          <a:solidFill>
            <a:srgbClr val="FFFFFF"/>
          </a:solidFill>
          <a:ln>
            <a:solidFill>
              <a:srgbClr val="000000"/>
            </a:solidFill>
          </a:ln>
        </p:spPr>
        <p:txBody>
          <a:bodyPr/>
          <a:lstStyle/>
          <a:p>
            <a:endParaRPr lang="cs-CZ" altLang="cs-CZ" smtClean="0"/>
          </a:p>
        </p:txBody>
      </p:sp>
    </p:spTree>
    <p:extLst>
      <p:ext uri="{BB962C8B-B14F-4D97-AF65-F5344CB8AC3E}">
        <p14:creationId xmlns:p14="http://schemas.microsoft.com/office/powerpoint/2010/main" val="298916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4588" indent="-228600">
              <a:spcBef>
                <a:spcPct val="30000"/>
              </a:spcBef>
              <a:defRPr sz="1200">
                <a:solidFill>
                  <a:schemeClr val="tx1"/>
                </a:solidFill>
                <a:latin typeface="Arial" panose="020B0604020202020204" pitchFamily="34" charset="0"/>
              </a:defRPr>
            </a:lvl3pPr>
            <a:lvl4pPr marL="1601788" indent="-228600">
              <a:spcBef>
                <a:spcPct val="30000"/>
              </a:spcBef>
              <a:defRPr sz="1200">
                <a:solidFill>
                  <a:schemeClr val="tx1"/>
                </a:solidFill>
                <a:latin typeface="Arial" panose="020B0604020202020204" pitchFamily="34" charset="0"/>
              </a:defRPr>
            </a:lvl4pPr>
            <a:lvl5pPr marL="2060575" indent="-228600">
              <a:spcBef>
                <a:spcPct val="30000"/>
              </a:spcBef>
              <a:defRPr sz="1200">
                <a:solidFill>
                  <a:schemeClr val="tx1"/>
                </a:solidFill>
                <a:latin typeface="Arial" panose="020B0604020202020204" pitchFamily="34" charset="0"/>
              </a:defRPr>
            </a:lvl5pPr>
            <a:lvl6pPr marL="2517775" indent="-228600" eaLnBrk="0" fontAlgn="base" hangingPunct="0">
              <a:spcBef>
                <a:spcPct val="30000"/>
              </a:spcBef>
              <a:spcAft>
                <a:spcPct val="0"/>
              </a:spcAft>
              <a:defRPr sz="1200">
                <a:solidFill>
                  <a:schemeClr val="tx1"/>
                </a:solidFill>
                <a:latin typeface="Arial" panose="020B0604020202020204" pitchFamily="34" charset="0"/>
              </a:defRPr>
            </a:lvl6pPr>
            <a:lvl7pPr marL="2974975" indent="-228600" eaLnBrk="0" fontAlgn="base" hangingPunct="0">
              <a:spcBef>
                <a:spcPct val="30000"/>
              </a:spcBef>
              <a:spcAft>
                <a:spcPct val="0"/>
              </a:spcAft>
              <a:defRPr sz="1200">
                <a:solidFill>
                  <a:schemeClr val="tx1"/>
                </a:solidFill>
                <a:latin typeface="Arial" panose="020B0604020202020204" pitchFamily="34" charset="0"/>
              </a:defRPr>
            </a:lvl7pPr>
            <a:lvl8pPr marL="3432175" indent="-228600" eaLnBrk="0" fontAlgn="base" hangingPunct="0">
              <a:spcBef>
                <a:spcPct val="30000"/>
              </a:spcBef>
              <a:spcAft>
                <a:spcPct val="0"/>
              </a:spcAft>
              <a:defRPr sz="1200">
                <a:solidFill>
                  <a:schemeClr val="tx1"/>
                </a:solidFill>
                <a:latin typeface="Arial" panose="020B0604020202020204" pitchFamily="34" charset="0"/>
              </a:defRPr>
            </a:lvl8pPr>
            <a:lvl9pPr marL="3889375"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B5600A-BFAB-4C00-80B2-6341F34C892D}" type="slidenum">
              <a:rPr lang="cs-CZ" altLang="cs-CZ" smtClean="0">
                <a:solidFill>
                  <a:srgbClr val="000000"/>
                </a:solidFill>
              </a:rPr>
              <a:pPr>
                <a:spcBef>
                  <a:spcPct val="0"/>
                </a:spcBef>
              </a:pPr>
              <a:t>50</a:t>
            </a:fld>
            <a:endParaRPr lang="cs-CZ" altLang="cs-CZ" smtClean="0">
              <a:solidFill>
                <a:srgbClr val="000000"/>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p>
        </p:txBody>
      </p:sp>
    </p:spTree>
    <p:extLst>
      <p:ext uri="{BB962C8B-B14F-4D97-AF65-F5344CB8AC3E}">
        <p14:creationId xmlns:p14="http://schemas.microsoft.com/office/powerpoint/2010/main" val="414031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1947492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346959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2176000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1"/>
            <a:ext cx="1447800" cy="6854825"/>
            <a:chOff x="0" y="0"/>
            <a:chExt cx="684" cy="4318"/>
          </a:xfrm>
        </p:grpSpPr>
        <p:sp>
          <p:nvSpPr>
            <p:cNvPr id="3481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nvGrpSpPr>
            <p:cNvPr id="34820" name="Group 4"/>
            <p:cNvGrpSpPr>
              <a:grpSpLocks/>
            </p:cNvGrpSpPr>
            <p:nvPr/>
          </p:nvGrpSpPr>
          <p:grpSpPr bwMode="auto">
            <a:xfrm>
              <a:off x="48" y="103"/>
              <a:ext cx="96" cy="4126"/>
              <a:chOff x="48" y="103"/>
              <a:chExt cx="96" cy="4126"/>
            </a:xfrm>
          </p:grpSpPr>
          <p:sp>
            <p:nvSpPr>
              <p:cNvPr id="3482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2"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4"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6"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8"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0"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1"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2"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4"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8"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2"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3"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7"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grpSp>
      <p:sp>
        <p:nvSpPr>
          <p:cNvPr id="34850"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pPr lvl="0"/>
            <a:r>
              <a:rPr lang="cs-CZ" altLang="cs-CZ" noProof="0" smtClean="0"/>
              <a:t>Klepnutím lze upravit styl předlohy nadpisů.</a:t>
            </a:r>
          </a:p>
        </p:txBody>
      </p:sp>
      <p:sp>
        <p:nvSpPr>
          <p:cNvPr id="34851"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cs-CZ" altLang="cs-CZ" noProof="0" smtClean="0"/>
              <a:t>Klepnutím lze upravit styl předlohy podnadpisů.</a:t>
            </a:r>
          </a:p>
        </p:txBody>
      </p:sp>
      <p:sp>
        <p:nvSpPr>
          <p:cNvPr id="34852" name="Rectangle 36"/>
          <p:cNvSpPr>
            <a:spLocks noGrp="1" noChangeArrowheads="1"/>
          </p:cNvSpPr>
          <p:nvPr>
            <p:ph type="dt" sz="quarter" idx="2"/>
          </p:nvPr>
        </p:nvSpPr>
        <p:spPr/>
        <p:txBody>
          <a:bodyPr/>
          <a:lstStyle>
            <a:lvl1pPr>
              <a:defRPr>
                <a:solidFill>
                  <a:srgbClr val="FFFFFF"/>
                </a:solidFill>
              </a:defRPr>
            </a:lvl1pPr>
          </a:lstStyle>
          <a:p>
            <a:fld id="{F13A7690-3B63-4B1C-9749-42ABFCE0D48F}" type="datetime1">
              <a:rPr lang="cs-CZ" altLang="cs-CZ"/>
              <a:pPr/>
              <a:t>25.3.2019</a:t>
            </a:fld>
            <a:endParaRPr lang="cs-CZ" altLang="cs-CZ"/>
          </a:p>
        </p:txBody>
      </p:sp>
      <p:sp>
        <p:nvSpPr>
          <p:cNvPr id="34853" name="Rectangle 37"/>
          <p:cNvSpPr>
            <a:spLocks noGrp="1" noChangeArrowheads="1"/>
          </p:cNvSpPr>
          <p:nvPr>
            <p:ph type="ftr" sz="quarter" idx="3"/>
          </p:nvPr>
        </p:nvSpPr>
        <p:spPr/>
        <p:txBody>
          <a:bodyPr/>
          <a:lstStyle>
            <a:lvl1pPr>
              <a:defRPr>
                <a:solidFill>
                  <a:srgbClr val="FFFFFF"/>
                </a:solidFill>
              </a:defRPr>
            </a:lvl1pPr>
          </a:lstStyle>
          <a:p>
            <a:endParaRPr lang="cs-CZ" altLang="cs-CZ"/>
          </a:p>
        </p:txBody>
      </p:sp>
      <p:sp>
        <p:nvSpPr>
          <p:cNvPr id="34854" name="Rectangle 38"/>
          <p:cNvSpPr>
            <a:spLocks noGrp="1" noChangeArrowheads="1"/>
          </p:cNvSpPr>
          <p:nvPr>
            <p:ph type="sldNum" sz="quarter" idx="4"/>
          </p:nvPr>
        </p:nvSpPr>
        <p:spPr/>
        <p:txBody>
          <a:bodyPr/>
          <a:lstStyle>
            <a:lvl1pPr>
              <a:defRPr>
                <a:solidFill>
                  <a:srgbClr val="FFFFFF"/>
                </a:solidFill>
              </a:defRPr>
            </a:lvl1pPr>
          </a:lstStyle>
          <a:p>
            <a:fld id="{A09D0DA2-A016-4F4F-B985-0553053805B6}" type="slidenum">
              <a:rPr lang="cs-CZ" altLang="cs-CZ"/>
              <a:pPr/>
              <a:t>‹#›</a:t>
            </a:fld>
            <a:endParaRPr lang="cs-CZ" altLang="cs-CZ"/>
          </a:p>
        </p:txBody>
      </p:sp>
    </p:spTree>
    <p:extLst>
      <p:ext uri="{BB962C8B-B14F-4D97-AF65-F5344CB8AC3E}">
        <p14:creationId xmlns:p14="http://schemas.microsoft.com/office/powerpoint/2010/main" val="261113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E28431F6-D3DE-4D18-8B0E-E341260CB5BB}"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FACC9BEA-B537-41EA-BA18-95B465E7FEB8}"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337735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fld id="{AFFEFAEE-DA97-47DE-BD73-EEEC784F9CDF}"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4F6EED5C-6A7C-471A-811A-BCF0CD7AB07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588495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599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8431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fld id="{2784536F-C6A4-4086-9CD0-DAB2B2FBCD41}"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5772123A-BE09-49BB-855A-A650FD0A8F41}"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3789259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fld id="{1AECF9F1-A616-4F61-A1B7-CA1BB894C0A2}" type="datetime1">
              <a:rPr lang="cs-CZ" altLang="cs-CZ">
                <a:solidFill>
                  <a:srgbClr val="FFFFFF"/>
                </a:solidFill>
              </a:rPr>
              <a:pPr/>
              <a:t>25.3.2019</a:t>
            </a:fld>
            <a:endParaRPr lang="cs-CZ" altLang="cs-CZ">
              <a:solidFill>
                <a:srgbClr val="FFFFFF"/>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a:solidFill>
                <a:srgbClr val="FFFFFF"/>
              </a:solidFill>
            </a:endParaRPr>
          </a:p>
        </p:txBody>
      </p:sp>
      <p:sp>
        <p:nvSpPr>
          <p:cNvPr id="9" name="Zástupný symbol pro číslo snímku 8"/>
          <p:cNvSpPr>
            <a:spLocks noGrp="1"/>
          </p:cNvSpPr>
          <p:nvPr>
            <p:ph type="sldNum" sz="quarter" idx="12"/>
          </p:nvPr>
        </p:nvSpPr>
        <p:spPr/>
        <p:txBody>
          <a:bodyPr/>
          <a:lstStyle>
            <a:lvl1pPr>
              <a:defRPr/>
            </a:lvl1pPr>
          </a:lstStyle>
          <a:p>
            <a:fld id="{F46DAA53-09C6-4B96-84C1-AAEFCA73B8C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840789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fld id="{2E37A7D5-E9CC-40E7-8257-2D3FAA69419E}" type="datetime1">
              <a:rPr lang="cs-CZ" altLang="cs-CZ">
                <a:solidFill>
                  <a:srgbClr val="FFFFFF"/>
                </a:solidFill>
              </a:rPr>
              <a:pPr/>
              <a:t>25.3.2019</a:t>
            </a:fld>
            <a:endParaRPr lang="cs-CZ" altLang="cs-CZ">
              <a:solidFill>
                <a:srgbClr val="FFFFFF"/>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a:solidFill>
                <a:srgbClr val="FFFFFF"/>
              </a:solidFill>
            </a:endParaRPr>
          </a:p>
        </p:txBody>
      </p:sp>
      <p:sp>
        <p:nvSpPr>
          <p:cNvPr id="5" name="Zástupný symbol pro číslo snímku 4"/>
          <p:cNvSpPr>
            <a:spLocks noGrp="1"/>
          </p:cNvSpPr>
          <p:nvPr>
            <p:ph type="sldNum" sz="quarter" idx="12"/>
          </p:nvPr>
        </p:nvSpPr>
        <p:spPr/>
        <p:txBody>
          <a:bodyPr/>
          <a:lstStyle>
            <a:lvl1pPr>
              <a:defRPr/>
            </a:lvl1pPr>
          </a:lstStyle>
          <a:p>
            <a:fld id="{CB5818E4-B402-4F71-B77E-18D8485BE311}"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58566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fld id="{D7383E2C-3686-4A7F-99A9-69E3C5CEF3A6}" type="datetime1">
              <a:rPr lang="cs-CZ" altLang="cs-CZ">
                <a:solidFill>
                  <a:srgbClr val="FFFFFF"/>
                </a:solidFill>
              </a:rPr>
              <a:pPr/>
              <a:t>25.3.2019</a:t>
            </a:fld>
            <a:endParaRPr lang="cs-CZ" altLang="cs-CZ">
              <a:solidFill>
                <a:srgbClr val="FFFFFF"/>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a:solidFill>
                <a:srgbClr val="FFFFFF"/>
              </a:solidFill>
            </a:endParaRPr>
          </a:p>
        </p:txBody>
      </p:sp>
      <p:sp>
        <p:nvSpPr>
          <p:cNvPr id="4" name="Zástupný symbol pro číslo snímku 3"/>
          <p:cNvSpPr>
            <a:spLocks noGrp="1"/>
          </p:cNvSpPr>
          <p:nvPr>
            <p:ph type="sldNum" sz="quarter" idx="12"/>
          </p:nvPr>
        </p:nvSpPr>
        <p:spPr/>
        <p:txBody>
          <a:bodyPr/>
          <a:lstStyle>
            <a:lvl1pPr>
              <a:defRPr/>
            </a:lvl1pPr>
          </a:lstStyle>
          <a:p>
            <a:fld id="{E6CCC6B8-B954-4B56-BBD5-96A95F2F4745}"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307981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2473CCBD-6FF3-469A-BD18-ECA1BEDA45BC}"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2917F15-3AE4-47D4-A579-12846AC56BB3}"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9986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1219739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3AC392F9-63E1-48AF-84F6-EE200A4DE501}"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6857F095-0B13-47F3-B85D-360B064E2959}"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670419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5BFD5B5F-D0E1-421B-BC06-486B38232600}"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9A1F6CB0-47E2-4AC9-89BE-E4DF39CE844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011117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323917" y="609601"/>
            <a:ext cx="2599267" cy="54514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524000" y="609601"/>
            <a:ext cx="7596717" cy="54514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9BAE7D31-3F5D-46AE-806C-EA9E170E4772}"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A1E4FFD9-94EB-48AB-90F5-6D73489FEC45}"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3746225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1"/>
            <a:ext cx="1447800" cy="6854825"/>
            <a:chOff x="0" y="0"/>
            <a:chExt cx="684" cy="4318"/>
          </a:xfrm>
        </p:grpSpPr>
        <p:sp>
          <p:nvSpPr>
            <p:cNvPr id="3481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nvGrpSpPr>
            <p:cNvPr id="34820" name="Group 4"/>
            <p:cNvGrpSpPr>
              <a:grpSpLocks/>
            </p:cNvGrpSpPr>
            <p:nvPr/>
          </p:nvGrpSpPr>
          <p:grpSpPr bwMode="auto">
            <a:xfrm>
              <a:off x="48" y="103"/>
              <a:ext cx="96" cy="4126"/>
              <a:chOff x="48" y="103"/>
              <a:chExt cx="96" cy="4126"/>
            </a:xfrm>
          </p:grpSpPr>
          <p:sp>
            <p:nvSpPr>
              <p:cNvPr id="3482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2"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4"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6"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8"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2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0"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1"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2"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4"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8"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3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2"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3"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7"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484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grpSp>
      <p:sp>
        <p:nvSpPr>
          <p:cNvPr id="34850"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pPr lvl="0"/>
            <a:r>
              <a:rPr lang="cs-CZ" altLang="cs-CZ" noProof="0" smtClean="0"/>
              <a:t>Klepnutím lze upravit styl předlohy nadpisů.</a:t>
            </a:r>
          </a:p>
        </p:txBody>
      </p:sp>
      <p:sp>
        <p:nvSpPr>
          <p:cNvPr id="34851"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anose="05000000000000000000" pitchFamily="2" charset="2"/>
              <a:buNone/>
              <a:defRPr>
                <a:solidFill>
                  <a:srgbClr val="FFFFFF"/>
                </a:solidFill>
              </a:defRPr>
            </a:lvl1pPr>
          </a:lstStyle>
          <a:p>
            <a:pPr lvl="0"/>
            <a:r>
              <a:rPr lang="cs-CZ" altLang="cs-CZ" noProof="0" smtClean="0"/>
              <a:t>Klepnutím lze upravit styl předlohy podnadpisů.</a:t>
            </a:r>
          </a:p>
        </p:txBody>
      </p:sp>
      <p:sp>
        <p:nvSpPr>
          <p:cNvPr id="34852" name="Rectangle 36"/>
          <p:cNvSpPr>
            <a:spLocks noGrp="1" noChangeArrowheads="1"/>
          </p:cNvSpPr>
          <p:nvPr>
            <p:ph type="dt" sz="quarter" idx="2"/>
          </p:nvPr>
        </p:nvSpPr>
        <p:spPr/>
        <p:txBody>
          <a:bodyPr/>
          <a:lstStyle>
            <a:lvl1pPr>
              <a:defRPr>
                <a:solidFill>
                  <a:srgbClr val="FFFFFF"/>
                </a:solidFill>
              </a:defRPr>
            </a:lvl1pPr>
          </a:lstStyle>
          <a:p>
            <a:fld id="{F13A7690-3B63-4B1C-9749-42ABFCE0D48F}" type="datetime1">
              <a:rPr lang="cs-CZ" altLang="cs-CZ"/>
              <a:pPr/>
              <a:t>25.3.2019</a:t>
            </a:fld>
            <a:endParaRPr lang="cs-CZ" altLang="cs-CZ"/>
          </a:p>
        </p:txBody>
      </p:sp>
      <p:sp>
        <p:nvSpPr>
          <p:cNvPr id="34853" name="Rectangle 37"/>
          <p:cNvSpPr>
            <a:spLocks noGrp="1" noChangeArrowheads="1"/>
          </p:cNvSpPr>
          <p:nvPr>
            <p:ph type="ftr" sz="quarter" idx="3"/>
          </p:nvPr>
        </p:nvSpPr>
        <p:spPr/>
        <p:txBody>
          <a:bodyPr/>
          <a:lstStyle>
            <a:lvl1pPr>
              <a:defRPr>
                <a:solidFill>
                  <a:srgbClr val="FFFFFF"/>
                </a:solidFill>
              </a:defRPr>
            </a:lvl1pPr>
          </a:lstStyle>
          <a:p>
            <a:endParaRPr lang="cs-CZ" altLang="cs-CZ"/>
          </a:p>
        </p:txBody>
      </p:sp>
      <p:sp>
        <p:nvSpPr>
          <p:cNvPr id="34854" name="Rectangle 38"/>
          <p:cNvSpPr>
            <a:spLocks noGrp="1" noChangeArrowheads="1"/>
          </p:cNvSpPr>
          <p:nvPr>
            <p:ph type="sldNum" sz="quarter" idx="4"/>
          </p:nvPr>
        </p:nvSpPr>
        <p:spPr/>
        <p:txBody>
          <a:bodyPr/>
          <a:lstStyle>
            <a:lvl1pPr>
              <a:defRPr>
                <a:solidFill>
                  <a:srgbClr val="FFFFFF"/>
                </a:solidFill>
              </a:defRPr>
            </a:lvl1pPr>
          </a:lstStyle>
          <a:p>
            <a:fld id="{A09D0DA2-A016-4F4F-B985-0553053805B6}" type="slidenum">
              <a:rPr lang="cs-CZ" altLang="cs-CZ"/>
              <a:pPr/>
              <a:t>‹#›</a:t>
            </a:fld>
            <a:endParaRPr lang="cs-CZ" altLang="cs-CZ"/>
          </a:p>
        </p:txBody>
      </p:sp>
    </p:spTree>
    <p:extLst>
      <p:ext uri="{BB962C8B-B14F-4D97-AF65-F5344CB8AC3E}">
        <p14:creationId xmlns:p14="http://schemas.microsoft.com/office/powerpoint/2010/main" val="4227484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E28431F6-D3DE-4D18-8B0E-E341260CB5BB}"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FACC9BEA-B537-41EA-BA18-95B465E7FEB8}"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643731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39"/>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fld id="{AFFEFAEE-DA97-47DE-BD73-EEEC784F9CDF}"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4F6EED5C-6A7C-471A-811A-BCF0CD7AB07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941388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599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843184" y="1946275"/>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fld id="{2784536F-C6A4-4086-9CD0-DAB2B2FBCD41}"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5772123A-BE09-49BB-855A-A650FD0A8F41}"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616605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40317" y="365126"/>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40318" y="2505075"/>
            <a:ext cx="5158316"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71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fld id="{1AECF9F1-A616-4F61-A1B7-CA1BB894C0A2}" type="datetime1">
              <a:rPr lang="cs-CZ" altLang="cs-CZ">
                <a:solidFill>
                  <a:srgbClr val="FFFFFF"/>
                </a:solidFill>
              </a:rPr>
              <a:pPr/>
              <a:t>25.3.2019</a:t>
            </a:fld>
            <a:endParaRPr lang="cs-CZ" altLang="cs-CZ">
              <a:solidFill>
                <a:srgbClr val="FFFFFF"/>
              </a:solidFill>
            </a:endParaRPr>
          </a:p>
        </p:txBody>
      </p:sp>
      <p:sp>
        <p:nvSpPr>
          <p:cNvPr id="8" name="Zástupný symbol pro zápatí 7"/>
          <p:cNvSpPr>
            <a:spLocks noGrp="1"/>
          </p:cNvSpPr>
          <p:nvPr>
            <p:ph type="ftr" sz="quarter" idx="11"/>
          </p:nvPr>
        </p:nvSpPr>
        <p:spPr/>
        <p:txBody>
          <a:bodyPr/>
          <a:lstStyle>
            <a:lvl1pPr>
              <a:defRPr/>
            </a:lvl1pPr>
          </a:lstStyle>
          <a:p>
            <a:endParaRPr lang="cs-CZ" altLang="cs-CZ">
              <a:solidFill>
                <a:srgbClr val="FFFFFF"/>
              </a:solidFill>
            </a:endParaRPr>
          </a:p>
        </p:txBody>
      </p:sp>
      <p:sp>
        <p:nvSpPr>
          <p:cNvPr id="9" name="Zástupný symbol pro číslo snímku 8"/>
          <p:cNvSpPr>
            <a:spLocks noGrp="1"/>
          </p:cNvSpPr>
          <p:nvPr>
            <p:ph type="sldNum" sz="quarter" idx="12"/>
          </p:nvPr>
        </p:nvSpPr>
        <p:spPr/>
        <p:txBody>
          <a:bodyPr/>
          <a:lstStyle>
            <a:lvl1pPr>
              <a:defRPr/>
            </a:lvl1pPr>
          </a:lstStyle>
          <a:p>
            <a:fld id="{F46DAA53-09C6-4B96-84C1-AAEFCA73B8C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907766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fld id="{2E37A7D5-E9CC-40E7-8257-2D3FAA69419E}" type="datetime1">
              <a:rPr lang="cs-CZ" altLang="cs-CZ">
                <a:solidFill>
                  <a:srgbClr val="FFFFFF"/>
                </a:solidFill>
              </a:rPr>
              <a:pPr/>
              <a:t>25.3.2019</a:t>
            </a:fld>
            <a:endParaRPr lang="cs-CZ" altLang="cs-CZ">
              <a:solidFill>
                <a:srgbClr val="FFFFFF"/>
              </a:solidFill>
            </a:endParaRPr>
          </a:p>
        </p:txBody>
      </p:sp>
      <p:sp>
        <p:nvSpPr>
          <p:cNvPr id="4" name="Zástupný symbol pro zápatí 3"/>
          <p:cNvSpPr>
            <a:spLocks noGrp="1"/>
          </p:cNvSpPr>
          <p:nvPr>
            <p:ph type="ftr" sz="quarter" idx="11"/>
          </p:nvPr>
        </p:nvSpPr>
        <p:spPr/>
        <p:txBody>
          <a:bodyPr/>
          <a:lstStyle>
            <a:lvl1pPr>
              <a:defRPr/>
            </a:lvl1pPr>
          </a:lstStyle>
          <a:p>
            <a:endParaRPr lang="cs-CZ" altLang="cs-CZ">
              <a:solidFill>
                <a:srgbClr val="FFFFFF"/>
              </a:solidFill>
            </a:endParaRPr>
          </a:p>
        </p:txBody>
      </p:sp>
      <p:sp>
        <p:nvSpPr>
          <p:cNvPr id="5" name="Zástupný symbol pro číslo snímku 4"/>
          <p:cNvSpPr>
            <a:spLocks noGrp="1"/>
          </p:cNvSpPr>
          <p:nvPr>
            <p:ph type="sldNum" sz="quarter" idx="12"/>
          </p:nvPr>
        </p:nvSpPr>
        <p:spPr/>
        <p:txBody>
          <a:bodyPr/>
          <a:lstStyle>
            <a:lvl1pPr>
              <a:defRPr/>
            </a:lvl1pPr>
          </a:lstStyle>
          <a:p>
            <a:fld id="{CB5818E4-B402-4F71-B77E-18D8485BE311}"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374126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fld id="{D7383E2C-3686-4A7F-99A9-69E3C5CEF3A6}" type="datetime1">
              <a:rPr lang="cs-CZ" altLang="cs-CZ">
                <a:solidFill>
                  <a:srgbClr val="FFFFFF"/>
                </a:solidFill>
              </a:rPr>
              <a:pPr/>
              <a:t>25.3.2019</a:t>
            </a:fld>
            <a:endParaRPr lang="cs-CZ" altLang="cs-CZ">
              <a:solidFill>
                <a:srgbClr val="FFFFFF"/>
              </a:solidFill>
            </a:endParaRPr>
          </a:p>
        </p:txBody>
      </p:sp>
      <p:sp>
        <p:nvSpPr>
          <p:cNvPr id="3" name="Zástupný symbol pro zápatí 2"/>
          <p:cNvSpPr>
            <a:spLocks noGrp="1"/>
          </p:cNvSpPr>
          <p:nvPr>
            <p:ph type="ftr" sz="quarter" idx="11"/>
          </p:nvPr>
        </p:nvSpPr>
        <p:spPr/>
        <p:txBody>
          <a:bodyPr/>
          <a:lstStyle>
            <a:lvl1pPr>
              <a:defRPr/>
            </a:lvl1pPr>
          </a:lstStyle>
          <a:p>
            <a:endParaRPr lang="cs-CZ" altLang="cs-CZ">
              <a:solidFill>
                <a:srgbClr val="FFFFFF"/>
              </a:solidFill>
            </a:endParaRPr>
          </a:p>
        </p:txBody>
      </p:sp>
      <p:sp>
        <p:nvSpPr>
          <p:cNvPr id="4" name="Zástupný symbol pro číslo snímku 3"/>
          <p:cNvSpPr>
            <a:spLocks noGrp="1"/>
          </p:cNvSpPr>
          <p:nvPr>
            <p:ph type="sldNum" sz="quarter" idx="12"/>
          </p:nvPr>
        </p:nvSpPr>
        <p:spPr/>
        <p:txBody>
          <a:bodyPr/>
          <a:lstStyle>
            <a:lvl1pPr>
              <a:defRPr/>
            </a:lvl1pPr>
          </a:lstStyle>
          <a:p>
            <a:fld id="{E6CCC6B8-B954-4B56-BBD5-96A95F2F4745}"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22004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3797627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2473CCBD-6FF3-469A-BD18-ECA1BEDA45BC}"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22917F15-3AE4-47D4-A579-12846AC56BB3}"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535951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0318" y="457200"/>
            <a:ext cx="393276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3AC392F9-63E1-48AF-84F6-EE200A4DE501}" type="datetime1">
              <a:rPr lang="cs-CZ" altLang="cs-CZ">
                <a:solidFill>
                  <a:srgbClr val="FFFFFF"/>
                </a:solidFill>
              </a:rPr>
              <a:pPr/>
              <a:t>25.3.2019</a:t>
            </a:fld>
            <a:endParaRPr lang="cs-CZ" altLang="cs-CZ">
              <a:solidFill>
                <a:srgbClr val="FFFFFF"/>
              </a:solidFill>
            </a:endParaRPr>
          </a:p>
        </p:txBody>
      </p:sp>
      <p:sp>
        <p:nvSpPr>
          <p:cNvPr id="6" name="Zástupný symbol pro zápatí 5"/>
          <p:cNvSpPr>
            <a:spLocks noGrp="1"/>
          </p:cNvSpPr>
          <p:nvPr>
            <p:ph type="ftr" sz="quarter" idx="11"/>
          </p:nvPr>
        </p:nvSpPr>
        <p:spPr/>
        <p:txBody>
          <a:bodyPr/>
          <a:lstStyle>
            <a:lvl1pPr>
              <a:defRPr/>
            </a:lvl1pPr>
          </a:lstStyle>
          <a:p>
            <a:endParaRPr lang="cs-CZ" altLang="cs-CZ">
              <a:solidFill>
                <a:srgbClr val="FFFFFF"/>
              </a:solidFill>
            </a:endParaRPr>
          </a:p>
        </p:txBody>
      </p:sp>
      <p:sp>
        <p:nvSpPr>
          <p:cNvPr id="7" name="Zástupný symbol pro číslo snímku 6"/>
          <p:cNvSpPr>
            <a:spLocks noGrp="1"/>
          </p:cNvSpPr>
          <p:nvPr>
            <p:ph type="sldNum" sz="quarter" idx="12"/>
          </p:nvPr>
        </p:nvSpPr>
        <p:spPr/>
        <p:txBody>
          <a:bodyPr/>
          <a:lstStyle>
            <a:lvl1pPr>
              <a:defRPr/>
            </a:lvl1pPr>
          </a:lstStyle>
          <a:p>
            <a:fld id="{6857F095-0B13-47F3-B85D-360B064E2959}"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2055717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5BFD5B5F-D0E1-421B-BC06-486B38232600}"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9A1F6CB0-47E2-4AC9-89BE-E4DF39CE844B}"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45660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323917" y="609601"/>
            <a:ext cx="2599267" cy="545147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524000" y="609601"/>
            <a:ext cx="7596717" cy="545147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9BAE7D31-3F5D-46AE-806C-EA9E170E4772}" type="datetime1">
              <a:rPr lang="cs-CZ" altLang="cs-CZ">
                <a:solidFill>
                  <a:srgbClr val="FFFFFF"/>
                </a:solidFill>
              </a:rPr>
              <a:pPr/>
              <a:t>25.3.2019</a:t>
            </a:fld>
            <a:endParaRPr lang="cs-CZ" altLang="cs-CZ">
              <a:solidFill>
                <a:srgbClr val="FFFFFF"/>
              </a:solidFill>
            </a:endParaRPr>
          </a:p>
        </p:txBody>
      </p:sp>
      <p:sp>
        <p:nvSpPr>
          <p:cNvPr id="5" name="Zástupný symbol pro zápatí 4"/>
          <p:cNvSpPr>
            <a:spLocks noGrp="1"/>
          </p:cNvSpPr>
          <p:nvPr>
            <p:ph type="ftr" sz="quarter" idx="11"/>
          </p:nvPr>
        </p:nvSpPr>
        <p:spPr/>
        <p:txBody>
          <a:bodyPr/>
          <a:lstStyle>
            <a:lvl1pPr>
              <a:defRPr/>
            </a:lvl1pPr>
          </a:lstStyle>
          <a:p>
            <a:endParaRPr lang="cs-CZ" altLang="cs-CZ">
              <a:solidFill>
                <a:srgbClr val="FFFFFF"/>
              </a:solidFill>
            </a:endParaRPr>
          </a:p>
        </p:txBody>
      </p:sp>
      <p:sp>
        <p:nvSpPr>
          <p:cNvPr id="6" name="Zástupný symbol pro číslo snímku 5"/>
          <p:cNvSpPr>
            <a:spLocks noGrp="1"/>
          </p:cNvSpPr>
          <p:nvPr>
            <p:ph type="sldNum" sz="quarter" idx="12"/>
          </p:nvPr>
        </p:nvSpPr>
        <p:spPr/>
        <p:txBody>
          <a:bodyPr/>
          <a:lstStyle>
            <a:lvl1pPr>
              <a:defRPr/>
            </a:lvl1pPr>
          </a:lstStyle>
          <a:p>
            <a:fld id="{A1E4FFD9-94EB-48AB-90F5-6D73489FEC45}" type="slidenum">
              <a:rPr lang="cs-CZ" altLang="cs-CZ">
                <a:solidFill>
                  <a:srgbClr val="FFFFFF"/>
                </a:solidFill>
              </a:rPr>
              <a:pPr/>
              <a:t>‹#›</a:t>
            </a:fld>
            <a:endParaRPr lang="cs-CZ" altLang="cs-CZ">
              <a:solidFill>
                <a:srgbClr val="FFFFFF"/>
              </a:solidFill>
            </a:endParaRPr>
          </a:p>
        </p:txBody>
      </p:sp>
    </p:spTree>
    <p:extLst>
      <p:ext uri="{BB962C8B-B14F-4D97-AF65-F5344CB8AC3E}">
        <p14:creationId xmlns:p14="http://schemas.microsoft.com/office/powerpoint/2010/main" val="1564168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smtClean="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smtClean="0">
                <a:solidFill>
                  <a:srgbClr val="FFFFFF"/>
                </a:solidFill>
              </a:endParaRPr>
            </a:p>
          </p:txBody>
        </p:sp>
      </p:grpSp>
      <p:sp>
        <p:nvSpPr>
          <p:cNvPr id="316427" name="Rectangle 11"/>
          <p:cNvSpPr>
            <a:spLocks noGrp="1" noChangeArrowheads="1"/>
          </p:cNvSpPr>
          <p:nvPr>
            <p:ph type="ctrTitle" sz="quarter"/>
          </p:nvPr>
        </p:nvSpPr>
        <p:spPr>
          <a:xfrm>
            <a:off x="914400" y="1736726"/>
            <a:ext cx="10363200" cy="1920875"/>
          </a:xfrm>
        </p:spPr>
        <p:txBody>
          <a:bodyPr/>
          <a:lstStyle>
            <a:lvl1pPr>
              <a:defRPr sz="6000"/>
            </a:lvl1pPr>
          </a:lstStyle>
          <a:p>
            <a:r>
              <a:rPr lang="cs-CZ"/>
              <a:t>Klepnutím lze upravit styl předlohy nadpisů.</a:t>
            </a:r>
          </a:p>
        </p:txBody>
      </p:sp>
      <p:sp>
        <p:nvSpPr>
          <p:cNvPr id="31642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cs-CZ"/>
              <a:t>Klepnutím lze upravit styl předlohy podnadpisů.</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endParaRPr lang="cs-CZ">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cs-CZ">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A4FDBEDD-6A7E-471D-9BF4-984D32B12BC9}" type="slidenum">
              <a:rPr lang="cs-CZ" altLang="cs-CZ">
                <a:solidFill>
                  <a:srgbClr val="FFFFFF"/>
                </a:solidFill>
              </a:rPr>
              <a:pPr>
                <a:defRPr/>
              </a:pPr>
              <a:t>‹#›</a:t>
            </a:fld>
            <a:endParaRPr lang="cs-CZ" altLang="cs-CZ">
              <a:solidFill>
                <a:srgbClr val="FFFFFF"/>
              </a:solidFill>
            </a:endParaRPr>
          </a:p>
        </p:txBody>
      </p:sp>
    </p:spTree>
    <p:extLst>
      <p:ext uri="{BB962C8B-B14F-4D97-AF65-F5344CB8AC3E}">
        <p14:creationId xmlns:p14="http://schemas.microsoft.com/office/powerpoint/2010/main" val="1499986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F6E33E8-BF66-4723-B1CB-2D9FAEA107E4}" type="slidenum">
              <a:rPr lang="cs-CZ" altLang="cs-CZ">
                <a:solidFill>
                  <a:srgbClr val="FFFFFF"/>
                </a:solidFill>
              </a:rPr>
              <a:pPr>
                <a:defRPr/>
              </a:pPr>
              <a:t>‹#›</a:t>
            </a:fld>
            <a:endParaRPr lang="cs-CZ" altLang="cs-CZ">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1989707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AE2AA3-A6BF-4EE6-A305-D2E98AFB1114}" type="slidenum">
              <a:rPr lang="cs-CZ" altLang="cs-CZ">
                <a:solidFill>
                  <a:srgbClr val="FFFFFF"/>
                </a:solidFill>
              </a:rPr>
              <a:pPr>
                <a:defRPr/>
              </a:pPr>
              <a:t>‹#›</a:t>
            </a:fld>
            <a:endParaRPr lang="cs-CZ" altLang="cs-CZ">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654998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396A192-A485-4567-BDAF-7EDFA504C6FF}" type="slidenum">
              <a:rPr lang="cs-CZ" altLang="cs-CZ">
                <a:solidFill>
                  <a:srgbClr val="FFFFFF"/>
                </a:solidFill>
              </a:rPr>
              <a:pPr>
                <a:defRPr/>
              </a:pPr>
              <a:t>‹#›</a:t>
            </a:fld>
            <a:endParaRPr lang="cs-CZ" altLang="cs-CZ">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3676692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1C76509-5ED3-478C-B3ED-18B6B162834C}" type="slidenum">
              <a:rPr lang="cs-CZ" altLang="cs-CZ">
                <a:solidFill>
                  <a:srgbClr val="FFFFFF"/>
                </a:solidFill>
              </a:rPr>
              <a:pPr>
                <a:defRPr/>
              </a:pPr>
              <a:t>‹#›</a:t>
            </a:fld>
            <a:endParaRPr lang="cs-CZ" altLang="cs-CZ">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1100944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A09D1B0-4563-4F12-BD6C-504D6DEB52BA}" type="slidenum">
              <a:rPr lang="cs-CZ" altLang="cs-CZ">
                <a:solidFill>
                  <a:srgbClr val="FFFFFF"/>
                </a:solidFill>
              </a:rPr>
              <a:pPr>
                <a:defRPr/>
              </a:pPr>
              <a:t>‹#›</a:t>
            </a:fld>
            <a:endParaRPr lang="cs-CZ" altLang="cs-CZ">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82547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F73B9B-E32A-4BF6-8B60-1385024F9D3E}" type="datetimeFigureOut">
              <a:rPr lang="cs-CZ" smtClean="0"/>
              <a:t>25.3.2019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2595825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B7F8BB88-D484-4130-8B8E-34B76B102FCC}" type="slidenum">
              <a:rPr lang="cs-CZ" altLang="cs-CZ">
                <a:solidFill>
                  <a:srgbClr val="FFFFFF"/>
                </a:solidFill>
              </a:rPr>
              <a:pPr>
                <a:defRPr/>
              </a:pPr>
              <a:t>‹#›</a:t>
            </a:fld>
            <a:endParaRPr lang="cs-CZ" altLang="cs-CZ">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3139659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0B0A9A8-5E06-4920-BE5A-E4B1173EA900}" type="slidenum">
              <a:rPr lang="cs-CZ" altLang="cs-CZ">
                <a:solidFill>
                  <a:srgbClr val="FFFFFF"/>
                </a:solidFill>
              </a:rPr>
              <a:pPr>
                <a:defRPr/>
              </a:pPr>
              <a:t>‹#›</a:t>
            </a:fld>
            <a:endParaRPr lang="cs-CZ" altLang="cs-CZ">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1382031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5C2BE42-F84D-4F9B-8E01-7DAF91C3BEE7}" type="slidenum">
              <a:rPr lang="cs-CZ" altLang="cs-CZ">
                <a:solidFill>
                  <a:srgbClr val="FFFFFF"/>
                </a:solidFill>
              </a:rPr>
              <a:pPr>
                <a:defRPr/>
              </a:pPr>
              <a:t>‹#›</a:t>
            </a:fld>
            <a:endParaRPr lang="cs-CZ" altLang="cs-CZ">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3873397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C47993-01F9-4957-958F-E7E667F94F3F}" type="slidenum">
              <a:rPr lang="cs-CZ" altLang="cs-CZ">
                <a:solidFill>
                  <a:srgbClr val="FFFFFF"/>
                </a:solidFill>
              </a:rPr>
              <a:pPr>
                <a:defRPr/>
              </a:pPr>
              <a:t>‹#›</a:t>
            </a:fld>
            <a:endParaRPr lang="cs-CZ" altLang="cs-CZ">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4292984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90BAA3-4718-4FAF-947F-0B69893E59E1}" type="slidenum">
              <a:rPr lang="cs-CZ" altLang="cs-CZ">
                <a:solidFill>
                  <a:srgbClr val="FFFFFF"/>
                </a:solidFill>
              </a:rPr>
              <a:pPr>
                <a:defRPr/>
              </a:pPr>
              <a:t>‹#›</a:t>
            </a:fld>
            <a:endParaRPr lang="cs-CZ" altLang="cs-CZ">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1119123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2079339-E64D-4EF3-8EF2-509515E42B11}" type="slidenum">
              <a:rPr lang="cs-CZ" altLang="cs-CZ">
                <a:solidFill>
                  <a:srgbClr val="FFFFFF"/>
                </a:solidFill>
              </a:rPr>
              <a:pPr>
                <a:defRPr/>
              </a:pPr>
              <a:t>‹#›</a:t>
            </a:fld>
            <a:endParaRPr lang="cs-CZ" altLang="cs-CZ">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cs-CZ">
              <a:solidFill>
                <a:srgbClr val="FFFFFF"/>
              </a:solidFill>
            </a:endParaRPr>
          </a:p>
        </p:txBody>
      </p:sp>
    </p:spTree>
    <p:extLst>
      <p:ext uri="{BB962C8B-B14F-4D97-AF65-F5344CB8AC3E}">
        <p14:creationId xmlns:p14="http://schemas.microsoft.com/office/powerpoint/2010/main" val="2628463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F73B9B-E32A-4BF6-8B60-1385024F9D3E}" type="datetimeFigureOut">
              <a:rPr lang="cs-CZ" smtClean="0"/>
              <a:t>25.3.2019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2983889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F73B9B-E32A-4BF6-8B60-1385024F9D3E}" type="datetimeFigureOut">
              <a:rPr lang="cs-CZ" smtClean="0"/>
              <a:t>25.3.2019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187879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F73B9B-E32A-4BF6-8B60-1385024F9D3E}" type="datetimeFigureOut">
              <a:rPr lang="cs-CZ" smtClean="0"/>
              <a:t>25.3.2019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126124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F73B9B-E32A-4BF6-8B60-1385024F9D3E}" type="datetimeFigureOut">
              <a:rPr lang="cs-CZ" smtClean="0"/>
              <a:t>25.3.2019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30982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F73B9B-E32A-4BF6-8B60-1385024F9D3E}" type="datetimeFigureOut">
              <a:rPr lang="cs-CZ" smtClean="0"/>
              <a:t>25.3.2019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AA58878-5A1B-4ACE-B0DA-16CEB26A9DD3}" type="slidenum">
              <a:rPr lang="cs-CZ" smtClean="0"/>
              <a:t>‹#›</a:t>
            </a:fld>
            <a:endParaRPr lang="cs-CZ"/>
          </a:p>
        </p:txBody>
      </p:sp>
    </p:spTree>
    <p:extLst>
      <p:ext uri="{BB962C8B-B14F-4D97-AF65-F5344CB8AC3E}">
        <p14:creationId xmlns:p14="http://schemas.microsoft.com/office/powerpoint/2010/main" val="416581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F73B9B-E32A-4BF6-8B60-1385024F9D3E}" type="datetimeFigureOut">
              <a:rPr lang="cs-CZ" smtClean="0"/>
              <a:t>25.3.2019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58878-5A1B-4ACE-B0DA-16CEB26A9DD3}" type="slidenum">
              <a:rPr lang="cs-CZ" smtClean="0"/>
              <a:t>‹#›</a:t>
            </a:fld>
            <a:endParaRPr lang="cs-CZ"/>
          </a:p>
        </p:txBody>
      </p:sp>
    </p:spTree>
    <p:extLst>
      <p:ext uri="{BB962C8B-B14F-4D97-AF65-F5344CB8AC3E}">
        <p14:creationId xmlns:p14="http://schemas.microsoft.com/office/powerpoint/2010/main" val="1225433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1"/>
            <a:ext cx="1447800" cy="6854825"/>
            <a:chOff x="0" y="0"/>
            <a:chExt cx="684" cy="4318"/>
          </a:xfrm>
        </p:grpSpPr>
        <p:sp>
          <p:nvSpPr>
            <p:cNvPr id="337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nvGrpSpPr>
            <p:cNvPr id="33796" name="Group 4"/>
            <p:cNvGrpSpPr>
              <a:grpSpLocks/>
            </p:cNvGrpSpPr>
            <p:nvPr/>
          </p:nvGrpSpPr>
          <p:grpSpPr bwMode="auto">
            <a:xfrm>
              <a:off x="48" y="102"/>
              <a:ext cx="96" cy="4128"/>
              <a:chOff x="48" y="102"/>
              <a:chExt cx="96" cy="4128"/>
            </a:xfrm>
          </p:grpSpPr>
          <p:sp>
            <p:nvSpPr>
              <p:cNvPr id="337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7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7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grpSp>
      <p:sp>
        <p:nvSpPr>
          <p:cNvPr id="33826"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smtClean="0"/>
              <a:t>Klepnutím lze upravit styl předlohy nadpisů.</a:t>
            </a:r>
          </a:p>
        </p:txBody>
      </p:sp>
      <p:sp>
        <p:nvSpPr>
          <p:cNvPr id="33827" name="Rectangle 35"/>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pPr>
            <a:fld id="{9F519997-5A66-4D8F-B19F-82412D2983A1}" type="datetime1">
              <a:rPr lang="cs-CZ" altLang="cs-CZ" smtClean="0">
                <a:solidFill>
                  <a:srgbClr val="FFFFFF"/>
                </a:solidFill>
              </a:rPr>
              <a:pPr fontAlgn="base">
                <a:spcBef>
                  <a:spcPct val="0"/>
                </a:spcBef>
                <a:spcAft>
                  <a:spcPct val="0"/>
                </a:spcAft>
              </a:pPr>
              <a:t>25.3.2019</a:t>
            </a:fld>
            <a:endParaRPr lang="cs-CZ" altLang="cs-CZ" smtClean="0">
              <a:solidFill>
                <a:srgbClr val="FFFFFF"/>
              </a:solidFill>
            </a:endParaRPr>
          </a:p>
        </p:txBody>
      </p:sp>
      <p:sp>
        <p:nvSpPr>
          <p:cNvPr id="33828" name="Rectangle 36"/>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pPr>
            <a:endParaRPr lang="cs-CZ" altLang="cs-CZ" smtClean="0">
              <a:solidFill>
                <a:srgbClr val="FFFFFF"/>
              </a:solidFill>
            </a:endParaRPr>
          </a:p>
        </p:txBody>
      </p:sp>
      <p:sp>
        <p:nvSpPr>
          <p:cNvPr id="33829" name="Rectangle 37"/>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pPr>
            <a:fld id="{CD9D082D-1854-4B11-B516-BBE70D6E032F}" type="slidenum">
              <a:rPr lang="cs-CZ" altLang="cs-CZ" smtClean="0">
                <a:solidFill>
                  <a:srgbClr val="FFFFFF"/>
                </a:solidFill>
              </a:rPr>
              <a:pPr fontAlgn="base">
                <a:spcBef>
                  <a:spcPct val="0"/>
                </a:spcBef>
                <a:spcAft>
                  <a:spcPct val="0"/>
                </a:spcAft>
              </a:pPr>
              <a:t>‹#›</a:t>
            </a:fld>
            <a:endParaRPr lang="cs-CZ" altLang="cs-CZ" smtClean="0">
              <a:solidFill>
                <a:srgbClr val="FFFFFF"/>
              </a:solidFill>
            </a:endParaRPr>
          </a:p>
        </p:txBody>
      </p:sp>
      <p:sp>
        <p:nvSpPr>
          <p:cNvPr id="33830" name="Rectangle 38"/>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Tree>
    <p:extLst>
      <p:ext uri="{BB962C8B-B14F-4D97-AF65-F5344CB8AC3E}">
        <p14:creationId xmlns:p14="http://schemas.microsoft.com/office/powerpoint/2010/main" val="207323116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anose="02020603050405020304" pitchFamily="18" charset="0"/>
        </a:defRPr>
      </a:lvl2pPr>
      <a:lvl3pPr algn="l" rtl="0" fontAlgn="base">
        <a:spcBef>
          <a:spcPct val="0"/>
        </a:spcBef>
        <a:spcAft>
          <a:spcPct val="0"/>
        </a:spcAft>
        <a:defRPr sz="4400">
          <a:solidFill>
            <a:schemeClr val="tx2"/>
          </a:solidFill>
          <a:latin typeface="Times New Roman" panose="02020603050405020304" pitchFamily="18" charset="0"/>
        </a:defRPr>
      </a:lvl3pPr>
      <a:lvl4pPr algn="l" rtl="0" fontAlgn="base">
        <a:spcBef>
          <a:spcPct val="0"/>
        </a:spcBef>
        <a:spcAft>
          <a:spcPct val="0"/>
        </a:spcAft>
        <a:defRPr sz="4400">
          <a:solidFill>
            <a:schemeClr val="tx2"/>
          </a:solidFill>
          <a:latin typeface="Times New Roman" panose="02020603050405020304" pitchFamily="18" charset="0"/>
        </a:defRPr>
      </a:lvl4pPr>
      <a:lvl5pPr algn="l" rtl="0" fontAlgn="base">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1"/>
            <a:ext cx="1447800" cy="6854825"/>
            <a:chOff x="0" y="0"/>
            <a:chExt cx="684" cy="4318"/>
          </a:xfrm>
        </p:grpSpPr>
        <p:sp>
          <p:nvSpPr>
            <p:cNvPr id="3379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nvGrpSpPr>
            <p:cNvPr id="33796" name="Group 4"/>
            <p:cNvGrpSpPr>
              <a:grpSpLocks/>
            </p:cNvGrpSpPr>
            <p:nvPr/>
          </p:nvGrpSpPr>
          <p:grpSpPr bwMode="auto">
            <a:xfrm>
              <a:off x="48" y="102"/>
              <a:ext cx="96" cy="4128"/>
              <a:chOff x="48" y="102"/>
              <a:chExt cx="96" cy="4128"/>
            </a:xfrm>
          </p:grpSpPr>
          <p:sp>
            <p:nvSpPr>
              <p:cNvPr id="3379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79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79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0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1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sp>
            <p:nvSpPr>
              <p:cNvPr id="3382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smtClean="0">
                  <a:solidFill>
                    <a:srgbClr val="FFFFFF"/>
                  </a:solidFill>
                </a:endParaRPr>
              </a:p>
            </p:txBody>
          </p:sp>
        </p:grpSp>
      </p:grpSp>
      <p:sp>
        <p:nvSpPr>
          <p:cNvPr id="33826" name="Rectangle 34"/>
          <p:cNvSpPr>
            <a:spLocks noGrp="1" noChangeArrowheads="1"/>
          </p:cNvSpPr>
          <p:nvPr>
            <p:ph type="title"/>
          </p:nvPr>
        </p:nvSpPr>
        <p:spPr bwMode="auto">
          <a:xfrm>
            <a:off x="15240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cs-CZ" altLang="cs-CZ" smtClean="0"/>
              <a:t>Klepnutím lze upravit styl předlohy nadpisů.</a:t>
            </a:r>
          </a:p>
        </p:txBody>
      </p:sp>
      <p:sp>
        <p:nvSpPr>
          <p:cNvPr id="33827" name="Rectangle 35"/>
          <p:cNvSpPr>
            <a:spLocks noGrp="1" noChangeArrowheads="1"/>
          </p:cNvSpPr>
          <p:nvPr>
            <p:ph type="dt" sz="half" idx="2"/>
          </p:nvPr>
        </p:nvSpPr>
        <p:spPr bwMode="auto">
          <a:xfrm>
            <a:off x="15240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pPr fontAlgn="base">
              <a:spcBef>
                <a:spcPct val="0"/>
              </a:spcBef>
              <a:spcAft>
                <a:spcPct val="0"/>
              </a:spcAft>
            </a:pPr>
            <a:fld id="{9F519997-5A66-4D8F-B19F-82412D2983A1}" type="datetime1">
              <a:rPr lang="cs-CZ" altLang="cs-CZ" smtClean="0">
                <a:solidFill>
                  <a:srgbClr val="FFFFFF"/>
                </a:solidFill>
              </a:rPr>
              <a:pPr fontAlgn="base">
                <a:spcBef>
                  <a:spcPct val="0"/>
                </a:spcBef>
                <a:spcAft>
                  <a:spcPct val="0"/>
                </a:spcAft>
              </a:pPr>
              <a:t>25.3.2019</a:t>
            </a:fld>
            <a:endParaRPr lang="cs-CZ" altLang="cs-CZ" smtClean="0">
              <a:solidFill>
                <a:srgbClr val="FFFFFF"/>
              </a:solidFill>
            </a:endParaRPr>
          </a:p>
        </p:txBody>
      </p:sp>
      <p:sp>
        <p:nvSpPr>
          <p:cNvPr id="33828" name="Rectangle 36"/>
          <p:cNvSpPr>
            <a:spLocks noGrp="1" noChangeArrowheads="1"/>
          </p:cNvSpPr>
          <p:nvPr>
            <p:ph type="ftr" sz="quarter" idx="3"/>
          </p:nvPr>
        </p:nvSpPr>
        <p:spPr bwMode="auto">
          <a:xfrm>
            <a:off x="47752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pPr fontAlgn="base">
              <a:spcBef>
                <a:spcPct val="0"/>
              </a:spcBef>
              <a:spcAft>
                <a:spcPct val="0"/>
              </a:spcAft>
            </a:pPr>
            <a:endParaRPr lang="cs-CZ" altLang="cs-CZ" smtClean="0">
              <a:solidFill>
                <a:srgbClr val="FFFFFF"/>
              </a:solidFill>
            </a:endParaRPr>
          </a:p>
        </p:txBody>
      </p:sp>
      <p:sp>
        <p:nvSpPr>
          <p:cNvPr id="33829" name="Rectangle 37"/>
          <p:cNvSpPr>
            <a:spLocks noGrp="1" noChangeArrowheads="1"/>
          </p:cNvSpPr>
          <p:nvPr>
            <p:ph type="sldNum" sz="quarter" idx="4"/>
          </p:nvPr>
        </p:nvSpPr>
        <p:spPr bwMode="auto">
          <a:xfrm>
            <a:off x="93472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pPr fontAlgn="base">
              <a:spcBef>
                <a:spcPct val="0"/>
              </a:spcBef>
              <a:spcAft>
                <a:spcPct val="0"/>
              </a:spcAft>
            </a:pPr>
            <a:fld id="{CD9D082D-1854-4B11-B516-BBE70D6E032F}" type="slidenum">
              <a:rPr lang="cs-CZ" altLang="cs-CZ" smtClean="0">
                <a:solidFill>
                  <a:srgbClr val="FFFFFF"/>
                </a:solidFill>
              </a:rPr>
              <a:pPr fontAlgn="base">
                <a:spcBef>
                  <a:spcPct val="0"/>
                </a:spcBef>
                <a:spcAft>
                  <a:spcPct val="0"/>
                </a:spcAft>
              </a:pPr>
              <a:t>‹#›</a:t>
            </a:fld>
            <a:endParaRPr lang="cs-CZ" altLang="cs-CZ" smtClean="0">
              <a:solidFill>
                <a:srgbClr val="FFFFFF"/>
              </a:solidFill>
            </a:endParaRPr>
          </a:p>
        </p:txBody>
      </p:sp>
      <p:sp>
        <p:nvSpPr>
          <p:cNvPr id="33830" name="Rectangle 38"/>
          <p:cNvSpPr>
            <a:spLocks noGrp="1" noChangeArrowheads="1"/>
          </p:cNvSpPr>
          <p:nvPr>
            <p:ph type="body" idx="1"/>
          </p:nvPr>
        </p:nvSpPr>
        <p:spPr bwMode="auto">
          <a:xfrm>
            <a:off x="1559984" y="1946275"/>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Tree>
    <p:extLst>
      <p:ext uri="{BB962C8B-B14F-4D97-AF65-F5344CB8AC3E}">
        <p14:creationId xmlns:p14="http://schemas.microsoft.com/office/powerpoint/2010/main" val="11845168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anose="02020603050405020304" pitchFamily="18" charset="0"/>
        </a:defRPr>
      </a:lvl2pPr>
      <a:lvl3pPr algn="l" rtl="0" fontAlgn="base">
        <a:spcBef>
          <a:spcPct val="0"/>
        </a:spcBef>
        <a:spcAft>
          <a:spcPct val="0"/>
        </a:spcAft>
        <a:defRPr sz="4400">
          <a:solidFill>
            <a:schemeClr val="tx2"/>
          </a:solidFill>
          <a:latin typeface="Times New Roman" panose="02020603050405020304" pitchFamily="18" charset="0"/>
        </a:defRPr>
      </a:lvl3pPr>
      <a:lvl4pPr algn="l" rtl="0" fontAlgn="base">
        <a:spcBef>
          <a:spcPct val="0"/>
        </a:spcBef>
        <a:spcAft>
          <a:spcPct val="0"/>
        </a:spcAft>
        <a:defRPr sz="4400">
          <a:solidFill>
            <a:schemeClr val="tx2"/>
          </a:solidFill>
          <a:latin typeface="Times New Roman" panose="02020603050405020304" pitchFamily="18" charset="0"/>
        </a:defRPr>
      </a:lvl4pPr>
      <a:lvl5pPr algn="l" rtl="0" fontAlgn="base">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lr>
          <a:schemeClr val="tx2"/>
        </a:buClr>
        <a:buSzPct val="7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60000"/>
        <a:buFont typeface="Wingdings" panose="05000000000000000000" pitchFamily="2" charset="2"/>
        <a:buChar char="t"/>
        <a:defRPr sz="32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1"/>
        </a:buClr>
        <a:buSzPct val="100000"/>
        <a:buChar char="–"/>
        <a:defRPr sz="32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fontAlgn="base">
              <a:spcBef>
                <a:spcPct val="0"/>
              </a:spcBef>
              <a:spcAft>
                <a:spcPct val="0"/>
              </a:spcAft>
              <a:defRPr/>
            </a:pPr>
            <a:endParaRPr lang="cs-CZ">
              <a:solidFill>
                <a:srgbClr val="FFFFFF"/>
              </a:solidFill>
            </a:endParaRPr>
          </a:p>
        </p:txBody>
      </p:sp>
      <p:sp>
        <p:nvSpPr>
          <p:cNvPr id="315395"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fontAlgn="base">
              <a:spcBef>
                <a:spcPct val="0"/>
              </a:spcBef>
              <a:spcAft>
                <a:spcPct val="0"/>
              </a:spcAft>
              <a:defRPr/>
            </a:pPr>
            <a:fld id="{97590251-C2F1-4A4B-843B-1306DD1FD05E}" type="slidenum">
              <a:rPr lang="cs-CZ" altLang="cs-CZ">
                <a:solidFill>
                  <a:srgbClr val="FFFFFF"/>
                </a:solidFill>
              </a:rPr>
              <a:pPr fontAlgn="base">
                <a:spcBef>
                  <a:spcPct val="0"/>
                </a:spcBef>
                <a:spcAft>
                  <a:spcPct val="0"/>
                </a:spcAft>
                <a:defRPr/>
              </a:pPr>
              <a:t>‹#›</a:t>
            </a:fld>
            <a:endParaRPr lang="cs-CZ" altLang="cs-CZ">
              <a:solidFill>
                <a:srgbClr val="FFFFFF"/>
              </a:solidFil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153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3153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3154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smtClean="0">
                  <a:solidFill>
                    <a:srgbClr val="FFFFFF"/>
                  </a:solidFill>
                </a:endParaRPr>
              </a:p>
            </p:txBody>
          </p:sp>
          <p:sp>
            <p:nvSpPr>
              <p:cNvPr id="3154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grpSp>
        <p:sp>
          <p:nvSpPr>
            <p:cNvPr id="3154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cs-CZ" sz="1800">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cs-CZ" sz="1800" smtClean="0">
                <a:solidFill>
                  <a:srgbClr val="FFFFFF"/>
                </a:solidFill>
              </a:endParaRPr>
            </a:p>
          </p:txBody>
        </p:sp>
      </p:grpSp>
      <p:sp>
        <p:nvSpPr>
          <p:cNvPr id="315405"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315406"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pPr fontAlgn="base">
              <a:spcBef>
                <a:spcPct val="0"/>
              </a:spcBef>
              <a:spcAft>
                <a:spcPct val="0"/>
              </a:spcAft>
              <a:defRPr/>
            </a:pPr>
            <a:endParaRPr lang="cs-CZ">
              <a:solidFill>
                <a:srgbClr val="FFFFFF"/>
              </a:solidFill>
            </a:endParaRPr>
          </a:p>
        </p:txBody>
      </p:sp>
      <p:sp>
        <p:nvSpPr>
          <p:cNvPr id="315407"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Tree>
    <p:extLst>
      <p:ext uri="{BB962C8B-B14F-4D97-AF65-F5344CB8AC3E}">
        <p14:creationId xmlns:p14="http://schemas.microsoft.com/office/powerpoint/2010/main" val="4099712235"/>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hyperlink" Target="http://go.idnes.bbelements.com/please/redirect/104/1/10/7/?param=144818/137778_0_" TargetMode="External"/><Relationship Id="rId2" Type="http://schemas.openxmlformats.org/officeDocument/2006/relationships/hyperlink" Target="http://http/go.idnes.bbelements.com/please/redirect/104/1/10/7/?param=142785/135079_0_"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http://http/go.idnes.bbelements.com/please/redirect/104/1/10/7/?param=143531/135079_0_" TargetMode="External"/><Relationship Id="rId2" Type="http://schemas.openxmlformats.org/officeDocument/2006/relationships/hyperlink" Target="http://go.idnes.bbelements.com/please/redirect/104/1/10/7/?param=143050/136111_0_"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4.v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5.xml"/><Relationship Id="rId1" Type="http://schemas.openxmlformats.org/officeDocument/2006/relationships/vmlDrawing" Target="../drawings/vmlDrawing5.v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5.xml"/><Relationship Id="rId1" Type="http://schemas.openxmlformats.org/officeDocument/2006/relationships/vmlDrawing" Target="../drawings/vmlDrawing6.v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5.xml"/><Relationship Id="rId1" Type="http://schemas.openxmlformats.org/officeDocument/2006/relationships/vmlDrawing" Target="../drawings/vmlDrawing7.v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5.xml"/><Relationship Id="rId1" Type="http://schemas.openxmlformats.org/officeDocument/2006/relationships/vmlDrawing" Target="../drawings/vmlDrawing8.v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5.xml"/><Relationship Id="rId1" Type="http://schemas.openxmlformats.org/officeDocument/2006/relationships/vmlDrawing" Target="../drawings/vmlDrawing9.v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35.xml"/><Relationship Id="rId1" Type="http://schemas.openxmlformats.org/officeDocument/2006/relationships/vmlDrawing" Target="../drawings/vmlDrawing10.v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79614"/>
            <a:ext cx="9144000" cy="1951265"/>
          </a:xfrm>
        </p:spPr>
        <p:txBody>
          <a:bodyPr>
            <a:normAutofit/>
          </a:bodyPr>
          <a:lstStyle/>
          <a:p>
            <a:r>
              <a:rPr lang="cs-CZ" sz="6600" b="1" dirty="0" smtClean="0"/>
              <a:t>Geometrická přesnost ve výstavbě</a:t>
            </a:r>
            <a:endParaRPr lang="cs-CZ" sz="6600" b="1" dirty="0"/>
          </a:p>
        </p:txBody>
      </p:sp>
      <p:sp>
        <p:nvSpPr>
          <p:cNvPr id="3" name="Podnadpis 2"/>
          <p:cNvSpPr>
            <a:spLocks noGrp="1"/>
          </p:cNvSpPr>
          <p:nvPr>
            <p:ph type="subTitle" idx="1"/>
          </p:nvPr>
        </p:nvSpPr>
        <p:spPr>
          <a:xfrm>
            <a:off x="1524000" y="2449287"/>
            <a:ext cx="9144000" cy="4220934"/>
          </a:xfrm>
        </p:spPr>
        <p:txBody>
          <a:bodyPr>
            <a:normAutofit lnSpcReduction="10000"/>
          </a:bodyPr>
          <a:lstStyle/>
          <a:p>
            <a:r>
              <a:rPr lang="cs-CZ" b="1" dirty="0" smtClean="0"/>
              <a:t>„Inženýrská geodézie“</a:t>
            </a:r>
          </a:p>
          <a:p>
            <a:endParaRPr lang="cs-CZ" dirty="0"/>
          </a:p>
          <a:p>
            <a:endParaRPr lang="cs-CZ" sz="1400" b="1" dirty="0" smtClean="0"/>
          </a:p>
          <a:p>
            <a:endParaRPr lang="cs-CZ" sz="1400" b="1" dirty="0"/>
          </a:p>
          <a:p>
            <a:endParaRPr lang="cs-CZ" sz="1400" b="1" dirty="0" smtClean="0"/>
          </a:p>
          <a:p>
            <a:r>
              <a:rPr lang="cs-CZ" sz="1400" b="1" dirty="0" smtClean="0"/>
              <a:t>Ing</a:t>
            </a:r>
            <a:r>
              <a:rPr lang="cs-CZ" sz="1400" b="1" dirty="0"/>
              <a:t>. Václav Šanda</a:t>
            </a:r>
            <a:endParaRPr lang="cs-CZ" sz="1400" dirty="0"/>
          </a:p>
          <a:p>
            <a:r>
              <a:rPr lang="cs-CZ" sz="1400" b="1" dirty="0"/>
              <a:t>Úředně oprávněný zeměměřický </a:t>
            </a:r>
            <a:r>
              <a:rPr lang="cs-CZ" sz="1400" b="1" dirty="0" smtClean="0"/>
              <a:t>inženýr,</a:t>
            </a:r>
            <a:endParaRPr lang="cs-CZ" sz="1400" dirty="0"/>
          </a:p>
          <a:p>
            <a:r>
              <a:rPr lang="cs-CZ" sz="1400" b="1" dirty="0"/>
              <a:t>Předseda TNK </a:t>
            </a:r>
            <a:r>
              <a:rPr lang="cs-CZ" sz="1400" b="1" dirty="0" smtClean="0"/>
              <a:t>24 – geometrická přesnost ve výstavbě</a:t>
            </a:r>
          </a:p>
          <a:p>
            <a:r>
              <a:rPr lang="cs-CZ" sz="1400" b="1" dirty="0" smtClean="0"/>
              <a:t> </a:t>
            </a:r>
            <a:r>
              <a:rPr lang="cs-CZ" sz="1400" b="1" dirty="0"/>
              <a:t>a člen TNK </a:t>
            </a:r>
            <a:r>
              <a:rPr lang="cs-CZ" sz="1400" b="1" dirty="0" smtClean="0"/>
              <a:t>35 – Ocelové konstrukce</a:t>
            </a:r>
            <a:endParaRPr lang="cs-CZ" sz="1400" dirty="0"/>
          </a:p>
          <a:p>
            <a:r>
              <a:rPr lang="cs-CZ" sz="1400" b="1" dirty="0"/>
              <a:t>GEFOS, a.s.</a:t>
            </a:r>
            <a:endParaRPr lang="cs-CZ" sz="1400" dirty="0"/>
          </a:p>
          <a:p>
            <a:r>
              <a:rPr lang="cs-CZ" sz="1400" b="1" dirty="0"/>
              <a:t>Kundratka 17, 180 82  Praha 8</a:t>
            </a:r>
            <a:endParaRPr lang="cs-CZ" sz="1400" dirty="0"/>
          </a:p>
          <a:p>
            <a:r>
              <a:rPr lang="cs-CZ" sz="1400" b="1" dirty="0"/>
              <a:t>Tel.:+420 602157621 </a:t>
            </a:r>
            <a:endParaRPr lang="cs-CZ" sz="1400" dirty="0"/>
          </a:p>
          <a:p>
            <a:r>
              <a:rPr lang="cs-CZ" sz="1400" b="1" dirty="0"/>
              <a:t>E-mail: vaclav.sanda@gefos.cz </a:t>
            </a:r>
            <a:endParaRPr lang="cs-CZ" sz="1400" dirty="0"/>
          </a:p>
        </p:txBody>
      </p:sp>
    </p:spTree>
    <p:extLst>
      <p:ext uri="{BB962C8B-B14F-4D97-AF65-F5344CB8AC3E}">
        <p14:creationId xmlns:p14="http://schemas.microsoft.com/office/powerpoint/2010/main" val="494191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704" y="795528"/>
            <a:ext cx="9308592" cy="5266944"/>
          </a:xfrm>
          <a:prstGeom prst="rect">
            <a:avLst/>
          </a:prstGeom>
        </p:spPr>
      </p:pic>
    </p:spTree>
    <p:extLst>
      <p:ext uri="{BB962C8B-B14F-4D97-AF65-F5344CB8AC3E}">
        <p14:creationId xmlns:p14="http://schemas.microsoft.com/office/powerpoint/2010/main" val="425528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98055" y="326294"/>
            <a:ext cx="11195889" cy="6205411"/>
          </a:xfrm>
          <a:prstGeom prst="rect">
            <a:avLst/>
          </a:prstGeom>
        </p:spPr>
      </p:pic>
    </p:spTree>
    <p:extLst>
      <p:ext uri="{BB962C8B-B14F-4D97-AF65-F5344CB8AC3E}">
        <p14:creationId xmlns:p14="http://schemas.microsoft.com/office/powerpoint/2010/main" val="1857515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747893188"/>
              </p:ext>
            </p:extLst>
          </p:nvPr>
        </p:nvGraphicFramePr>
        <p:xfrm>
          <a:off x="636815" y="1281853"/>
          <a:ext cx="11054442" cy="5557235"/>
        </p:xfrm>
        <a:graphic>
          <a:graphicData uri="http://schemas.openxmlformats.org/drawingml/2006/table">
            <a:tbl>
              <a:tblPr firstRow="1" firstCol="1" bandRow="1">
                <a:tableStyleId>{5C22544A-7EE6-4342-B048-85BDC9FD1C3A}</a:tableStyleId>
              </a:tblPr>
              <a:tblGrid>
                <a:gridCol w="5911138"/>
                <a:gridCol w="5143304"/>
              </a:tblGrid>
              <a:tr h="140208">
                <a:tc gridSpan="2">
                  <a:txBody>
                    <a:bodyPr/>
                    <a:lstStyle/>
                    <a:p>
                      <a:pPr algn="ctr">
                        <a:lnSpc>
                          <a:spcPct val="115000"/>
                        </a:lnSpc>
                        <a:spcAft>
                          <a:spcPts val="0"/>
                        </a:spcAft>
                      </a:pPr>
                      <a:r>
                        <a:rPr lang="cs-CZ" sz="1800" dirty="0">
                          <a:effectLst/>
                        </a:rPr>
                        <a:t>Přesnost se </a:t>
                      </a:r>
                      <a:r>
                        <a:rPr lang="cs-CZ" sz="1800" dirty="0" smtClean="0">
                          <a:effectLst/>
                        </a:rPr>
                        <a:t>vyjadřuje ... </a:t>
                      </a:r>
                      <a:r>
                        <a:rPr lang="cs-CZ" sz="1800" dirty="0" smtClean="0">
                          <a:solidFill>
                            <a:srgbClr val="FF0000"/>
                          </a:solidFill>
                          <a:effectLst/>
                        </a:rPr>
                        <a:t>A nikdy jinak</a:t>
                      </a:r>
                      <a:endParaRPr lang="cs-C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hMerge="1">
                  <a:txBody>
                    <a:bodyPr/>
                    <a:lstStyle/>
                    <a:p>
                      <a:endParaRPr lang="cs-CZ" dirty="0"/>
                    </a:p>
                  </a:txBody>
                  <a:tcPr marL="56010" marR="56010" marT="0" marB="0"/>
                </a:tc>
              </a:tr>
              <a:tr h="140208">
                <a:tc>
                  <a:txBody>
                    <a:bodyPr/>
                    <a:lstStyle/>
                    <a:p>
                      <a:pPr algn="ctr">
                        <a:lnSpc>
                          <a:spcPct val="115000"/>
                        </a:lnSpc>
                        <a:spcAft>
                          <a:spcPts val="0"/>
                        </a:spcAft>
                      </a:pPr>
                      <a:r>
                        <a:rPr lang="cs-CZ" sz="1600" dirty="0" smtClean="0">
                          <a:effectLst/>
                          <a:latin typeface="Calibri" panose="020F0502020204030204" pitchFamily="34" charset="0"/>
                          <a:ea typeface="Calibri" panose="020F0502020204030204" pitchFamily="34" charset="0"/>
                          <a:cs typeface="Times New Roman" panose="02020603050405020304" pitchFamily="18" charset="0"/>
                        </a:rPr>
                        <a:t>GEODÉZIE = </a:t>
                      </a:r>
                      <a:r>
                        <a:rPr lang="cs-CZ" sz="18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BODOVÉ POLE</a:t>
                      </a:r>
                      <a:endParaRPr lang="cs-CZ"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gn="ctr"/>
                      <a:r>
                        <a:rPr lang="cs-CZ" dirty="0" smtClean="0"/>
                        <a:t>INŽENÝRSKÁ GEODÉZIE = </a:t>
                      </a:r>
                      <a:r>
                        <a:rPr lang="cs-CZ" b="1" dirty="0" smtClean="0">
                          <a:solidFill>
                            <a:srgbClr val="FF0000"/>
                          </a:solidFill>
                        </a:rPr>
                        <a:t>VYTYČOVACÍ SÍŤ</a:t>
                      </a:r>
                      <a:endParaRPr lang="cs-CZ" b="1" dirty="0">
                        <a:solidFill>
                          <a:srgbClr val="FF0000"/>
                        </a:solidFill>
                      </a:endParaRPr>
                    </a:p>
                  </a:txBody>
                  <a:tcPr marL="56010" marR="56010" marT="0" marB="0"/>
                </a:tc>
              </a:tr>
              <a:tr h="383282">
                <a:tc>
                  <a:txBody>
                    <a:bodyPr/>
                    <a:lstStyle/>
                    <a:p>
                      <a:pPr algn="ctr">
                        <a:lnSpc>
                          <a:spcPct val="115000"/>
                        </a:lnSpc>
                        <a:spcAft>
                          <a:spcPts val="0"/>
                        </a:spcAft>
                      </a:pPr>
                      <a:r>
                        <a:rPr lang="cs-CZ" sz="1600" dirty="0">
                          <a:effectLst/>
                        </a:rPr>
                        <a:t>VŽDY na 0,01 m .... tzn. na centimetry</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ZÁSADNĚ min. na 0,001 m .... tzn. min. na milimetry</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958204">
                <a:tc rowSpan="2">
                  <a:txBody>
                    <a:bodyPr/>
                    <a:lstStyle/>
                    <a:p>
                      <a:pPr>
                        <a:lnSpc>
                          <a:spcPct val="115000"/>
                        </a:lnSpc>
                        <a:spcAft>
                          <a:spcPts val="0"/>
                        </a:spcAft>
                      </a:pPr>
                      <a:r>
                        <a:rPr lang="cs-CZ" sz="1600" dirty="0">
                          <a:effectLst/>
                        </a:rPr>
                        <a:t>Přesnost měřeného bodu se vyjadřuje ve vztahu k nejbližšímu bodu bodového pole – </a:t>
                      </a:r>
                    </a:p>
                    <a:p>
                      <a:pPr marL="342900" lvl="0" indent="-342900">
                        <a:lnSpc>
                          <a:spcPct val="115000"/>
                        </a:lnSpc>
                        <a:spcAft>
                          <a:spcPts val="0"/>
                        </a:spcAft>
                        <a:buFont typeface="Times New Roman" panose="02020603050405020304" pitchFamily="18" charset="0"/>
                        <a:buChar char="-"/>
                      </a:pPr>
                      <a:r>
                        <a:rPr lang="cs-CZ" sz="1600" dirty="0">
                          <a:effectLst/>
                        </a:rPr>
                        <a:t>střední </a:t>
                      </a:r>
                      <a:r>
                        <a:rPr lang="cs-CZ" sz="1600" dirty="0" smtClean="0">
                          <a:effectLst/>
                        </a:rPr>
                        <a:t>souřadnicová chyba </a:t>
                      </a:r>
                      <a:r>
                        <a:rPr lang="cs-CZ" sz="1600" dirty="0">
                          <a:effectLst/>
                        </a:rPr>
                        <a:t>v poloze ... </a:t>
                      </a:r>
                      <a:r>
                        <a:rPr lang="cs-CZ" sz="1600" dirty="0" err="1">
                          <a:effectLst/>
                        </a:rPr>
                        <a:t>m</a:t>
                      </a:r>
                      <a:r>
                        <a:rPr lang="cs-CZ" sz="1600" baseline="-25000" dirty="0" err="1">
                          <a:effectLst/>
                        </a:rPr>
                        <a:t>xy</a:t>
                      </a:r>
                      <a:endParaRPr lang="cs-CZ" sz="1600" dirty="0">
                        <a:effectLst/>
                      </a:endParaRPr>
                    </a:p>
                    <a:p>
                      <a:pPr marL="342900" lvl="0" indent="-342900">
                        <a:lnSpc>
                          <a:spcPct val="115000"/>
                        </a:lnSpc>
                        <a:spcAft>
                          <a:spcPts val="0"/>
                        </a:spcAft>
                        <a:buFont typeface="Times New Roman" panose="02020603050405020304" pitchFamily="18" charset="0"/>
                        <a:buChar char="-"/>
                      </a:pPr>
                      <a:r>
                        <a:rPr lang="cs-CZ" sz="1600" dirty="0">
                          <a:effectLst/>
                        </a:rPr>
                        <a:t>střední chyba polohová ... m</a:t>
                      </a:r>
                      <a:r>
                        <a:rPr lang="cs-CZ" sz="1600" baseline="-25000" dirty="0">
                          <a:effectLst/>
                        </a:rPr>
                        <a:t>p</a:t>
                      </a:r>
                      <a:r>
                        <a:rPr lang="cs-CZ"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a:effectLst/>
                        </a:rPr>
                        <a:t>Přesnost bodů vytyčovací sítě se vyjadřuje v rámci celé sítě jednou hodnotou, tzn.   takto uvedenou přesnost mají kterékoliv dva body sítě navzájem ..... δ</a:t>
                      </a:r>
                      <a:r>
                        <a:rPr lang="cs-CZ" sz="1600" baseline="-25000">
                          <a:effectLst/>
                        </a:rPr>
                        <a:t>xy  </a:t>
                      </a:r>
                      <a:r>
                        <a:rPr lang="cs-CZ" sz="1600">
                          <a:effectLst/>
                        </a:rPr>
                        <a:t>≤ ±</a:t>
                      </a:r>
                      <a:r>
                        <a:rPr lang="cs-CZ" sz="1600" baseline="-25000">
                          <a:effectLst/>
                        </a:rPr>
                        <a:t> </a:t>
                      </a:r>
                      <a:r>
                        <a:rPr lang="cs-CZ" sz="1600">
                          <a:effectLst/>
                        </a:rPr>
                        <a:t>PP mm</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766562">
                <a:tc vMerge="1">
                  <a:txBody>
                    <a:bodyPr/>
                    <a:lstStyle/>
                    <a:p>
                      <a:endParaRPr lang="cs-CZ"/>
                    </a:p>
                  </a:txBody>
                  <a:tcPr/>
                </a:tc>
                <a:tc>
                  <a:txBody>
                    <a:bodyPr/>
                    <a:lstStyle/>
                    <a:p>
                      <a:pPr>
                        <a:lnSpc>
                          <a:spcPct val="115000"/>
                        </a:lnSpc>
                        <a:spcAft>
                          <a:spcPts val="0"/>
                        </a:spcAft>
                      </a:pPr>
                      <a:r>
                        <a:rPr lang="cs-CZ" sz="1600" dirty="0">
                          <a:effectLst/>
                        </a:rPr>
                        <a:t>Přesnost všech dalších měření se vyjadřuje jako přesnost geometrického parametru, ale nikdy jako souřadnice resp. </a:t>
                      </a:r>
                      <a:r>
                        <a:rPr lang="cs-CZ" sz="1600" dirty="0" err="1">
                          <a:effectLst/>
                        </a:rPr>
                        <a:t>δ</a:t>
                      </a:r>
                      <a:r>
                        <a:rPr lang="cs-CZ" sz="1600" baseline="-25000" dirty="0" err="1">
                          <a:effectLst/>
                        </a:rPr>
                        <a:t>xy</a:t>
                      </a:r>
                      <a:r>
                        <a:rPr lang="cs-CZ" sz="1600" dirty="0">
                          <a:effectLst/>
                        </a:rPr>
                        <a:t> ≤ ±</a:t>
                      </a:r>
                      <a:r>
                        <a:rPr lang="cs-CZ" sz="1600" baseline="-25000" dirty="0">
                          <a:effectLst/>
                        </a:rPr>
                        <a:t> </a:t>
                      </a:r>
                      <a:r>
                        <a:rPr lang="cs-CZ" sz="1600" dirty="0">
                          <a:effectLst/>
                        </a:rPr>
                        <a:t>PP</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223581">
                <a:tc gridSpan="2">
                  <a:txBody>
                    <a:bodyPr/>
                    <a:lstStyle/>
                    <a:p>
                      <a:pPr algn="ctr">
                        <a:lnSpc>
                          <a:spcPct val="115000"/>
                        </a:lnSpc>
                        <a:spcAft>
                          <a:spcPts val="0"/>
                        </a:spcAft>
                      </a:pPr>
                      <a:r>
                        <a:rPr lang="cs-CZ" sz="1600" dirty="0">
                          <a:effectLst/>
                        </a:rPr>
                        <a:t>Použití v inženýrské geodézii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hMerge="1">
                  <a:txBody>
                    <a:bodyPr/>
                    <a:lstStyle/>
                    <a:p>
                      <a:endParaRPr lang="cs-CZ"/>
                    </a:p>
                  </a:txBody>
                  <a:tcPr/>
                </a:tc>
              </a:tr>
              <a:tr h="1341485">
                <a:tc>
                  <a:txBody>
                    <a:bodyPr/>
                    <a:lstStyle/>
                    <a:p>
                      <a:pPr>
                        <a:lnSpc>
                          <a:spcPct val="115000"/>
                        </a:lnSpc>
                        <a:spcAft>
                          <a:spcPts val="0"/>
                        </a:spcAft>
                      </a:pPr>
                      <a:r>
                        <a:rPr lang="cs-CZ" sz="1600" dirty="0">
                          <a:effectLst/>
                        </a:rPr>
                        <a:t>Musí se použít k vytyčení prostorové polohy stavby </a:t>
                      </a:r>
                      <a:r>
                        <a:rPr lang="cs-CZ" sz="1600" dirty="0" smtClean="0">
                          <a:effectLst/>
                        </a:rPr>
                        <a:t>(</a:t>
                      </a:r>
                      <a:r>
                        <a:rPr lang="cs-CZ" sz="1600" dirty="0">
                          <a:effectLst/>
                        </a:rPr>
                        <a:t>následně se však musí vytyčení případně korigovat, a to tehdy, pokud vytyčení v závazném referenčním systému nesplní požadavky na umístění stavby ve vztahu k ostatním stavbám)</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Použije se k podrobnému vytyčování celé stavby – přesnost geodetických prací musí být na celé stavbě stejná, bez ohledu na to, jakou konfiguraci bodů vytyčovací sítě použiji</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r h="958204">
                <a:tc>
                  <a:txBody>
                    <a:bodyPr/>
                    <a:lstStyle/>
                    <a:p>
                      <a:pPr>
                        <a:lnSpc>
                          <a:spcPct val="115000"/>
                        </a:lnSpc>
                        <a:spcAft>
                          <a:spcPts val="0"/>
                        </a:spcAft>
                      </a:pPr>
                      <a:r>
                        <a:rPr lang="cs-CZ" sz="1600" dirty="0">
                          <a:effectLst/>
                        </a:rPr>
                        <a:t>Použije se k </a:t>
                      </a:r>
                      <a:r>
                        <a:rPr lang="cs-CZ" sz="1600" dirty="0" smtClean="0">
                          <a:effectLst/>
                        </a:rPr>
                        <a:t>DSPS - geodetické  </a:t>
                      </a:r>
                      <a:r>
                        <a:rPr lang="cs-CZ" sz="1600" dirty="0">
                          <a:effectLst/>
                        </a:rPr>
                        <a:t>části (není v současnosti nikde definována) pro následný zákres do KN resp. mapy velkého měřítka resp. Technické mapy obce (přesnost je pro podrobný bod </a:t>
                      </a:r>
                      <a:r>
                        <a:rPr lang="cs-CZ" sz="1600" dirty="0" err="1">
                          <a:effectLst/>
                        </a:rPr>
                        <a:t>m</a:t>
                      </a:r>
                      <a:r>
                        <a:rPr lang="cs-CZ" sz="1600" baseline="-25000" dirty="0" err="1">
                          <a:effectLst/>
                        </a:rPr>
                        <a:t>xy</a:t>
                      </a:r>
                      <a:r>
                        <a:rPr lang="cs-CZ" sz="1600" dirty="0">
                          <a:effectLst/>
                        </a:rPr>
                        <a:t> ≤±14 cm)</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c>
                  <a:txBody>
                    <a:bodyPr/>
                    <a:lstStyle/>
                    <a:p>
                      <a:pPr>
                        <a:lnSpc>
                          <a:spcPct val="115000"/>
                        </a:lnSpc>
                        <a:spcAft>
                          <a:spcPts val="0"/>
                        </a:spcAft>
                      </a:pPr>
                      <a:r>
                        <a:rPr lang="cs-CZ" sz="1600" dirty="0">
                          <a:effectLst/>
                        </a:rPr>
                        <a:t>Použije se k DSPS- stavební části podle předpisů a norem pro stavební výrobky (přesnost v mm) (dle Stavebního zákona)</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010" marR="56010" marT="0" marB="0"/>
                </a:tc>
              </a:tr>
            </a:tbl>
          </a:graphicData>
        </a:graphic>
      </p:graphicFrame>
      <p:sp>
        <p:nvSpPr>
          <p:cNvPr id="3" name="TextovéPole 2"/>
          <p:cNvSpPr txBox="1"/>
          <p:nvPr/>
        </p:nvSpPr>
        <p:spPr>
          <a:xfrm>
            <a:off x="530679" y="881743"/>
            <a:ext cx="4097532" cy="400110"/>
          </a:xfrm>
          <a:prstGeom prst="rect">
            <a:avLst/>
          </a:prstGeom>
          <a:noFill/>
        </p:spPr>
        <p:txBody>
          <a:bodyPr wrap="none" rtlCol="0">
            <a:spAutoFit/>
          </a:bodyPr>
          <a:lstStyle/>
          <a:p>
            <a:r>
              <a:rPr lang="cs-CZ" sz="2000" b="1" dirty="0"/>
              <a:t>Geodézie versus inženýrská geodézie</a:t>
            </a:r>
          </a:p>
        </p:txBody>
      </p:sp>
    </p:spTree>
    <p:extLst>
      <p:ext uri="{BB962C8B-B14F-4D97-AF65-F5344CB8AC3E}">
        <p14:creationId xmlns:p14="http://schemas.microsoft.com/office/powerpoint/2010/main" val="2744949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49036" y="620486"/>
            <a:ext cx="10848034" cy="6247864"/>
          </a:xfrm>
          <a:prstGeom prst="rect">
            <a:avLst/>
          </a:prstGeom>
          <a:noFill/>
        </p:spPr>
        <p:txBody>
          <a:bodyPr wrap="none" rtlCol="0">
            <a:spAutoFit/>
          </a:bodyPr>
          <a:lstStyle/>
          <a:p>
            <a:r>
              <a:rPr lang="cs-CZ" sz="2400" b="1" dirty="0" smtClean="0"/>
              <a:t>V této oblasti „geodézie“ se velmi často setkáme i s dalšími velmi důležitými pojmy:</a:t>
            </a:r>
          </a:p>
          <a:p>
            <a:pPr marL="285750" indent="-285750">
              <a:buFontTx/>
              <a:buChar char="-"/>
            </a:pPr>
            <a:r>
              <a:rPr lang="cs-CZ" sz="2400" dirty="0" smtClean="0"/>
              <a:t>Zákon</a:t>
            </a:r>
          </a:p>
          <a:p>
            <a:pPr marL="285750" indent="-285750">
              <a:buFontTx/>
              <a:buChar char="-"/>
            </a:pPr>
            <a:r>
              <a:rPr lang="cs-CZ" sz="2400" dirty="0" smtClean="0"/>
              <a:t>Vyhláška</a:t>
            </a:r>
          </a:p>
          <a:p>
            <a:pPr marL="285750" indent="-285750">
              <a:buFontTx/>
              <a:buChar char="-"/>
            </a:pPr>
            <a:r>
              <a:rPr lang="cs-CZ" sz="2400" dirty="0" smtClean="0"/>
              <a:t>Nařízení vlády</a:t>
            </a:r>
          </a:p>
          <a:p>
            <a:pPr marL="285750" indent="-285750">
              <a:buFontTx/>
              <a:buChar char="-"/>
            </a:pPr>
            <a:r>
              <a:rPr lang="cs-CZ" sz="2400" dirty="0" smtClean="0"/>
              <a:t>Předpis</a:t>
            </a:r>
          </a:p>
          <a:p>
            <a:pPr marL="285750" indent="-285750">
              <a:buFontTx/>
              <a:buChar char="-"/>
            </a:pPr>
            <a:r>
              <a:rPr lang="cs-CZ" sz="2400" dirty="0" smtClean="0"/>
              <a:t>Metrologie</a:t>
            </a:r>
          </a:p>
          <a:p>
            <a:pPr marL="285750" indent="-285750">
              <a:buFontTx/>
              <a:buChar char="-"/>
            </a:pPr>
            <a:r>
              <a:rPr lang="cs-CZ" sz="2400" dirty="0" smtClean="0"/>
              <a:t>Technické normy</a:t>
            </a:r>
          </a:p>
          <a:p>
            <a:endParaRPr lang="cs-CZ" dirty="0" smtClean="0"/>
          </a:p>
          <a:p>
            <a:r>
              <a:rPr lang="cs-CZ" sz="2800" b="1" dirty="0" smtClean="0"/>
              <a:t>Inženýrská geodézie – geometrická přesnost ve výstavbě</a:t>
            </a:r>
          </a:p>
          <a:p>
            <a:pPr marL="285750" indent="-285750">
              <a:buFontTx/>
              <a:buChar char="-"/>
            </a:pPr>
            <a:r>
              <a:rPr lang="cs-CZ" dirty="0" smtClean="0"/>
              <a:t>1)	VŽDY se měří z </a:t>
            </a:r>
            <a:r>
              <a:rPr lang="cs-CZ" b="1" dirty="0" smtClean="0"/>
              <a:t>VYTYČOVACÍ SÍTĚ</a:t>
            </a:r>
          </a:p>
          <a:p>
            <a:pPr marL="285750" indent="-285750">
              <a:buFontTx/>
              <a:buChar char="-"/>
            </a:pPr>
            <a:r>
              <a:rPr lang="cs-CZ" dirty="0" smtClean="0"/>
              <a:t>2) Výsledkem měření je:</a:t>
            </a:r>
          </a:p>
          <a:p>
            <a:r>
              <a:rPr lang="cs-CZ" dirty="0" smtClean="0"/>
              <a:t>	- A) VYTYČENÍ – výsledkem geodeta je stabilizovaný a signalizovaný vytyčený bod a směrodatná odchylka</a:t>
            </a:r>
          </a:p>
          <a:p>
            <a:pPr lvl="1"/>
            <a:r>
              <a:rPr lang="cs-CZ" dirty="0" smtClean="0"/>
              <a:t>		            geodetického </a:t>
            </a:r>
            <a:r>
              <a:rPr lang="cs-CZ" dirty="0"/>
              <a:t>úkonu „vytyčení“ </a:t>
            </a:r>
            <a:r>
              <a:rPr lang="cs-CZ" dirty="0" smtClean="0"/>
              <a:t>±</a:t>
            </a:r>
            <a:r>
              <a:rPr lang="el-GR" sz="2400" b="1" dirty="0" smtClean="0">
                <a:latin typeface="Calibri" panose="020F0502020204030204" pitchFamily="34" charset="0"/>
              </a:rPr>
              <a:t>σ</a:t>
            </a:r>
            <a:r>
              <a:rPr lang="cs-CZ" sz="2400" b="1" baseline="-25000" dirty="0" smtClean="0">
                <a:latin typeface="Calibri" panose="020F0502020204030204" pitchFamily="34" charset="0"/>
              </a:rPr>
              <a:t>v</a:t>
            </a:r>
            <a:endParaRPr lang="cs-CZ" sz="2400" b="1" dirty="0" smtClean="0"/>
          </a:p>
          <a:p>
            <a:pPr lvl="2"/>
            <a:r>
              <a:rPr lang="cs-CZ" dirty="0" smtClean="0"/>
              <a:t>- B) ZAMĚŘENÍ (s různým přívlastkem – kontrolní, ověřovací, DSP, ...) – výsledkem je Technická zpráva s </a:t>
            </a:r>
          </a:p>
          <a:p>
            <a:pPr lvl="1"/>
            <a:r>
              <a:rPr lang="cs-CZ" dirty="0"/>
              <a:t>	</a:t>
            </a:r>
            <a:r>
              <a:rPr lang="cs-CZ" dirty="0" smtClean="0"/>
              <a:t>	            = odchylkou </a:t>
            </a:r>
            <a:r>
              <a:rPr lang="el-GR" sz="2400" b="1" dirty="0" smtClean="0"/>
              <a:t>δ</a:t>
            </a:r>
            <a:r>
              <a:rPr lang="cs-CZ" sz="2400" b="1" baseline="-25000" dirty="0" smtClean="0"/>
              <a:t>x</a:t>
            </a:r>
            <a:r>
              <a:rPr lang="cs-CZ" dirty="0" smtClean="0"/>
              <a:t> geometrického parametru X a </a:t>
            </a:r>
          </a:p>
          <a:p>
            <a:pPr lvl="1"/>
            <a:r>
              <a:rPr lang="cs-CZ" dirty="0"/>
              <a:t>	</a:t>
            </a:r>
            <a:r>
              <a:rPr lang="cs-CZ" dirty="0" smtClean="0"/>
              <a:t>	            = směrodatnou odchylkou geodetického úkonu „měření“ </a:t>
            </a:r>
            <a:r>
              <a:rPr lang="cs-CZ" sz="2400" dirty="0" smtClean="0"/>
              <a:t>±</a:t>
            </a:r>
            <a:r>
              <a:rPr lang="el-GR" sz="2400" b="1" dirty="0">
                <a:latin typeface="Calibri" panose="020F0502020204030204" pitchFamily="34" charset="0"/>
              </a:rPr>
              <a:t>σ</a:t>
            </a:r>
            <a:r>
              <a:rPr lang="cs-CZ" sz="2400" b="1" baseline="-25000" dirty="0">
                <a:latin typeface="Calibri" panose="020F0502020204030204" pitchFamily="34" charset="0"/>
              </a:rPr>
              <a:t>z</a:t>
            </a:r>
            <a:r>
              <a:rPr lang="cs-CZ" b="1" dirty="0">
                <a:latin typeface="Calibri" panose="020F0502020204030204" pitchFamily="34" charset="0"/>
              </a:rPr>
              <a:t>,</a:t>
            </a:r>
            <a:endParaRPr lang="cs-CZ" dirty="0" smtClean="0"/>
          </a:p>
          <a:p>
            <a:pPr lvl="1"/>
            <a:r>
              <a:rPr lang="cs-CZ" dirty="0"/>
              <a:t>	</a:t>
            </a:r>
            <a:r>
              <a:rPr lang="cs-CZ" dirty="0" smtClean="0"/>
              <a:t>	</a:t>
            </a:r>
            <a:r>
              <a:rPr lang="el-GR" b="1" dirty="0">
                <a:latin typeface="Calibri" panose="020F0502020204030204" pitchFamily="34" charset="0"/>
              </a:rPr>
              <a:t> </a:t>
            </a:r>
            <a:r>
              <a:rPr lang="cs-CZ" sz="2400" b="1" dirty="0" smtClean="0">
                <a:latin typeface="Calibri" panose="020F0502020204030204" pitchFamily="34" charset="0"/>
              </a:rPr>
              <a:t>tedy výsledek je: </a:t>
            </a:r>
            <a:r>
              <a:rPr lang="el-GR" sz="2400" b="1" dirty="0"/>
              <a:t>δ</a:t>
            </a:r>
            <a:r>
              <a:rPr lang="cs-CZ" sz="2400" dirty="0"/>
              <a:t> ±</a:t>
            </a:r>
            <a:r>
              <a:rPr lang="el-GR" sz="2400" b="1" dirty="0">
                <a:latin typeface="Calibri" panose="020F0502020204030204" pitchFamily="34" charset="0"/>
              </a:rPr>
              <a:t>σ</a:t>
            </a:r>
            <a:r>
              <a:rPr lang="cs-CZ" sz="2400" b="1" baseline="-25000" dirty="0">
                <a:latin typeface="Calibri" panose="020F0502020204030204" pitchFamily="34" charset="0"/>
              </a:rPr>
              <a:t>z</a:t>
            </a:r>
            <a:endParaRPr lang="cs-CZ" sz="2400" dirty="0" smtClean="0"/>
          </a:p>
          <a:p>
            <a:pPr lvl="1"/>
            <a:endParaRPr lang="cs-CZ" dirty="0"/>
          </a:p>
        </p:txBody>
      </p:sp>
    </p:spTree>
    <p:extLst>
      <p:ext uri="{BB962C8B-B14F-4D97-AF65-F5344CB8AC3E}">
        <p14:creationId xmlns:p14="http://schemas.microsoft.com/office/powerpoint/2010/main" val="3546380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9229" y="457201"/>
            <a:ext cx="11397342" cy="3816429"/>
          </a:xfrm>
          <a:prstGeom prst="rect">
            <a:avLst/>
          </a:prstGeom>
        </p:spPr>
        <p:txBody>
          <a:bodyPr wrap="square">
            <a:spAutoFit/>
          </a:bodyPr>
          <a:lstStyle/>
          <a:p>
            <a:r>
              <a:rPr lang="cs-CZ" dirty="0"/>
              <a:t>Jednou z oblastí geodézie je </a:t>
            </a:r>
            <a:r>
              <a:rPr lang="cs-CZ" b="1" dirty="0"/>
              <a:t>INŽENÝRSKÁ GEODÉZIE </a:t>
            </a:r>
            <a:r>
              <a:rPr lang="cs-CZ" dirty="0"/>
              <a:t>(termín v ČR a SR) a ve světě se jedná o </a:t>
            </a:r>
            <a:r>
              <a:rPr lang="cs-CZ" b="1" dirty="0"/>
              <a:t>CIVIL ENGINEERING </a:t>
            </a:r>
          </a:p>
          <a:p>
            <a:endParaRPr lang="cs-CZ" dirty="0"/>
          </a:p>
          <a:p>
            <a:r>
              <a:rPr lang="cs-CZ" dirty="0"/>
              <a:t>Vlastní stavební objekt má vždy jednoznačně dané rozměry a geometrické parametry a to NEZÁVISLE na místě kde je postaven ... </a:t>
            </a:r>
          </a:p>
          <a:p>
            <a:r>
              <a:rPr lang="cs-CZ" i="1" dirty="0"/>
              <a:t>		</a:t>
            </a:r>
            <a:r>
              <a:rPr lang="cs-CZ" sz="2400" i="1" dirty="0"/>
              <a:t>TEDY  žádné korekce ze zobrazení a nadmořské výšky tzn. </a:t>
            </a:r>
            <a:r>
              <a:rPr lang="cs-CZ" sz="2400" b="1" i="1" dirty="0">
                <a:solidFill>
                  <a:srgbClr val="FF0000"/>
                </a:solidFill>
                <a:latin typeface="AR DARLING" panose="02000000000000000000" pitchFamily="2" charset="0"/>
              </a:rPr>
              <a:t>NE</a:t>
            </a:r>
            <a:r>
              <a:rPr lang="cs-CZ" sz="2400" b="1" i="1" dirty="0">
                <a:solidFill>
                  <a:srgbClr val="FF0000"/>
                </a:solidFill>
              </a:rPr>
              <a:t>  </a:t>
            </a:r>
            <a:r>
              <a:rPr lang="cs-CZ" sz="2400" i="1" dirty="0">
                <a:solidFill>
                  <a:srgbClr val="FF0000"/>
                </a:solidFill>
              </a:rPr>
              <a:t>S-JTSK</a:t>
            </a:r>
          </a:p>
          <a:p>
            <a:endParaRPr lang="cs-CZ" b="1" i="1" dirty="0">
              <a:solidFill>
                <a:srgbClr val="FF0000"/>
              </a:solidFill>
            </a:endParaRPr>
          </a:p>
          <a:p>
            <a:r>
              <a:rPr lang="cs-CZ" sz="3200" b="1" i="1" dirty="0"/>
              <a:t>STAVEBNÍ OBJEKT </a:t>
            </a:r>
            <a:r>
              <a:rPr lang="cs-CZ" sz="3200" dirty="0"/>
              <a:t> je definován </a:t>
            </a:r>
            <a:r>
              <a:rPr lang="cs-CZ" sz="3200" b="1" i="1" dirty="0"/>
              <a:t>.... </a:t>
            </a:r>
            <a:r>
              <a:rPr lang="cs-CZ" sz="3200" b="1" i="1" dirty="0" err="1"/>
              <a:t>Geomerickými</a:t>
            </a:r>
            <a:r>
              <a:rPr lang="cs-CZ" sz="3200" b="1" i="1" dirty="0"/>
              <a:t> parametry s </a:t>
            </a:r>
            <a:r>
              <a:rPr lang="cs-CZ" sz="3200" b="1" i="1" dirty="0" err="1"/>
              <a:t>odchylkama</a:t>
            </a:r>
            <a:r>
              <a:rPr lang="cs-CZ" sz="3200" b="1" i="1" dirty="0"/>
              <a:t> (</a:t>
            </a:r>
            <a:r>
              <a:rPr lang="el-GR" sz="3200" b="1" i="1" dirty="0"/>
              <a:t>δ</a:t>
            </a:r>
            <a:r>
              <a:rPr lang="cs-CZ" sz="3200" b="1" i="1" dirty="0" smtClean="0"/>
              <a:t>) </a:t>
            </a:r>
            <a:r>
              <a:rPr lang="cs-CZ" sz="3200" b="1" i="1" dirty="0"/>
              <a:t>	</a:t>
            </a:r>
            <a:r>
              <a:rPr lang="cs-CZ" sz="3200" i="1" dirty="0"/>
              <a:t>(ve většině případů </a:t>
            </a:r>
            <a:r>
              <a:rPr lang="cs-CZ" sz="3200" i="1" dirty="0" smtClean="0"/>
              <a:t>se jedná o mezní odchylky)</a:t>
            </a:r>
          </a:p>
          <a:p>
            <a:r>
              <a:rPr lang="cs-CZ" sz="3200" i="1" dirty="0" smtClean="0"/>
              <a:t>(Stavaři nepracují se středním odchylkami ale mezními odchylkami nebo s tolerancemi)</a:t>
            </a:r>
            <a:endParaRPr lang="cs-CZ" sz="3200" i="1" dirty="0"/>
          </a:p>
        </p:txBody>
      </p:sp>
    </p:spTree>
    <p:extLst>
      <p:ext uri="{BB962C8B-B14F-4D97-AF65-F5344CB8AC3E}">
        <p14:creationId xmlns:p14="http://schemas.microsoft.com/office/powerpoint/2010/main" val="39755114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3721" y="955221"/>
            <a:ext cx="11299372" cy="369332"/>
          </a:xfrm>
          <a:prstGeom prst="rect">
            <a:avLst/>
          </a:prstGeom>
          <a:noFill/>
        </p:spPr>
        <p:txBody>
          <a:bodyPr wrap="square" rtlCol="0">
            <a:spAutoFit/>
          </a:bodyPr>
          <a:lstStyle/>
          <a:p>
            <a:endParaRPr lang="cs-CZ" dirty="0"/>
          </a:p>
        </p:txBody>
      </p:sp>
      <p:sp>
        <p:nvSpPr>
          <p:cNvPr id="6" name="TextovéPole 5"/>
          <p:cNvSpPr txBox="1"/>
          <p:nvPr/>
        </p:nvSpPr>
        <p:spPr>
          <a:xfrm>
            <a:off x="383721" y="506186"/>
            <a:ext cx="6565067" cy="1477328"/>
          </a:xfrm>
          <a:prstGeom prst="rect">
            <a:avLst/>
          </a:prstGeom>
          <a:noFill/>
        </p:spPr>
        <p:txBody>
          <a:bodyPr wrap="none" rtlCol="0">
            <a:spAutoFit/>
          </a:bodyPr>
          <a:lstStyle/>
          <a:p>
            <a:r>
              <a:rPr lang="cs-CZ" b="1" dirty="0"/>
              <a:t>Přehled norem </a:t>
            </a:r>
            <a:r>
              <a:rPr lang="cs-CZ" b="1" dirty="0" smtClean="0"/>
              <a:t>prezentujících  - Geometrickou </a:t>
            </a:r>
            <a:r>
              <a:rPr lang="cs-CZ" b="1" dirty="0"/>
              <a:t>přesnost ve výstavbě</a:t>
            </a:r>
            <a:endParaRPr lang="cs-CZ" dirty="0"/>
          </a:p>
          <a:p>
            <a:pPr lvl="0"/>
            <a:r>
              <a:rPr lang="cs-CZ" dirty="0"/>
              <a:t>Projektování – příprava</a:t>
            </a:r>
          </a:p>
          <a:p>
            <a:pPr lvl="0"/>
            <a:r>
              <a:rPr lang="cs-CZ" dirty="0"/>
              <a:t>Projektování – navrhování</a:t>
            </a:r>
          </a:p>
          <a:p>
            <a:pPr lvl="0"/>
            <a:r>
              <a:rPr lang="cs-CZ" dirty="0"/>
              <a:t>Realizace – vytyčování</a:t>
            </a:r>
          </a:p>
          <a:p>
            <a:pPr lvl="0"/>
            <a:r>
              <a:rPr lang="cs-CZ" dirty="0"/>
              <a:t>Realizace – kontrolní </a:t>
            </a:r>
            <a:r>
              <a:rPr lang="cs-CZ" dirty="0" smtClean="0"/>
              <a:t>měření</a:t>
            </a:r>
            <a:endParaRPr lang="cs-CZ" dirty="0"/>
          </a:p>
        </p:txBody>
      </p:sp>
      <p:graphicFrame>
        <p:nvGraphicFramePr>
          <p:cNvPr id="12" name="Tabulka 11"/>
          <p:cNvGraphicFramePr>
            <a:graphicFrameLocks noGrp="1"/>
          </p:cNvGraphicFramePr>
          <p:nvPr>
            <p:extLst>
              <p:ext uri="{D42A27DB-BD31-4B8C-83A1-F6EECF244321}">
                <p14:modId xmlns:p14="http://schemas.microsoft.com/office/powerpoint/2010/main" val="3251405446"/>
              </p:ext>
            </p:extLst>
          </p:nvPr>
        </p:nvGraphicFramePr>
        <p:xfrm>
          <a:off x="620487" y="2104039"/>
          <a:ext cx="11062606" cy="4075453"/>
        </p:xfrm>
        <a:graphic>
          <a:graphicData uri="http://schemas.openxmlformats.org/drawingml/2006/table">
            <a:tbl>
              <a:tblPr firstRow="1" firstCol="1" lastRow="1" lastCol="1" bandRow="1" bandCol="1">
                <a:tableStyleId>{5C22544A-7EE6-4342-B048-85BDC9FD1C3A}</a:tableStyleId>
              </a:tblPr>
              <a:tblGrid>
                <a:gridCol w="349930"/>
                <a:gridCol w="2377944"/>
                <a:gridCol w="8334732"/>
              </a:tblGrid>
              <a:tr h="434767">
                <a:tc gridSpan="3">
                  <a:txBody>
                    <a:bodyPr/>
                    <a:lstStyle/>
                    <a:p>
                      <a:pPr>
                        <a:spcAft>
                          <a:spcPts val="0"/>
                        </a:spcAft>
                      </a:pPr>
                      <a:r>
                        <a:rPr lang="cs-CZ" sz="2000" dirty="0">
                          <a:effectLst/>
                        </a:rPr>
                        <a:t>Výchozí normy + Terminologie</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r>
              <a:tr h="745313">
                <a:tc rowSpan="3">
                  <a:txBody>
                    <a:bodyPr/>
                    <a:lstStyle/>
                    <a:p>
                      <a:pPr>
                        <a:spcAft>
                          <a:spcPts val="0"/>
                        </a:spcAft>
                      </a:pPr>
                      <a:r>
                        <a:rPr lang="cs-CZ" sz="2000">
                          <a:effectLst/>
                        </a:rPr>
                        <a:t> </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ČSN  ISO 1803 / 99</a:t>
                      </a:r>
                    </a:p>
                    <a:p>
                      <a:pPr>
                        <a:spcAft>
                          <a:spcPts val="0"/>
                        </a:spcAft>
                      </a:pPr>
                      <a:r>
                        <a:rPr lang="cs-CZ" sz="2000" dirty="0">
                          <a:effectLst/>
                        </a:rPr>
                        <a:t>(73 0201)</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Pozemní stavby – Tolerance - Vyjadřování přesnosti rozměrů-zásady a názvosloví.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634738">
                <a:tc vMerge="1">
                  <a:txBody>
                    <a:bodyPr/>
                    <a:lstStyle/>
                    <a:p>
                      <a:endParaRPr lang="cs-CZ"/>
                    </a:p>
                  </a:txBody>
                  <a:tcPr/>
                </a:tc>
                <a:tc>
                  <a:txBody>
                    <a:bodyPr/>
                    <a:lstStyle/>
                    <a:p>
                      <a:pPr>
                        <a:spcAft>
                          <a:spcPts val="0"/>
                        </a:spcAft>
                      </a:pPr>
                      <a:r>
                        <a:rPr lang="cs-CZ" sz="2000" dirty="0">
                          <a:effectLst/>
                        </a:rPr>
                        <a:t>ČSN ISO 7078 / 96</a:t>
                      </a:r>
                    </a:p>
                    <a:p>
                      <a:pPr>
                        <a:spcAft>
                          <a:spcPts val="0"/>
                        </a:spcAft>
                      </a:pPr>
                      <a:r>
                        <a:rPr lang="cs-CZ" sz="2000" dirty="0">
                          <a:effectLst/>
                        </a:rPr>
                        <a:t>(73 0230</a:t>
                      </a:r>
                      <a:r>
                        <a:rPr lang="cs-CZ" sz="2000" dirty="0" smtClean="0">
                          <a:effectLst/>
                        </a:rPr>
                        <a:t>)</a:t>
                      </a:r>
                      <a:endParaRPr lang="cs-CZ" sz="2000" dirty="0">
                        <a:effectLst/>
                      </a:endParaRPr>
                    </a:p>
                  </a:txBody>
                  <a:tcPr marL="68580" marR="68580" marT="0" marB="0"/>
                </a:tc>
                <a:tc>
                  <a:txBody>
                    <a:bodyPr/>
                    <a:lstStyle/>
                    <a:p>
                      <a:pPr>
                        <a:spcAft>
                          <a:spcPts val="0"/>
                        </a:spcAft>
                      </a:pPr>
                      <a:r>
                        <a:rPr lang="cs-CZ" sz="2000" dirty="0">
                          <a:effectLst/>
                        </a:rPr>
                        <a:t>Pozemní stavby - Postupy měření a vytyčování-Slovník a vysvětlivky</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35240">
                <a:tc vMerge="1">
                  <a:txBody>
                    <a:bodyPr/>
                    <a:lstStyle/>
                    <a:p>
                      <a:endParaRPr lang="cs-CZ"/>
                    </a:p>
                  </a:txBody>
                  <a:tcPr/>
                </a:tc>
                <a:tc>
                  <a:txBody>
                    <a:bodyPr/>
                    <a:lstStyle/>
                    <a:p>
                      <a:pPr>
                        <a:spcAft>
                          <a:spcPts val="0"/>
                        </a:spcAft>
                      </a:pPr>
                      <a:r>
                        <a:rPr lang="cs-CZ" sz="2000">
                          <a:effectLst/>
                        </a:rPr>
                        <a:t>ČSN 73 0202 / 95</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Geometrická přesnost ve výstavbě, základní ustanovení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434767">
                <a:tc gridSpan="3">
                  <a:txBody>
                    <a:bodyPr/>
                    <a:lstStyle/>
                    <a:p>
                      <a:pPr>
                        <a:spcAft>
                          <a:spcPts val="0"/>
                        </a:spcAft>
                      </a:pPr>
                      <a:r>
                        <a:rPr lang="cs-CZ" sz="2000" dirty="0">
                          <a:effectLst/>
                        </a:rPr>
                        <a:t>Normy pro navrhování</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cs-CZ"/>
                    </a:p>
                  </a:txBody>
                  <a:tcPr/>
                </a:tc>
                <a:tc hMerge="1">
                  <a:txBody>
                    <a:bodyPr/>
                    <a:lstStyle/>
                    <a:p>
                      <a:endParaRPr lang="cs-CZ"/>
                    </a:p>
                  </a:txBody>
                  <a:tcPr/>
                </a:tc>
              </a:tr>
              <a:tr h="372657">
                <a:tc rowSpan="4">
                  <a:txBody>
                    <a:bodyPr/>
                    <a:lstStyle/>
                    <a:p>
                      <a:pPr>
                        <a:spcAft>
                          <a:spcPts val="0"/>
                        </a:spcAft>
                      </a:pPr>
                      <a:r>
                        <a:rPr lang="cs-CZ" sz="2000" dirty="0">
                          <a:effectLst/>
                        </a:rPr>
                        <a:t> </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ČSN 73 0205 / 95</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Navrhování geometrické přesnosti</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pPr>
                      <a:r>
                        <a:rPr lang="cs-CZ" sz="2000" dirty="0">
                          <a:effectLst/>
                        </a:rPr>
                        <a:t>ČSN EN ISO 6284 / </a:t>
                      </a:r>
                      <a:r>
                        <a:rPr lang="cs-CZ" sz="2000" dirty="0" smtClean="0">
                          <a:effectLst/>
                        </a:rPr>
                        <a:t>00</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Výkresy ve stavebnictví - Předepisování mezních odchylek</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pPr>
                      <a:r>
                        <a:rPr lang="cs-CZ" sz="2000">
                          <a:effectLst/>
                        </a:rPr>
                        <a:t>ČSN 01 3419 / 87</a:t>
                      </a:r>
                      <a:endParaRPr lang="cs-CZ" sz="200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cs-CZ" sz="2000" dirty="0">
                          <a:effectLst/>
                        </a:rPr>
                        <a:t>Výkresy ve stavebnictví. Vytyčovací výkresy staveb.</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r h="372657">
                <a:tc vMerge="1">
                  <a:txBody>
                    <a:bodyPr/>
                    <a:lstStyle/>
                    <a:p>
                      <a:endParaRPr lang="cs-CZ"/>
                    </a:p>
                  </a:txBody>
                  <a:tcPr/>
                </a:tc>
                <a:tc>
                  <a:txBody>
                    <a:bodyPr/>
                    <a:lstStyle/>
                    <a:p>
                      <a:pPr>
                        <a:spcAft>
                          <a:spcPts val="0"/>
                        </a:spcAft>
                        <a:tabLst>
                          <a:tab pos="6156960" algn="l"/>
                        </a:tabLst>
                      </a:pPr>
                      <a:r>
                        <a:rPr lang="cs-CZ" sz="2000" dirty="0">
                          <a:effectLst/>
                        </a:rPr>
                        <a:t>ČSN 73 0405 / 97</a:t>
                      </a:r>
                      <a:endParaRPr lang="cs-CZ"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tabLst>
                          <a:tab pos="6156960" algn="l"/>
                        </a:tabLst>
                      </a:pPr>
                      <a:r>
                        <a:rPr lang="cs-CZ" sz="2000" dirty="0">
                          <a:effectLst/>
                        </a:rPr>
                        <a:t>Měření posunů stavebních objektů</a:t>
                      </a:r>
                      <a:endParaRPr lang="cs-CZ" sz="2000" dirty="0">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
        <p:nvSpPr>
          <p:cNvPr id="13" name="TextovéPole 12"/>
          <p:cNvSpPr txBox="1"/>
          <p:nvPr/>
        </p:nvSpPr>
        <p:spPr>
          <a:xfrm>
            <a:off x="6335486" y="1445079"/>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321170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51064" y="457200"/>
            <a:ext cx="184731" cy="369332"/>
          </a:xfrm>
          <a:prstGeom prst="rect">
            <a:avLst/>
          </a:prstGeom>
          <a:noFill/>
        </p:spPr>
        <p:txBody>
          <a:bodyPr wrap="none" rtlCol="0">
            <a:spAutoFit/>
          </a:bodyPr>
          <a:lstStyle/>
          <a:p>
            <a:endParaRPr lang="cs-CZ" dirty="0"/>
          </a:p>
        </p:txBody>
      </p:sp>
      <p:graphicFrame>
        <p:nvGraphicFramePr>
          <p:cNvPr id="7" name="Tabulka 6"/>
          <p:cNvGraphicFramePr>
            <a:graphicFrameLocks noGrp="1"/>
          </p:cNvGraphicFramePr>
          <p:nvPr>
            <p:extLst>
              <p:ext uri="{D42A27DB-BD31-4B8C-83A1-F6EECF244321}">
                <p14:modId xmlns:p14="http://schemas.microsoft.com/office/powerpoint/2010/main" val="2778123967"/>
              </p:ext>
            </p:extLst>
          </p:nvPr>
        </p:nvGraphicFramePr>
        <p:xfrm>
          <a:off x="514186" y="131668"/>
          <a:ext cx="11163627" cy="6705600"/>
        </p:xfrm>
        <a:graphic>
          <a:graphicData uri="http://schemas.openxmlformats.org/drawingml/2006/table">
            <a:tbl>
              <a:tblPr firstRow="1" firstCol="1" lastRow="1" lastCol="1" bandRow="1" bandCol="1">
                <a:tableStyleId>{5C22544A-7EE6-4342-B048-85BDC9FD1C3A}</a:tableStyleId>
              </a:tblPr>
              <a:tblGrid>
                <a:gridCol w="370443"/>
                <a:gridCol w="2960750"/>
                <a:gridCol w="7832434"/>
              </a:tblGrid>
              <a:tr h="135522">
                <a:tc gridSpan="3">
                  <a:txBody>
                    <a:bodyPr/>
                    <a:lstStyle/>
                    <a:p>
                      <a:pPr>
                        <a:spcAft>
                          <a:spcPts val="0"/>
                        </a:spcAft>
                        <a:tabLst>
                          <a:tab pos="6156960" algn="l"/>
                        </a:tabLst>
                      </a:pPr>
                      <a:r>
                        <a:rPr lang="cs-CZ" sz="2000" dirty="0">
                          <a:effectLst/>
                        </a:rPr>
                        <a:t>Realizace staveb</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hMerge="1">
                  <a:txBody>
                    <a:bodyPr/>
                    <a:lstStyle/>
                    <a:p>
                      <a:endParaRPr lang="cs-CZ"/>
                    </a:p>
                  </a:txBody>
                  <a:tcPr/>
                </a:tc>
                <a:tc hMerge="1">
                  <a:txBody>
                    <a:bodyPr/>
                    <a:lstStyle/>
                    <a:p>
                      <a:endParaRPr lang="cs-CZ"/>
                    </a:p>
                  </a:txBody>
                  <a:tcPr/>
                </a:tc>
              </a:tr>
              <a:tr h="232324">
                <a:tc rowSpan="8">
                  <a:txBody>
                    <a:bodyPr/>
                    <a:lstStyle/>
                    <a:p>
                      <a:pPr>
                        <a:spcAft>
                          <a:spcPts val="0"/>
                        </a:spcAft>
                      </a:pPr>
                      <a:r>
                        <a:rPr lang="cs-CZ" sz="2000" dirty="0">
                          <a:effectLst/>
                        </a:rPr>
                        <a:t> </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ČSN ISO 8322 – 1 až 10 / 94</a:t>
                      </a:r>
                    </a:p>
                    <a:p>
                      <a:pPr>
                        <a:spcAft>
                          <a:spcPts val="0"/>
                        </a:spcAft>
                      </a:pPr>
                      <a:r>
                        <a:rPr lang="cs-CZ" sz="2000" dirty="0">
                          <a:effectLst/>
                        </a:rPr>
                        <a:t>(73 0212)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Pozemní stavby - měřicí přístroje …. </a:t>
                      </a:r>
                    </a:p>
                    <a:p>
                      <a:pPr>
                        <a:spcAft>
                          <a:spcPts val="0"/>
                        </a:spcAft>
                      </a:pPr>
                      <a:r>
                        <a:rPr lang="cs-CZ" sz="2000" dirty="0">
                          <a:solidFill>
                            <a:srgbClr val="FF0000"/>
                          </a:solidFill>
                          <a:effectLst/>
                        </a:rPr>
                        <a:t>Nahrazena ČSN ISO 17 123/</a:t>
                      </a:r>
                      <a:endParaRPr lang="cs-CZ" sz="2000" dirty="0">
                        <a:solidFill>
                          <a:srgbClr val="FF0000"/>
                        </a:solidFill>
                        <a:effectLst/>
                        <a:latin typeface="Times New Roman" panose="02020603050405020304" pitchFamily="18" charset="0"/>
                        <a:ea typeface="Times New Roman" panose="02020603050405020304" pitchFamily="18" charset="0"/>
                      </a:endParaRPr>
                    </a:p>
                  </a:txBody>
                  <a:tcPr marL="30125" marR="30125" marT="0" marB="0"/>
                </a:tc>
              </a:tr>
              <a:tr h="766987">
                <a:tc vMerge="1">
                  <a:txBody>
                    <a:bodyPr/>
                    <a:lstStyle/>
                    <a:p>
                      <a:endParaRPr lang="cs-CZ"/>
                    </a:p>
                  </a:txBody>
                  <a:tcPr/>
                </a:tc>
                <a:tc>
                  <a:txBody>
                    <a:bodyPr/>
                    <a:lstStyle/>
                    <a:p>
                      <a:pPr>
                        <a:spcAft>
                          <a:spcPts val="0"/>
                        </a:spcAft>
                      </a:pPr>
                      <a:r>
                        <a:rPr lang="cs-CZ" sz="2000" dirty="0">
                          <a:effectLst/>
                        </a:rPr>
                        <a:t>ČSN ISO 17 123 – 1 až 8/ </a:t>
                      </a:r>
                      <a:r>
                        <a:rPr lang="cs-CZ" sz="2000" dirty="0" err="1">
                          <a:effectLst/>
                        </a:rPr>
                        <a:t>xx</a:t>
                      </a:r>
                      <a:endParaRPr lang="cs-CZ" sz="2000" dirty="0">
                        <a:effectLst/>
                      </a:endParaRPr>
                    </a:p>
                    <a:p>
                      <a:pPr>
                        <a:spcAft>
                          <a:spcPts val="0"/>
                        </a:spcAft>
                      </a:pPr>
                      <a:r>
                        <a:rPr lang="cs-CZ" sz="2000" dirty="0">
                          <a:effectLst/>
                        </a:rPr>
                        <a:t>(73 0220)</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a:effectLst/>
                        </a:rPr>
                        <a:t>Optika a optické přístroje – Základní postupy pro testování geodetických a měřicích přístrojů</a:t>
                      </a:r>
                    </a:p>
                    <a:p>
                      <a:pPr marL="342900" lvl="0" indent="-342900">
                        <a:spcAft>
                          <a:spcPts val="0"/>
                        </a:spcAft>
                        <a:buFont typeface="Times New Roman" panose="02020603050405020304" pitchFamily="18" charset="0"/>
                        <a:buChar char="-"/>
                      </a:pPr>
                      <a:r>
                        <a:rPr lang="cs-CZ" sz="2000">
                          <a:effectLst/>
                        </a:rPr>
                        <a:t>Část 1/2014 – Teorie (převzetí originálu)</a:t>
                      </a:r>
                    </a:p>
                    <a:p>
                      <a:pPr marL="342900" lvl="0" indent="-342900">
                        <a:spcAft>
                          <a:spcPts val="0"/>
                        </a:spcAft>
                        <a:buFont typeface="Times New Roman" panose="02020603050405020304" pitchFamily="18" charset="0"/>
                        <a:buChar char="-"/>
                      </a:pPr>
                      <a:r>
                        <a:rPr lang="cs-CZ" sz="2000">
                          <a:effectLst/>
                        </a:rPr>
                        <a:t>Část 2/2005 – Nivelační přístroje</a:t>
                      </a:r>
                    </a:p>
                    <a:p>
                      <a:pPr marL="342900" lvl="0" indent="-342900">
                        <a:spcAft>
                          <a:spcPts val="0"/>
                        </a:spcAft>
                        <a:buFont typeface="Times New Roman" panose="02020603050405020304" pitchFamily="18" charset="0"/>
                        <a:buChar char="-"/>
                      </a:pPr>
                      <a:r>
                        <a:rPr lang="cs-CZ" sz="2000">
                          <a:effectLst/>
                        </a:rPr>
                        <a:t>Část 3/2005 – Teodolity</a:t>
                      </a:r>
                    </a:p>
                    <a:p>
                      <a:pPr marL="342900" lvl="0" indent="-342900">
                        <a:spcAft>
                          <a:spcPts val="0"/>
                        </a:spcAft>
                        <a:buFont typeface="Times New Roman" panose="02020603050405020304" pitchFamily="18" charset="0"/>
                        <a:buChar char="-"/>
                      </a:pPr>
                      <a:r>
                        <a:rPr lang="cs-CZ" sz="2000">
                          <a:effectLst/>
                        </a:rPr>
                        <a:t>Část 4/2012 – Elektrooptické dálkoměry (převzetí originálu</a:t>
                      </a:r>
                    </a:p>
                    <a:p>
                      <a:pPr marL="342900" lvl="0" indent="-342900">
                        <a:spcAft>
                          <a:spcPts val="0"/>
                        </a:spcAft>
                        <a:buFont typeface="Times New Roman" panose="02020603050405020304" pitchFamily="18" charset="0"/>
                        <a:buChar char="-"/>
                      </a:pPr>
                      <a:r>
                        <a:rPr lang="cs-CZ" sz="2000">
                          <a:effectLst/>
                        </a:rPr>
                        <a:t>Část 5/2012 – Elektronické tachymetry (převzetí originálu)</a:t>
                      </a:r>
                    </a:p>
                    <a:p>
                      <a:pPr marL="342900" lvl="0" indent="-342900">
                        <a:spcAft>
                          <a:spcPts val="0"/>
                        </a:spcAft>
                        <a:buFont typeface="Times New Roman" panose="02020603050405020304" pitchFamily="18" charset="0"/>
                        <a:buChar char="-"/>
                      </a:pPr>
                      <a:r>
                        <a:rPr lang="cs-CZ" sz="2000">
                          <a:effectLst/>
                        </a:rPr>
                        <a:t>Část 6/2012 – Rotační lasery (převzetí originálu)</a:t>
                      </a:r>
                    </a:p>
                    <a:p>
                      <a:pPr marL="342900" lvl="0" indent="-342900">
                        <a:spcAft>
                          <a:spcPts val="0"/>
                        </a:spcAft>
                        <a:buFont typeface="Times New Roman" panose="02020603050405020304" pitchFamily="18" charset="0"/>
                        <a:buChar char="-"/>
                      </a:pPr>
                      <a:r>
                        <a:rPr lang="cs-CZ" sz="2000">
                          <a:effectLst/>
                        </a:rPr>
                        <a:t>Část 7/2005 – Optické provažovací přístroje</a:t>
                      </a:r>
                    </a:p>
                    <a:p>
                      <a:pPr marL="342900" lvl="0" indent="-342900">
                        <a:spcAft>
                          <a:spcPts val="0"/>
                        </a:spcAft>
                        <a:buFont typeface="Times New Roman" panose="02020603050405020304" pitchFamily="18" charset="0"/>
                        <a:buChar char="-"/>
                      </a:pPr>
                      <a:r>
                        <a:rPr lang="cs-CZ" sz="2000">
                          <a:effectLst/>
                        </a:rPr>
                        <a:t>Část 8/2007 – GNSS polní přístroje pro metodu RTK</a:t>
                      </a:r>
                      <a:endParaRPr lang="cs-CZ" sz="2000">
                        <a:effectLst/>
                        <a:latin typeface="Times New Roman" panose="02020603050405020304" pitchFamily="18" charset="0"/>
                        <a:ea typeface="Times New Roman" panose="02020603050405020304" pitchFamily="18" charset="0"/>
                      </a:endParaRPr>
                    </a:p>
                  </a:txBody>
                  <a:tcPr marL="30125" marR="30125" marT="0" marB="0"/>
                </a:tc>
              </a:tr>
              <a:tr h="253093">
                <a:tc vMerge="1">
                  <a:txBody>
                    <a:bodyPr/>
                    <a:lstStyle/>
                    <a:p>
                      <a:endParaRPr lang="cs-CZ"/>
                    </a:p>
                  </a:txBody>
                  <a:tcPr/>
                </a:tc>
                <a:tc>
                  <a:txBody>
                    <a:bodyPr/>
                    <a:lstStyle/>
                    <a:p>
                      <a:pPr>
                        <a:spcAft>
                          <a:spcPts val="0"/>
                        </a:spcAft>
                      </a:pPr>
                      <a:r>
                        <a:rPr lang="cs-CZ" sz="2000" dirty="0">
                          <a:effectLst/>
                        </a:rPr>
                        <a:t>ČSN ISO 4463–1/ 97 </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a:effectLst/>
                        </a:rPr>
                        <a:t>Měřicí metody ve výstavbě - vytyčování a měření. </a:t>
                      </a:r>
                    </a:p>
                    <a:p>
                      <a:pPr>
                        <a:spcAft>
                          <a:spcPts val="0"/>
                        </a:spcAft>
                      </a:pPr>
                      <a:r>
                        <a:rPr lang="cs-CZ" sz="2000">
                          <a:effectLst/>
                        </a:rPr>
                        <a:t>Část 1: Navrhování, organizace, postupy měření a přejímací podmínky.</a:t>
                      </a:r>
                      <a:endParaRPr lang="cs-CZ" sz="2000">
                        <a:effectLst/>
                        <a:latin typeface="Times New Roman" panose="02020603050405020304" pitchFamily="18" charset="0"/>
                        <a:ea typeface="Times New Roman" panose="02020603050405020304" pitchFamily="18" charset="0"/>
                      </a:endParaRPr>
                    </a:p>
                  </a:txBody>
                  <a:tcPr marL="30125" marR="30125" marT="0" marB="0"/>
                </a:tc>
              </a:tr>
              <a:tr h="204107">
                <a:tc vMerge="1">
                  <a:txBody>
                    <a:bodyPr/>
                    <a:lstStyle/>
                    <a:p>
                      <a:endParaRPr lang="cs-CZ"/>
                    </a:p>
                  </a:txBody>
                  <a:tcPr/>
                </a:tc>
                <a:tc>
                  <a:txBody>
                    <a:bodyPr/>
                    <a:lstStyle/>
                    <a:p>
                      <a:pPr>
                        <a:spcAft>
                          <a:spcPts val="0"/>
                        </a:spcAft>
                      </a:pPr>
                      <a:r>
                        <a:rPr lang="cs-CZ" sz="2000" dirty="0">
                          <a:effectLst/>
                        </a:rPr>
                        <a:t>ČSN ISO 4463- 2 / 97</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a:effectLst/>
                        </a:rPr>
                        <a:t>Měřicí metody ve výstavbě-vytyčování a měření. </a:t>
                      </a:r>
                    </a:p>
                    <a:p>
                      <a:pPr>
                        <a:spcAft>
                          <a:spcPts val="0"/>
                        </a:spcAft>
                      </a:pPr>
                      <a:r>
                        <a:rPr lang="cs-CZ" sz="2000">
                          <a:effectLst/>
                        </a:rPr>
                        <a:t>Část 2: Měřické značky.</a:t>
                      </a:r>
                      <a:endParaRPr lang="cs-CZ" sz="2000">
                        <a:effectLst/>
                        <a:latin typeface="Times New Roman" panose="02020603050405020304" pitchFamily="18" charset="0"/>
                        <a:ea typeface="Times New Roman" panose="02020603050405020304" pitchFamily="18" charset="0"/>
                      </a:endParaRPr>
                    </a:p>
                  </a:txBody>
                  <a:tcPr marL="30125" marR="30125" marT="0" marB="0"/>
                </a:tc>
              </a:tr>
              <a:tr h="204108">
                <a:tc vMerge="1">
                  <a:txBody>
                    <a:bodyPr/>
                    <a:lstStyle/>
                    <a:p>
                      <a:endParaRPr lang="cs-CZ"/>
                    </a:p>
                  </a:txBody>
                  <a:tcPr/>
                </a:tc>
                <a:tc>
                  <a:txBody>
                    <a:bodyPr/>
                    <a:lstStyle/>
                    <a:p>
                      <a:pPr>
                        <a:spcAft>
                          <a:spcPts val="0"/>
                        </a:spcAft>
                      </a:pPr>
                      <a:r>
                        <a:rPr lang="cs-CZ" sz="2000" dirty="0">
                          <a:effectLst/>
                        </a:rPr>
                        <a:t>ČSN ISO 4463-3 / 97</a:t>
                      </a:r>
                    </a:p>
                    <a:p>
                      <a:pPr>
                        <a:spcAft>
                          <a:spcPts val="0"/>
                        </a:spcAft>
                      </a:pPr>
                      <a:r>
                        <a:rPr lang="cs-CZ" sz="2000" dirty="0">
                          <a:effectLst/>
                        </a:rPr>
                        <a:t>(73 0411)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Měřicí metody ve výstavbě-vytyčování a měření. </a:t>
                      </a:r>
                    </a:p>
                    <a:p>
                      <a:pPr>
                        <a:spcAft>
                          <a:spcPts val="0"/>
                        </a:spcAft>
                      </a:pPr>
                      <a:r>
                        <a:rPr lang="cs-CZ" sz="2000" dirty="0">
                          <a:effectLst/>
                        </a:rPr>
                        <a:t>Část 3:Kontrolní seznam geodetických a měřických služeb.</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122464">
                <a:tc vMerge="1">
                  <a:txBody>
                    <a:bodyPr/>
                    <a:lstStyle/>
                    <a:p>
                      <a:endParaRPr lang="cs-CZ"/>
                    </a:p>
                  </a:txBody>
                  <a:tcPr/>
                </a:tc>
                <a:tc>
                  <a:txBody>
                    <a:bodyPr/>
                    <a:lstStyle/>
                    <a:p>
                      <a:pPr>
                        <a:spcAft>
                          <a:spcPts val="0"/>
                        </a:spcAft>
                      </a:pPr>
                      <a:r>
                        <a:rPr lang="cs-CZ" sz="2000">
                          <a:effectLst/>
                        </a:rPr>
                        <a:t>ČSN 73 0420 -1 / 02 </a:t>
                      </a:r>
                      <a:endParaRPr lang="cs-CZ" sz="200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Přesnost vytyčování staveb-Část 1: Základní požadavky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114300">
                <a:tc vMerge="1">
                  <a:txBody>
                    <a:bodyPr/>
                    <a:lstStyle/>
                    <a:p>
                      <a:endParaRPr lang="cs-CZ"/>
                    </a:p>
                  </a:txBody>
                  <a:tcPr/>
                </a:tc>
                <a:tc>
                  <a:txBody>
                    <a:bodyPr/>
                    <a:lstStyle/>
                    <a:p>
                      <a:pPr>
                        <a:spcAft>
                          <a:spcPts val="0"/>
                        </a:spcAft>
                      </a:pPr>
                      <a:r>
                        <a:rPr lang="cs-CZ" sz="2000">
                          <a:effectLst/>
                        </a:rPr>
                        <a:t>ČSN 73 0420-2  / 02</a:t>
                      </a:r>
                      <a:endParaRPr lang="cs-CZ" sz="200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Přesnost vytyčování staveb-Část 2: Vytyčovací odchylky</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232324">
                <a:tc vMerge="1">
                  <a:txBody>
                    <a:bodyPr/>
                    <a:lstStyle/>
                    <a:p>
                      <a:endParaRPr lang="cs-CZ"/>
                    </a:p>
                  </a:txBody>
                  <a:tcPr/>
                </a:tc>
                <a:tc>
                  <a:txBody>
                    <a:bodyPr/>
                    <a:lstStyle/>
                    <a:p>
                      <a:pPr>
                        <a:spcAft>
                          <a:spcPts val="0"/>
                        </a:spcAft>
                      </a:pPr>
                      <a:r>
                        <a:rPr lang="cs-CZ" sz="2000" dirty="0">
                          <a:effectLst/>
                        </a:rPr>
                        <a:t>ČSN 73 2480 / 94</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Provádění a kontrola montovaných betonových konstrukcí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bl>
          </a:graphicData>
        </a:graphic>
      </p:graphicFrame>
      <p:sp>
        <p:nvSpPr>
          <p:cNvPr id="8" name="Rectangle 2"/>
          <p:cNvSpPr>
            <a:spLocks noChangeArrowheads="1"/>
          </p:cNvSpPr>
          <p:nvPr/>
        </p:nvSpPr>
        <p:spPr bwMode="auto">
          <a:xfrm>
            <a:off x="4751388" y="1747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r>
            <a:br>
              <a:rPr kumimoji="0" lang="cs-CZ" altLang="cs-CZ"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br>
            <a:endParaRPr kumimoji="0" lang="cs-CZ" altLang="cs-CZ" sz="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1820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667773176"/>
              </p:ext>
            </p:extLst>
          </p:nvPr>
        </p:nvGraphicFramePr>
        <p:xfrm>
          <a:off x="522514" y="351065"/>
          <a:ext cx="11108870" cy="2890155"/>
        </p:xfrm>
        <a:graphic>
          <a:graphicData uri="http://schemas.openxmlformats.org/drawingml/2006/table">
            <a:tbl>
              <a:tblPr firstRow="1" firstCol="1" lastRow="1" lastCol="1" bandRow="1" bandCol="1">
                <a:tableStyleId>{5C22544A-7EE6-4342-B048-85BDC9FD1C3A}</a:tableStyleId>
              </a:tblPr>
              <a:tblGrid>
                <a:gridCol w="2514600"/>
                <a:gridCol w="8594270"/>
              </a:tblGrid>
              <a:tr h="661306">
                <a:tc>
                  <a:txBody>
                    <a:bodyPr/>
                    <a:lstStyle/>
                    <a:p>
                      <a:pPr>
                        <a:spcAft>
                          <a:spcPts val="0"/>
                        </a:spcAft>
                      </a:pPr>
                      <a:r>
                        <a:rPr lang="cs-CZ" sz="2000" dirty="0">
                          <a:effectLst/>
                        </a:rPr>
                        <a:t>ČSN ISO 7077 / 96</a:t>
                      </a:r>
                    </a:p>
                    <a:p>
                      <a:pPr>
                        <a:spcAft>
                          <a:spcPts val="0"/>
                        </a:spcAft>
                      </a:pPr>
                      <a:r>
                        <a:rPr lang="cs-CZ" sz="2000" dirty="0">
                          <a:effectLst/>
                        </a:rPr>
                        <a:t>(73 0212</a:t>
                      </a:r>
                      <a:r>
                        <a:rPr lang="cs-CZ" sz="2000" dirty="0" smtClean="0">
                          <a:effectLst/>
                        </a:rPr>
                        <a:t>)</a:t>
                      </a:r>
                      <a:endParaRPr lang="cs-CZ" sz="2000" dirty="0">
                        <a:effectLst/>
                      </a:endParaRPr>
                    </a:p>
                  </a:txBody>
                  <a:tcPr marL="30125" marR="30125" marT="0" marB="0"/>
                </a:tc>
                <a:tc>
                  <a:txBody>
                    <a:bodyPr/>
                    <a:lstStyle/>
                    <a:p>
                      <a:pPr>
                        <a:spcAft>
                          <a:spcPts val="0"/>
                        </a:spcAft>
                      </a:pPr>
                      <a:r>
                        <a:rPr lang="cs-CZ" sz="2000" dirty="0">
                          <a:effectLst/>
                        </a:rPr>
                        <a:t>Geometrická přesnost ve výstavbě. Měřické metody ve výstavbě. Všeobecné zásady a postupy pro ověřování správnosti rozměrů.</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587828">
                <a:tc>
                  <a:txBody>
                    <a:bodyPr/>
                    <a:lstStyle/>
                    <a:p>
                      <a:pPr>
                        <a:spcAft>
                          <a:spcPts val="0"/>
                        </a:spcAft>
                      </a:pPr>
                      <a:r>
                        <a:rPr lang="cs-CZ" sz="2000" dirty="0">
                          <a:effectLst/>
                        </a:rPr>
                        <a:t>ČSN 73 0210–1 / 92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Geometrická přesnost ve výstavbě. Podmínky provádění. </a:t>
                      </a:r>
                    </a:p>
                    <a:p>
                      <a:pPr>
                        <a:spcAft>
                          <a:spcPts val="0"/>
                        </a:spcAft>
                      </a:pPr>
                      <a:r>
                        <a:rPr lang="cs-CZ" sz="2000" dirty="0">
                          <a:effectLst/>
                        </a:rPr>
                        <a:t>Část 1: Přesnost osazení.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949778">
                <a:tc>
                  <a:txBody>
                    <a:bodyPr/>
                    <a:lstStyle/>
                    <a:p>
                      <a:pPr>
                        <a:spcAft>
                          <a:spcPts val="0"/>
                        </a:spcAft>
                      </a:pPr>
                      <a:r>
                        <a:rPr lang="cs-CZ" sz="2000" dirty="0">
                          <a:effectLst/>
                        </a:rPr>
                        <a:t>ČSN 73 0210–2 / 92</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Geometrická přesnost ve výstavbě. Podmínky provádění. </a:t>
                      </a:r>
                    </a:p>
                    <a:p>
                      <a:pPr>
                        <a:spcAft>
                          <a:spcPts val="0"/>
                        </a:spcAft>
                      </a:pPr>
                      <a:r>
                        <a:rPr lang="cs-CZ" sz="2000" dirty="0">
                          <a:effectLst/>
                        </a:rPr>
                        <a:t>Část 2: Přesnost monolitických betonových konstrukcí</a:t>
                      </a:r>
                    </a:p>
                    <a:p>
                      <a:pPr>
                        <a:spcAft>
                          <a:spcPts val="0"/>
                        </a:spcAft>
                      </a:pPr>
                      <a:r>
                        <a:rPr lang="cs-CZ" sz="2000" dirty="0">
                          <a:effectLst/>
                        </a:rPr>
                        <a:t>Nahrazena ČSN EN 13 670 (73 2400)</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r h="669471">
                <a:tc>
                  <a:txBody>
                    <a:bodyPr/>
                    <a:lstStyle/>
                    <a:p>
                      <a:pPr>
                        <a:spcAft>
                          <a:spcPts val="0"/>
                        </a:spcAft>
                      </a:pPr>
                      <a:r>
                        <a:rPr lang="cs-CZ" sz="2000" dirty="0">
                          <a:effectLst/>
                        </a:rPr>
                        <a:t>ČSN EN 13670-1/ 01</a:t>
                      </a:r>
                      <a:endParaRPr lang="cs-CZ" sz="2000" dirty="0">
                        <a:effectLst/>
                        <a:latin typeface="Times New Roman" panose="02020603050405020304" pitchFamily="18" charset="0"/>
                        <a:ea typeface="Times New Roman" panose="02020603050405020304" pitchFamily="18" charset="0"/>
                      </a:endParaRPr>
                    </a:p>
                  </a:txBody>
                  <a:tcPr marL="30125" marR="30125" marT="0" marB="0"/>
                </a:tc>
                <a:tc>
                  <a:txBody>
                    <a:bodyPr/>
                    <a:lstStyle/>
                    <a:p>
                      <a:pPr>
                        <a:spcAft>
                          <a:spcPts val="0"/>
                        </a:spcAft>
                      </a:pPr>
                      <a:r>
                        <a:rPr lang="cs-CZ" sz="2000" dirty="0">
                          <a:effectLst/>
                        </a:rPr>
                        <a:t>Provádění betonových konstrukcí-</a:t>
                      </a:r>
                    </a:p>
                    <a:p>
                      <a:pPr>
                        <a:spcAft>
                          <a:spcPts val="0"/>
                        </a:spcAft>
                      </a:pPr>
                      <a:r>
                        <a:rPr lang="cs-CZ" sz="2000" dirty="0">
                          <a:effectLst/>
                        </a:rPr>
                        <a:t>Část 1: společná ustanovení</a:t>
                      </a:r>
                      <a:endParaRPr lang="cs-CZ" sz="2000" dirty="0">
                        <a:effectLst/>
                        <a:latin typeface="Times New Roman" panose="02020603050405020304" pitchFamily="18" charset="0"/>
                        <a:ea typeface="Times New Roman" panose="02020603050405020304" pitchFamily="18" charset="0"/>
                      </a:endParaRPr>
                    </a:p>
                  </a:txBody>
                  <a:tcPr marL="30125" marR="30125" marT="0" marB="0"/>
                </a:tc>
              </a:tr>
            </a:tbl>
          </a:graphicData>
        </a:graphic>
      </p:graphicFrame>
    </p:spTree>
    <p:extLst>
      <p:ext uri="{BB962C8B-B14F-4D97-AF65-F5344CB8AC3E}">
        <p14:creationId xmlns:p14="http://schemas.microsoft.com/office/powerpoint/2010/main" val="987601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24543" y="473529"/>
            <a:ext cx="10899321" cy="4001095"/>
          </a:xfrm>
          <a:prstGeom prst="rect">
            <a:avLst/>
          </a:prstGeom>
          <a:noFill/>
        </p:spPr>
        <p:txBody>
          <a:bodyPr wrap="square" rtlCol="0">
            <a:spAutoFit/>
          </a:bodyPr>
          <a:lstStyle/>
          <a:p>
            <a:r>
              <a:rPr lang="cs-CZ" b="1" dirty="0"/>
              <a:t>Geometrická veličina </a:t>
            </a:r>
            <a:r>
              <a:rPr lang="cs-CZ" dirty="0"/>
              <a:t>	rovinný úhel , délka a jejich modifikace (ČSN 73 0420-1</a:t>
            </a:r>
            <a:r>
              <a:rPr lang="cs-CZ" dirty="0" smtClean="0"/>
              <a:t>)</a:t>
            </a:r>
          </a:p>
          <a:p>
            <a:endParaRPr lang="cs-CZ" dirty="0"/>
          </a:p>
          <a:p>
            <a:r>
              <a:rPr lang="cs-CZ" b="1" dirty="0"/>
              <a:t>Geometrický parametr</a:t>
            </a:r>
            <a:r>
              <a:rPr lang="cs-CZ" dirty="0"/>
              <a:t>	 veličina definovaná v daném směru, přímce nebo úhlu ((ČSN ISO 1803)</a:t>
            </a:r>
          </a:p>
          <a:p>
            <a:r>
              <a:rPr lang="cs-CZ" b="1" dirty="0"/>
              <a:t>	POZOR – </a:t>
            </a:r>
            <a:r>
              <a:rPr lang="cs-CZ" dirty="0"/>
              <a:t>Geometrickým parametrem </a:t>
            </a:r>
            <a:r>
              <a:rPr lang="cs-CZ" sz="2000" b="1" dirty="0"/>
              <a:t>NEJSOU SOUŘADNICE </a:t>
            </a:r>
            <a:r>
              <a:rPr lang="cs-CZ" dirty="0"/>
              <a:t>– souřadnice mohou být pouze </a:t>
            </a:r>
            <a:r>
              <a:rPr lang="cs-CZ" dirty="0" smtClean="0"/>
              <a:t>			zprostředkující </a:t>
            </a:r>
            <a:r>
              <a:rPr lang="cs-CZ" dirty="0"/>
              <a:t>veličiny</a:t>
            </a:r>
            <a:r>
              <a:rPr lang="cs-CZ" dirty="0" smtClean="0"/>
              <a:t>.</a:t>
            </a:r>
          </a:p>
          <a:p>
            <a:endParaRPr lang="cs-CZ" dirty="0"/>
          </a:p>
          <a:p>
            <a:r>
              <a:rPr lang="cs-CZ" b="1" dirty="0"/>
              <a:t>Odchylka – </a:t>
            </a:r>
            <a:r>
              <a:rPr lang="cs-CZ" b="1" dirty="0" err="1"/>
              <a:t>δ</a:t>
            </a:r>
            <a:r>
              <a:rPr lang="cs-CZ" b="1" baseline="-25000" dirty="0" err="1"/>
              <a:t>x</a:t>
            </a:r>
            <a:r>
              <a:rPr lang="cs-CZ" dirty="0"/>
              <a:t>	algebraická rozdíl mezi skutečným rozměrem a odpovídajícím základním </a:t>
            </a:r>
            <a:r>
              <a:rPr lang="cs-CZ" dirty="0" smtClean="0"/>
              <a:t>rozměrem</a:t>
            </a:r>
          </a:p>
          <a:p>
            <a:r>
              <a:rPr lang="cs-CZ" dirty="0" smtClean="0"/>
              <a:t>		(</a:t>
            </a:r>
            <a:r>
              <a:rPr lang="cs-CZ" dirty="0"/>
              <a:t>ČSN ISO 1803</a:t>
            </a:r>
            <a:r>
              <a:rPr lang="cs-CZ" dirty="0" smtClean="0"/>
              <a:t>)</a:t>
            </a:r>
          </a:p>
          <a:p>
            <a:endParaRPr lang="cs-CZ" dirty="0"/>
          </a:p>
          <a:p>
            <a:r>
              <a:rPr lang="cs-CZ" b="1" dirty="0"/>
              <a:t>Mezní odchylka - </a:t>
            </a:r>
            <a:r>
              <a:rPr lang="cs-CZ" b="1" dirty="0" err="1"/>
              <a:t>δ</a:t>
            </a:r>
            <a:r>
              <a:rPr lang="cs-CZ" b="1" baseline="-25000" dirty="0" err="1"/>
              <a:t>xmez</a:t>
            </a:r>
            <a:r>
              <a:rPr lang="cs-CZ" dirty="0"/>
              <a:t>	algebraický rozdíl mezi mezní a nominální hodnotou (ČSN 73 0202</a:t>
            </a:r>
            <a:r>
              <a:rPr lang="cs-CZ" dirty="0" smtClean="0"/>
              <a:t>)</a:t>
            </a:r>
          </a:p>
          <a:p>
            <a:r>
              <a:rPr lang="cs-CZ" dirty="0" smtClean="0"/>
              <a:t> </a:t>
            </a:r>
            <a:endParaRPr lang="cs-CZ" dirty="0"/>
          </a:p>
          <a:p>
            <a:r>
              <a:rPr lang="cs-CZ" b="1" dirty="0"/>
              <a:t>Tolerance - </a:t>
            </a:r>
            <a:r>
              <a:rPr lang="cs-CZ" b="1" dirty="0" err="1"/>
              <a:t>Tx</a:t>
            </a:r>
            <a:r>
              <a:rPr lang="cs-CZ" dirty="0"/>
              <a:t>	algebraický rozdíl mezi horním mezním rozměrem a dolním mezním rozměrem (ČSN ISO 1803</a:t>
            </a:r>
            <a:r>
              <a:rPr lang="cs-CZ" dirty="0" smtClean="0"/>
              <a:t>)</a:t>
            </a:r>
          </a:p>
          <a:p>
            <a:endParaRPr lang="cs-CZ" dirty="0"/>
          </a:p>
          <a:p>
            <a:r>
              <a:rPr lang="cs-CZ" b="1" dirty="0"/>
              <a:t>Směrodatná odchylka </a:t>
            </a:r>
            <a:r>
              <a:rPr lang="cs-CZ" b="1" dirty="0" err="1"/>
              <a:t>σ</a:t>
            </a:r>
            <a:r>
              <a:rPr lang="cs-CZ" b="1" baseline="-25000" dirty="0" err="1"/>
              <a:t>x</a:t>
            </a:r>
            <a:r>
              <a:rPr lang="cs-CZ" b="1" dirty="0"/>
              <a:t>	</a:t>
            </a:r>
            <a:r>
              <a:rPr lang="cs-CZ" dirty="0"/>
              <a:t>jedná se o charakteristiku přesnosti měření geometrického parametru</a:t>
            </a:r>
          </a:p>
        </p:txBody>
      </p:sp>
    </p:spTree>
    <p:extLst>
      <p:ext uri="{BB962C8B-B14F-4D97-AF65-F5344CB8AC3E}">
        <p14:creationId xmlns:p14="http://schemas.microsoft.com/office/powerpoint/2010/main" val="206569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p:cNvGraphicFramePr>
            <a:graphicFrameLocks noChangeAspect="1"/>
          </p:cNvGraphicFramePr>
          <p:nvPr>
            <p:extLst>
              <p:ext uri="{D42A27DB-BD31-4B8C-83A1-F6EECF244321}">
                <p14:modId xmlns:p14="http://schemas.microsoft.com/office/powerpoint/2010/main" val="299583609"/>
              </p:ext>
            </p:extLst>
          </p:nvPr>
        </p:nvGraphicFramePr>
        <p:xfrm>
          <a:off x="996043" y="343346"/>
          <a:ext cx="7728857" cy="6114604"/>
        </p:xfrm>
        <a:graphic>
          <a:graphicData uri="http://schemas.openxmlformats.org/presentationml/2006/ole">
            <mc:AlternateContent xmlns:mc="http://schemas.openxmlformats.org/markup-compatibility/2006">
              <mc:Choice xmlns:v="urn:schemas-microsoft-com:vml" Requires="v">
                <p:oleObj spid="_x0000_s4108" name="Worksheet" r:id="rId3" imgW="9448818" imgH="9738468" progId="Excel.Sheet.8">
                  <p:embed/>
                </p:oleObj>
              </mc:Choice>
              <mc:Fallback>
                <p:oleObj name="Worksheet" r:id="rId3" imgW="9448818" imgH="9738468" progId="Excel.Sheet.8">
                  <p:embed/>
                  <p:pic>
                    <p:nvPicPr>
                      <p:cNvPr id="0" name=""/>
                      <p:cNvPicPr/>
                      <p:nvPr/>
                    </p:nvPicPr>
                    <p:blipFill>
                      <a:blip r:embed="rId4"/>
                      <a:stretch>
                        <a:fillRect/>
                      </a:stretch>
                    </p:blipFill>
                    <p:spPr>
                      <a:xfrm>
                        <a:off x="996043" y="343346"/>
                        <a:ext cx="7728857" cy="6114604"/>
                      </a:xfrm>
                      <a:prstGeom prst="rect">
                        <a:avLst/>
                      </a:prstGeom>
                    </p:spPr>
                  </p:pic>
                </p:oleObj>
              </mc:Fallback>
            </mc:AlternateContent>
          </a:graphicData>
        </a:graphic>
      </p:graphicFrame>
    </p:spTree>
    <p:extLst>
      <p:ext uri="{BB962C8B-B14F-4D97-AF65-F5344CB8AC3E}">
        <p14:creationId xmlns:p14="http://schemas.microsoft.com/office/powerpoint/2010/main" val="217757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7972"/>
            <a:ext cx="10515600" cy="1494064"/>
          </a:xfrm>
        </p:spPr>
        <p:txBody>
          <a:bodyPr>
            <a:normAutofit fontScale="90000"/>
          </a:bodyPr>
          <a:lstStyle/>
          <a:p>
            <a:r>
              <a:rPr lang="cs-CZ" b="1" dirty="0">
                <a:latin typeface="Calibri" panose="020F0502020204030204" pitchFamily="34" charset="0"/>
                <a:ea typeface="Calibri" panose="020F0502020204030204" pitchFamily="34" charset="0"/>
                <a:cs typeface="Times New Roman" panose="02020603050405020304" pitchFamily="18" charset="0"/>
              </a:rPr>
              <a:t>Stanovení přesnosti geometrických parametrů stavby -  nezbytná součást každého projektu </a:t>
            </a:r>
            <a:r>
              <a:rPr lang="cs-CZ" b="1" dirty="0" smtClean="0">
                <a:latin typeface="Calibri" panose="020F0502020204030204" pitchFamily="34" charset="0"/>
                <a:ea typeface="Calibri" panose="020F0502020204030204" pitchFamily="34" charset="0"/>
                <a:cs typeface="Times New Roman" panose="02020603050405020304" pitchFamily="18" charset="0"/>
              </a:rPr>
              <a:t/>
            </a:r>
            <a:br>
              <a:rPr lang="cs-CZ" b="1" dirty="0" smtClean="0">
                <a:latin typeface="Calibri" panose="020F0502020204030204" pitchFamily="34" charset="0"/>
                <a:ea typeface="Calibri" panose="020F0502020204030204" pitchFamily="34" charset="0"/>
                <a:cs typeface="Times New Roman" panose="02020603050405020304" pitchFamily="18" charset="0"/>
              </a:rPr>
            </a:br>
            <a:endParaRPr lang="cs-CZ" dirty="0"/>
          </a:p>
        </p:txBody>
      </p:sp>
      <p:sp>
        <p:nvSpPr>
          <p:cNvPr id="3" name="Zástupný symbol pro obsah 2"/>
          <p:cNvSpPr>
            <a:spLocks noGrp="1"/>
          </p:cNvSpPr>
          <p:nvPr>
            <p:ph idx="1"/>
          </p:nvPr>
        </p:nvSpPr>
        <p:spPr>
          <a:xfrm>
            <a:off x="838200" y="2237014"/>
            <a:ext cx="10515600" cy="3845379"/>
          </a:xfrm>
        </p:spPr>
        <p:txBody>
          <a:bodyPr>
            <a:normAutofit fontScale="40000" lnSpcReduction="20000"/>
          </a:bodyPr>
          <a:lstStyle/>
          <a:p>
            <a:pPr marL="0" lvl="0" indent="0" algn="just">
              <a:lnSpc>
                <a:spcPct val="107000"/>
              </a:lnSpc>
              <a:spcAft>
                <a:spcPts val="0"/>
              </a:spcAft>
              <a:buNone/>
            </a:pPr>
            <a:r>
              <a:rPr lang="cs-CZ" b="1" dirty="0" smtClean="0">
                <a:latin typeface="Calibri" panose="020F0502020204030204" pitchFamily="34" charset="0"/>
                <a:ea typeface="Calibri" panose="020F0502020204030204" pitchFamily="34" charset="0"/>
                <a:cs typeface="Times New Roman" panose="02020603050405020304" pitchFamily="18" charset="0"/>
              </a:rPr>
              <a:t>Obsah</a:t>
            </a:r>
          </a:p>
          <a:p>
            <a:pPr lvl="0" algn="just">
              <a:lnSpc>
                <a:spcPct val="107000"/>
              </a:lnSpc>
              <a:spcAft>
                <a:spcPts val="0"/>
              </a:spcAft>
              <a:buFontTx/>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Geodet / měřič jako odborník</a:t>
            </a:r>
          </a:p>
          <a:p>
            <a:pPr lvl="0" algn="just">
              <a:lnSpc>
                <a:spcPct val="107000"/>
              </a:lnSpc>
              <a:spcAft>
                <a:spcPts val="0"/>
              </a:spcAft>
              <a:buFontTx/>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Geodézie x Inženýrská geodézie (Speciální) – Geometrické parametry</a:t>
            </a:r>
          </a:p>
          <a:p>
            <a:pPr marL="342900" lvl="0" indent="-342900" algn="just">
              <a:lnSpc>
                <a:spcPct val="107000"/>
              </a:lnSpc>
              <a:spcAft>
                <a:spcPts val="0"/>
              </a:spcAft>
              <a:buFont typeface="Calibri" panose="020F0502020204030204" pitchFamily="34" charset="0"/>
              <a:buChar char="-"/>
            </a:pPr>
            <a:r>
              <a:rPr lang="cs-CZ" dirty="0" smtClean="0">
                <a:latin typeface="Calibri" panose="020F0502020204030204" pitchFamily="34" charset="0"/>
                <a:ea typeface="Calibri" panose="020F0502020204030204" pitchFamily="34" charset="0"/>
                <a:cs typeface="Times New Roman" panose="02020603050405020304" pitchFamily="18" charset="0"/>
              </a:rPr>
              <a:t>Definice </a:t>
            </a:r>
            <a:r>
              <a:rPr lang="cs-CZ" dirty="0">
                <a:latin typeface="Calibri" panose="020F0502020204030204" pitchFamily="34" charset="0"/>
                <a:ea typeface="Calibri" panose="020F0502020204030204" pitchFamily="34" charset="0"/>
                <a:cs typeface="Times New Roman" panose="02020603050405020304" pitchFamily="18" charset="0"/>
              </a:rPr>
              <a:t>pojmu geometrický parametr, pojmu přesnost geometrického parametru a geometrická přesnost ve výstavbě</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Terminologie z oblasti geometrických parametrů a její nejednoznačnost v různých oblastech výstavby, terminologické technické normy</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 Technické normy prezentující geometrickou přesnost ve výstavbě – normy pro navrhování a realizaci stavby</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Základní charakteristiky geometrického parametru (dále G.P.):</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Funkční G.P.</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G.P. jako časově závislá náhodná veličina.</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Hodnota geometrického parametru</a:t>
            </a:r>
          </a:p>
          <a:p>
            <a:pPr marL="342900" lvl="0" indent="-342900" algn="just">
              <a:lnSpc>
                <a:spcPct val="107000"/>
              </a:lnSpc>
              <a:spcAft>
                <a:spcPts val="0"/>
              </a:spcAft>
              <a:buFont typeface="Symbol" panose="05050102010706020507" pitchFamily="18" charset="2"/>
              <a:buChar char=""/>
            </a:pPr>
            <a:r>
              <a:rPr lang="cs-CZ" dirty="0">
                <a:latin typeface="Calibri" panose="020F0502020204030204" pitchFamily="34" charset="0"/>
                <a:ea typeface="Calibri" panose="020F0502020204030204" pitchFamily="34" charset="0"/>
                <a:cs typeface="Times New Roman" panose="02020603050405020304" pitchFamily="18" charset="0"/>
              </a:rPr>
              <a:t>Uvádění hodnot G.P. v dokumentaci</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Souřadný systém z pohledu geodeta a z pohledu projektanta ve vazbě na G.P.</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Možnosti měření hodnot GP; možnosti měřických metod a možnosti </a:t>
            </a:r>
          </a:p>
          <a:p>
            <a:pPr marL="342900" lvl="0" indent="-342900" algn="just">
              <a:lnSpc>
                <a:spcPct val="107000"/>
              </a:lnSpc>
              <a:spcAft>
                <a:spcPts val="0"/>
              </a:spcAft>
              <a:buFont typeface="Calibri" panose="020F0502020204030204" pitchFamily="34" charset="0"/>
              <a:buChar char="-"/>
            </a:pPr>
            <a:r>
              <a:rPr lang="cs-CZ" dirty="0">
                <a:latin typeface="Calibri" panose="020F0502020204030204" pitchFamily="34" charset="0"/>
                <a:ea typeface="Calibri" panose="020F0502020204030204" pitchFamily="34" charset="0"/>
                <a:cs typeface="Times New Roman" panose="02020603050405020304" pitchFamily="18" charset="0"/>
              </a:rPr>
              <a:t>Hodnocení G.P. – výsledná kvalita výstavby </a:t>
            </a:r>
          </a:p>
        </p:txBody>
      </p:sp>
    </p:spTree>
    <p:extLst>
      <p:ext uri="{BB962C8B-B14F-4D97-AF65-F5344CB8AC3E}">
        <p14:creationId xmlns:p14="http://schemas.microsoft.com/office/powerpoint/2010/main" val="3376211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6186" y="865414"/>
            <a:ext cx="11209563" cy="5755422"/>
          </a:xfrm>
          <a:prstGeom prst="rect">
            <a:avLst/>
          </a:prstGeom>
          <a:noFill/>
        </p:spPr>
        <p:txBody>
          <a:bodyPr wrap="square" rtlCol="0">
            <a:spAutoFit/>
          </a:bodyPr>
          <a:lstStyle/>
          <a:p>
            <a:r>
              <a:rPr lang="cs-CZ" sz="2800" b="1" dirty="0" smtClean="0"/>
              <a:t>Jak je důležitá terminologie a vyjasnění si pojmů na začátku měření</a:t>
            </a:r>
          </a:p>
          <a:p>
            <a:r>
              <a:rPr lang="cs-CZ" sz="2000" dirty="0" smtClean="0"/>
              <a:t>Obecně </a:t>
            </a:r>
            <a:r>
              <a:rPr lang="cs-CZ" sz="2000" dirty="0"/>
              <a:t>platí (ČSN 73 0202):</a:t>
            </a:r>
          </a:p>
          <a:p>
            <a:r>
              <a:rPr lang="cs-CZ" sz="2000" b="1" dirty="0"/>
              <a:t>                          </a:t>
            </a:r>
            <a:r>
              <a:rPr lang="cs-CZ" sz="2000" b="1" dirty="0" smtClean="0"/>
              <a:t>		 </a:t>
            </a:r>
            <a:r>
              <a:rPr lang="cs-CZ" sz="2000" b="1" dirty="0" err="1"/>
              <a:t>δ</a:t>
            </a:r>
            <a:r>
              <a:rPr lang="cs-CZ" sz="2000" b="1" baseline="-25000" dirty="0" err="1"/>
              <a:t>xmez</a:t>
            </a:r>
            <a:r>
              <a:rPr lang="cs-CZ" sz="2000" b="1" baseline="-25000" dirty="0"/>
              <a:t> </a:t>
            </a:r>
            <a:r>
              <a:rPr lang="cs-CZ" sz="2000" b="1" dirty="0"/>
              <a:t>= t . </a:t>
            </a:r>
            <a:r>
              <a:rPr lang="cs-CZ" sz="2000" b="1" dirty="0" err="1"/>
              <a:t>δ</a:t>
            </a:r>
            <a:r>
              <a:rPr lang="cs-CZ" sz="2000" b="1" baseline="-25000" dirty="0" err="1"/>
              <a:t>x</a:t>
            </a:r>
            <a:r>
              <a:rPr lang="cs-CZ" sz="2000" b="1" baseline="-25000" dirty="0"/>
              <a:t> </a:t>
            </a:r>
            <a:r>
              <a:rPr lang="cs-CZ" sz="2000" b="1" dirty="0"/>
              <a:t>          </a:t>
            </a:r>
            <a:r>
              <a:rPr lang="cs-CZ" sz="2000" b="1" dirty="0" smtClean="0"/>
              <a:t> </a:t>
            </a:r>
            <a:r>
              <a:rPr lang="cs-CZ" sz="2000" b="1" dirty="0"/>
              <a:t>(kdy t &lt;2;3&gt; dle náročnosti měření)</a:t>
            </a:r>
            <a:endParaRPr lang="cs-CZ" sz="2000" dirty="0"/>
          </a:p>
          <a:p>
            <a:r>
              <a:rPr lang="cs-CZ" sz="2000" b="1" dirty="0"/>
              <a:t>                               </a:t>
            </a:r>
            <a:r>
              <a:rPr lang="cs-CZ" sz="2000" b="1" dirty="0" smtClean="0"/>
              <a:t>            a    </a:t>
            </a:r>
            <a:r>
              <a:rPr lang="cs-CZ" sz="2000" b="1" dirty="0" err="1"/>
              <a:t>Tx</a:t>
            </a:r>
            <a:r>
              <a:rPr lang="cs-CZ" sz="2000" b="1" dirty="0"/>
              <a:t> = 2 </a:t>
            </a:r>
            <a:r>
              <a:rPr lang="cs-CZ" sz="2000" b="1" dirty="0" err="1"/>
              <a:t>δ</a:t>
            </a:r>
            <a:r>
              <a:rPr lang="cs-CZ" sz="2000" b="1" baseline="-25000" dirty="0" err="1"/>
              <a:t>xmez</a:t>
            </a:r>
            <a:r>
              <a:rPr lang="cs-CZ" sz="2000" b="1" baseline="-25000" dirty="0"/>
              <a:t> </a:t>
            </a:r>
            <a:r>
              <a:rPr lang="cs-CZ" sz="2000" b="1" dirty="0"/>
              <a:t> </a:t>
            </a:r>
            <a:r>
              <a:rPr lang="cs-CZ" sz="2000" b="1" dirty="0" smtClean="0"/>
              <a:t> pak = </a:t>
            </a:r>
            <a:r>
              <a:rPr lang="cs-CZ" sz="2000" b="1" dirty="0"/>
              <a:t>2 . t . </a:t>
            </a:r>
            <a:r>
              <a:rPr lang="cs-CZ" sz="2000" b="1" dirty="0" err="1"/>
              <a:t>δ</a:t>
            </a:r>
            <a:r>
              <a:rPr lang="cs-CZ" sz="2000" b="1" baseline="-25000" dirty="0" err="1"/>
              <a:t>x</a:t>
            </a:r>
            <a:endParaRPr lang="cs-CZ" sz="2000" dirty="0"/>
          </a:p>
          <a:p>
            <a:r>
              <a:rPr lang="cs-CZ" sz="2000" dirty="0"/>
              <a:t> </a:t>
            </a:r>
          </a:p>
          <a:p>
            <a:r>
              <a:rPr lang="cs-CZ" sz="2000" dirty="0"/>
              <a:t>Tedy pro </a:t>
            </a:r>
            <a:r>
              <a:rPr lang="cs-CZ" sz="2000" dirty="0" smtClean="0"/>
              <a:t>představu:   </a:t>
            </a:r>
            <a:endParaRPr lang="cs-CZ" sz="2000" dirty="0"/>
          </a:p>
          <a:p>
            <a:r>
              <a:rPr lang="cs-CZ" sz="2000" dirty="0"/>
              <a:t>Má-li „odchylka parametru x“ hodnotu (velikost) </a:t>
            </a:r>
            <a:r>
              <a:rPr lang="cs-CZ" sz="2000" dirty="0" smtClean="0"/>
              <a:t>....................................................................         </a:t>
            </a:r>
            <a:r>
              <a:rPr lang="cs-CZ" sz="2000" dirty="0" err="1" smtClean="0"/>
              <a:t>δ</a:t>
            </a:r>
            <a:r>
              <a:rPr lang="cs-CZ" sz="2000" baseline="-25000" dirty="0" err="1" smtClean="0"/>
              <a:t>x</a:t>
            </a:r>
            <a:r>
              <a:rPr lang="cs-CZ" sz="2000" baseline="-25000" dirty="0" smtClean="0"/>
              <a:t> </a:t>
            </a:r>
            <a:r>
              <a:rPr lang="cs-CZ" sz="2000" dirty="0" smtClean="0"/>
              <a:t>= </a:t>
            </a:r>
            <a:r>
              <a:rPr lang="cs-CZ" sz="2000" b="1" dirty="0" smtClean="0"/>
              <a:t>a</a:t>
            </a:r>
            <a:r>
              <a:rPr lang="cs-CZ" sz="2000" dirty="0" smtClean="0"/>
              <a:t> </a:t>
            </a:r>
            <a:endParaRPr lang="cs-CZ" sz="2000" dirty="0"/>
          </a:p>
          <a:p>
            <a:r>
              <a:rPr lang="cs-CZ" sz="2000" dirty="0"/>
              <a:t>pak  „mezní odchylka“ má, pro běžný interval spolehlivosti t=2,5, </a:t>
            </a:r>
            <a:r>
              <a:rPr lang="cs-CZ" sz="2000" dirty="0" smtClean="0"/>
              <a:t>hodnotu (</a:t>
            </a:r>
            <a:r>
              <a:rPr lang="cs-CZ" sz="2000" dirty="0"/>
              <a:t>velikost</a:t>
            </a:r>
            <a:r>
              <a:rPr lang="cs-CZ" sz="2000" dirty="0" smtClean="0"/>
              <a:t>) ............    </a:t>
            </a:r>
            <a:r>
              <a:rPr lang="cs-CZ" sz="2000" dirty="0" err="1" smtClean="0"/>
              <a:t>δ</a:t>
            </a:r>
            <a:r>
              <a:rPr lang="cs-CZ" sz="2000" baseline="-25000" dirty="0" err="1" smtClean="0"/>
              <a:t>xmez</a:t>
            </a:r>
            <a:r>
              <a:rPr lang="cs-CZ" sz="2000" baseline="-25000" dirty="0" smtClean="0"/>
              <a:t> </a:t>
            </a:r>
            <a:r>
              <a:rPr lang="cs-CZ" sz="2000" dirty="0" smtClean="0"/>
              <a:t>=  </a:t>
            </a:r>
            <a:r>
              <a:rPr lang="cs-CZ" sz="2000" b="1" dirty="0" smtClean="0"/>
              <a:t>2,5 a</a:t>
            </a:r>
            <a:endParaRPr lang="cs-CZ" sz="2000" dirty="0"/>
          </a:p>
          <a:p>
            <a:r>
              <a:rPr lang="cs-CZ" sz="2000" dirty="0"/>
              <a:t>a následně „tolerance“ má, pro běžný interval spolehlivosti t=2,5, </a:t>
            </a:r>
            <a:r>
              <a:rPr lang="cs-CZ" sz="2000" dirty="0" smtClean="0"/>
              <a:t>hodnotu (</a:t>
            </a:r>
            <a:r>
              <a:rPr lang="cs-CZ" sz="2000" dirty="0"/>
              <a:t>velikost) </a:t>
            </a:r>
            <a:r>
              <a:rPr lang="cs-CZ" sz="2000" dirty="0" smtClean="0"/>
              <a:t>...........        </a:t>
            </a:r>
            <a:r>
              <a:rPr lang="cs-CZ" sz="2000" dirty="0" err="1" smtClean="0"/>
              <a:t>Tx</a:t>
            </a:r>
            <a:r>
              <a:rPr lang="cs-CZ" sz="2000" dirty="0" smtClean="0"/>
              <a:t> </a:t>
            </a:r>
            <a:r>
              <a:rPr lang="cs-CZ" sz="2000" dirty="0"/>
              <a:t>= </a:t>
            </a:r>
            <a:r>
              <a:rPr lang="cs-CZ" sz="2000" b="1" dirty="0" smtClean="0"/>
              <a:t>5 a</a:t>
            </a:r>
            <a:endParaRPr lang="cs-CZ" sz="2000" dirty="0"/>
          </a:p>
          <a:p>
            <a:r>
              <a:rPr lang="cs-CZ" sz="2000" b="1" dirty="0"/>
              <a:t> </a:t>
            </a:r>
            <a:endParaRPr lang="cs-CZ" sz="2000" dirty="0"/>
          </a:p>
          <a:p>
            <a:r>
              <a:rPr lang="cs-CZ" sz="2000" dirty="0"/>
              <a:t>     Je tedy podstatné, zda hodnota např. 5 mm v délce nosníku představuje v reálu </a:t>
            </a:r>
          </a:p>
          <a:p>
            <a:r>
              <a:rPr lang="cs-CZ" sz="2000" dirty="0">
                <a:solidFill>
                  <a:srgbClr val="00B050"/>
                </a:solidFill>
              </a:rPr>
              <a:t>Odchylku</a:t>
            </a:r>
            <a:r>
              <a:rPr lang="cs-CZ" sz="2000" dirty="0"/>
              <a:t> .................................................. </a:t>
            </a:r>
            <a:r>
              <a:rPr lang="cs-CZ" sz="2000" dirty="0" smtClean="0"/>
              <a:t> 5mm </a:t>
            </a:r>
            <a:r>
              <a:rPr lang="cs-CZ" sz="2000" dirty="0"/>
              <a:t>= a          tedy </a:t>
            </a:r>
            <a:r>
              <a:rPr lang="cs-CZ" sz="2000" b="1" dirty="0"/>
              <a:t>a = 5 mm</a:t>
            </a:r>
            <a:endParaRPr lang="cs-CZ" sz="2000" dirty="0"/>
          </a:p>
          <a:p>
            <a:r>
              <a:rPr lang="cs-CZ" sz="2000" b="1" dirty="0" smtClean="0"/>
              <a:t>	nebo  </a:t>
            </a:r>
            <a:r>
              <a:rPr lang="cs-CZ" sz="2000" dirty="0">
                <a:solidFill>
                  <a:srgbClr val="FF0000"/>
                </a:solidFill>
              </a:rPr>
              <a:t>Mezní odchylku </a:t>
            </a:r>
            <a:r>
              <a:rPr lang="cs-CZ" sz="2000" dirty="0"/>
              <a:t>................................resp.  5mm = 2,5a  z         toho plyne </a:t>
            </a:r>
            <a:r>
              <a:rPr lang="cs-CZ" sz="2000" b="1" dirty="0"/>
              <a:t>a = </a:t>
            </a:r>
            <a:r>
              <a:rPr lang="cs-CZ" sz="2000" b="1" dirty="0" smtClean="0"/>
              <a:t>2 mm</a:t>
            </a:r>
            <a:endParaRPr lang="cs-CZ" sz="2000" dirty="0"/>
          </a:p>
          <a:p>
            <a:r>
              <a:rPr lang="cs-CZ" sz="2000" b="1" dirty="0" smtClean="0"/>
              <a:t>	nebo </a:t>
            </a:r>
            <a:r>
              <a:rPr lang="cs-CZ" sz="2000" dirty="0">
                <a:solidFill>
                  <a:srgbClr val="FF0000"/>
                </a:solidFill>
              </a:rPr>
              <a:t>Toleranci</a:t>
            </a:r>
            <a:r>
              <a:rPr lang="cs-CZ" sz="2000" dirty="0"/>
              <a:t> </a:t>
            </a:r>
            <a:r>
              <a:rPr lang="cs-CZ" sz="2000" b="1" dirty="0"/>
              <a:t>...................................</a:t>
            </a:r>
            <a:r>
              <a:rPr lang="cs-CZ" sz="2000" dirty="0"/>
              <a:t>resp.  5mm = 5a z čehož plyne , že </a:t>
            </a:r>
            <a:r>
              <a:rPr lang="cs-CZ" sz="2000" b="1" dirty="0"/>
              <a:t>a = 1 </a:t>
            </a:r>
            <a:r>
              <a:rPr lang="cs-CZ" sz="2000" b="1" dirty="0" smtClean="0"/>
              <a:t>mm</a:t>
            </a:r>
          </a:p>
          <a:p>
            <a:endParaRPr lang="cs-CZ" sz="2000" b="1" dirty="0"/>
          </a:p>
          <a:p>
            <a:r>
              <a:rPr lang="cs-CZ" sz="2000" b="1" dirty="0" smtClean="0"/>
              <a:t>Řekne-li STAVAŘ (projektant, stavbyvedoucí, mistr, projektový manažér, ...) </a:t>
            </a:r>
          </a:p>
          <a:p>
            <a:pPr algn="ctr"/>
            <a:r>
              <a:rPr lang="cs-CZ" sz="2000" b="1" dirty="0" smtClean="0">
                <a:solidFill>
                  <a:srgbClr val="00B050"/>
                </a:solidFill>
              </a:rPr>
              <a:t>ODCHYLKA</a:t>
            </a:r>
            <a:r>
              <a:rPr lang="cs-CZ" sz="2000" b="1" dirty="0" smtClean="0"/>
              <a:t> má na mysli </a:t>
            </a:r>
            <a:r>
              <a:rPr lang="cs-CZ" sz="2000" b="1" dirty="0" smtClean="0">
                <a:solidFill>
                  <a:srgbClr val="FF0000"/>
                </a:solidFill>
              </a:rPr>
              <a:t>MEZNÍ ODCHYLKU nebo TOLERANCI </a:t>
            </a:r>
            <a:r>
              <a:rPr lang="cs-CZ" sz="1600" b="1" i="1" u="sng" dirty="0" smtClean="0">
                <a:solidFill>
                  <a:srgbClr val="FF0000"/>
                </a:solidFill>
              </a:rPr>
              <a:t>(nutno předem vyjasnit)</a:t>
            </a:r>
            <a:r>
              <a:rPr lang="cs-CZ" sz="2000" b="1" dirty="0" smtClean="0">
                <a:solidFill>
                  <a:srgbClr val="FF0000"/>
                </a:solidFill>
              </a:rPr>
              <a:t> </a:t>
            </a:r>
            <a:r>
              <a:rPr lang="cs-CZ" sz="2000" b="1" dirty="0" smtClean="0"/>
              <a:t>– </a:t>
            </a:r>
          </a:p>
          <a:p>
            <a:pPr algn="ctr"/>
            <a:r>
              <a:rPr lang="cs-CZ" sz="2000" b="1" dirty="0" smtClean="0"/>
              <a:t>tedy: pro něj je to </a:t>
            </a:r>
            <a:r>
              <a:rPr lang="cs-CZ" sz="2000" b="1" dirty="0" smtClean="0">
                <a:solidFill>
                  <a:srgbClr val="00B0F0"/>
                </a:solidFill>
              </a:rPr>
              <a:t>NEPŘEKROČITELNÁ HODNOTA.</a:t>
            </a:r>
            <a:endParaRPr lang="cs-CZ" sz="2000" dirty="0">
              <a:solidFill>
                <a:srgbClr val="00B0F0"/>
              </a:solidFill>
            </a:endParaRPr>
          </a:p>
        </p:txBody>
      </p:sp>
    </p:spTree>
    <p:extLst>
      <p:ext uri="{BB962C8B-B14F-4D97-AF65-F5344CB8AC3E}">
        <p14:creationId xmlns:p14="http://schemas.microsoft.com/office/powerpoint/2010/main" val="2301735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71449" y="134485"/>
            <a:ext cx="9108621" cy="437015"/>
          </a:xfrm>
        </p:spPr>
        <p:txBody>
          <a:bodyPr>
            <a:normAutofit fontScale="90000"/>
          </a:bodyPr>
          <a:lstStyle/>
          <a:p>
            <a:pPr algn="l"/>
            <a:r>
              <a:rPr lang="cs-CZ" sz="2800" b="1" dirty="0" smtClean="0"/>
              <a:t>Terminologie a vztahy</a:t>
            </a:r>
            <a:endParaRPr lang="cs-CZ" sz="2800" b="1" dirty="0"/>
          </a:p>
        </p:txBody>
      </p:sp>
      <p:sp>
        <p:nvSpPr>
          <p:cNvPr id="3" name="Podnadpis 2"/>
          <p:cNvSpPr>
            <a:spLocks noGrp="1"/>
          </p:cNvSpPr>
          <p:nvPr>
            <p:ph type="subTitle" idx="1"/>
          </p:nvPr>
        </p:nvSpPr>
        <p:spPr>
          <a:xfrm flipH="1">
            <a:off x="277586" y="5143500"/>
            <a:ext cx="11478984" cy="1543050"/>
          </a:xfrm>
        </p:spPr>
        <p:txBody>
          <a:bodyPr/>
          <a:lstStyle/>
          <a:p>
            <a:pPr algn="l"/>
            <a:r>
              <a:rPr lang="cs-CZ" dirty="0" smtClean="0"/>
              <a:t>Terminologie:</a:t>
            </a:r>
          </a:p>
          <a:p>
            <a:pPr algn="l"/>
            <a:r>
              <a:rPr lang="cs-CZ" dirty="0" smtClean="0"/>
              <a:t>ČSN ISO 1803		ČSN ISO 7078		ČSN 73 0202		</a:t>
            </a:r>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3913461186"/>
              </p:ext>
            </p:extLst>
          </p:nvPr>
        </p:nvGraphicFramePr>
        <p:xfrm>
          <a:off x="277586" y="719666"/>
          <a:ext cx="11348357" cy="4206240"/>
        </p:xfrm>
        <a:graphic>
          <a:graphicData uri="http://schemas.openxmlformats.org/drawingml/2006/table">
            <a:tbl>
              <a:tblPr firstRow="1" bandRow="1">
                <a:tableStyleId>{5C22544A-7EE6-4342-B048-85BDC9FD1C3A}</a:tableStyleId>
              </a:tblPr>
              <a:tblGrid>
                <a:gridCol w="2261507"/>
                <a:gridCol w="898071"/>
                <a:gridCol w="1240972"/>
                <a:gridCol w="6947807"/>
              </a:tblGrid>
              <a:tr h="370840">
                <a:tc>
                  <a:txBody>
                    <a:bodyPr/>
                    <a:lstStyle/>
                    <a:p>
                      <a:pPr algn="ctr">
                        <a:spcAft>
                          <a:spcPts val="0"/>
                        </a:spcAft>
                      </a:pPr>
                      <a:r>
                        <a:rPr lang="cs-CZ" sz="1800" b="1" dirty="0">
                          <a:effectLst/>
                        </a:rPr>
                        <a:t>Název</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smtClean="0">
                          <a:effectLst/>
                        </a:rPr>
                        <a:t>Označení</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a:effectLst/>
                        </a:rPr>
                        <a:t>V normě</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800" b="1" dirty="0">
                          <a:effectLst/>
                        </a:rPr>
                        <a:t>Definice</a:t>
                      </a:r>
                    </a:p>
                    <a:p>
                      <a:pPr algn="ctr">
                        <a:spcAft>
                          <a:spcPts val="0"/>
                        </a:spcAft>
                      </a:pPr>
                      <a:r>
                        <a:rPr lang="cs-CZ" sz="1800" b="1" dirty="0">
                          <a:effectLst/>
                        </a:rPr>
                        <a:t> </a:t>
                      </a:r>
                      <a:endParaRPr lang="cs-CZ" sz="18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Geometrický parametr</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rPr>
                        <a: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Délková nebo úhlová veličina nebo jejich </a:t>
                      </a:r>
                      <a:r>
                        <a:rPr lang="cs-CZ" sz="1600" dirty="0" smtClean="0">
                          <a:effectLst/>
                        </a:rPr>
                        <a:t>modifikace </a:t>
                      </a:r>
                      <a:r>
                        <a:rPr lang="cs-CZ" sz="1600" dirty="0">
                          <a:effectLst/>
                        </a:rPr>
                        <a:t>(např. výška) vztahující se ke                                                                                    stavebním objektům nebo jejím částem</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Nominální hodnota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err="1">
                          <a:effectLst/>
                        </a:rPr>
                        <a:t>x</a:t>
                      </a:r>
                      <a:r>
                        <a:rPr lang="cs-CZ" sz="1600" baseline="-25000" dirty="0" err="1">
                          <a:effectLst/>
                        </a:rPr>
                        <a:t>nom</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Hodnota geometrického parametru stanovená v projektové dokumentaci</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Skutečná hodnota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a:effectLst/>
                        </a:rPr>
                        <a:t>x</a:t>
                      </a:r>
                      <a:r>
                        <a:rPr lang="cs-CZ" sz="1600" baseline="-25000">
                          <a:effectLst/>
                        </a:rPr>
                        <a:t>i</a:t>
                      </a:r>
                      <a:endParaRPr lang="cs-CZ" sz="1600" b="1">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Hodnota geometrického parametru zjištěná měřením s určenou přesností</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Odchylka (skutečná odchylka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sym typeface="Symbol" panose="05050102010706020507" pitchFamily="18" charset="2"/>
                        </a:rPr>
                        <a:t></a:t>
                      </a:r>
                      <a:r>
                        <a:rPr lang="cs-CZ" sz="1600" dirty="0">
                          <a:effectLst/>
                        </a:rPr>
                        <a: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algebraický rozdíl mezi skutečnou a nominální hodnoto geometrického </a:t>
                      </a:r>
                      <a:r>
                        <a:rPr lang="cs-CZ" sz="1600" dirty="0" smtClean="0">
                          <a:effectLst/>
                        </a:rPr>
                        <a:t>parametru (měřená </a:t>
                      </a:r>
                      <a:r>
                        <a:rPr lang="cs-CZ" sz="1600" dirty="0">
                          <a:effectLst/>
                        </a:rPr>
                        <a:t>– daná )</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Tolerance</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a:effectLst/>
                          <a:sym typeface="Symbol" panose="05050102010706020507" pitchFamily="18" charset="2"/>
                        </a:rPr>
                        <a:t></a:t>
                      </a:r>
                      <a:r>
                        <a:rPr lang="cs-CZ" sz="1600" dirty="0">
                          <a:effectLst/>
                        </a:rPr>
                        <a:t>x  </a:t>
                      </a:r>
                      <a:r>
                        <a:rPr lang="cs-CZ" sz="1600" dirty="0" smtClean="0">
                          <a:effectLst/>
                        </a:rPr>
                        <a:t>nebo  </a:t>
                      </a:r>
                      <a:r>
                        <a:rPr lang="cs-CZ" sz="1600" dirty="0" err="1">
                          <a:effectLst/>
                        </a:rPr>
                        <a:t>Tx</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Absolutní hodnota rozdílu mezních hodnot geometrického 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a:effectLst/>
                        </a:rPr>
                        <a:t>Mezní odchylky geometrického parametru</a:t>
                      </a:r>
                      <a:endParaRPr lang="cs-CZ" sz="1600" b="1">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a:effectLst/>
                          <a:sym typeface="Symbol" panose="05050102010706020507" pitchFamily="18" charset="2"/>
                        </a:rPr>
                        <a:t></a:t>
                      </a:r>
                      <a:r>
                        <a:rPr lang="cs-CZ" sz="1600">
                          <a:effectLst/>
                        </a:rPr>
                        <a:t>x</a:t>
                      </a:r>
                      <a:r>
                        <a:rPr lang="cs-CZ" sz="1600" baseline="-25000">
                          <a:effectLst/>
                        </a:rPr>
                        <a:t>inf</a:t>
                      </a:r>
                      <a:r>
                        <a:rPr lang="cs-CZ" sz="1600">
                          <a:effectLst/>
                        </a:rPr>
                        <a:t>                                          </a:t>
                      </a:r>
                      <a:r>
                        <a:rPr lang="cs-CZ" sz="1600">
                          <a:effectLst/>
                          <a:sym typeface="Symbol" panose="05050102010706020507" pitchFamily="18" charset="2"/>
                        </a:rPr>
                        <a:t></a:t>
                      </a:r>
                      <a:r>
                        <a:rPr lang="cs-CZ" sz="1600">
                          <a:effectLst/>
                        </a:rPr>
                        <a:t>x</a:t>
                      </a:r>
                      <a:r>
                        <a:rPr lang="cs-CZ" sz="1600" baseline="-25000">
                          <a:effectLst/>
                        </a:rPr>
                        <a:t>sup</a:t>
                      </a:r>
                      <a:endParaRPr lang="cs-CZ" sz="1600" b="1">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73 0202</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algebraické rozdíly mezi mezními hodnotami a nominální hodnotou geometrického </a:t>
                      </a:r>
                      <a:r>
                        <a:rPr lang="cs-CZ" sz="1600" dirty="0" smtClean="0">
                          <a:effectLst/>
                        </a:rPr>
                        <a:t>parametru</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r h="370840">
                <a:tc>
                  <a:txBody>
                    <a:bodyPr/>
                    <a:lstStyle/>
                    <a:p>
                      <a:pPr>
                        <a:spcAft>
                          <a:spcPts val="0"/>
                        </a:spcAft>
                      </a:pPr>
                      <a:r>
                        <a:rPr lang="cs-CZ" sz="1600" dirty="0">
                          <a:effectLst/>
                        </a:rPr>
                        <a:t>Směrodatná odchylka</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lgn="ctr">
                        <a:spcAft>
                          <a:spcPts val="0"/>
                        </a:spcAft>
                      </a:pPr>
                      <a:r>
                        <a:rPr lang="cs-CZ" sz="1600" dirty="0" smtClean="0">
                          <a:effectLst/>
                          <a:sym typeface="Symbol" panose="05050102010706020507" pitchFamily="18" charset="2"/>
                        </a:rPr>
                        <a:t> </a:t>
                      </a:r>
                      <a:r>
                        <a:rPr lang="cs-CZ" sz="1200" dirty="0" smtClean="0">
                          <a:effectLst/>
                          <a:sym typeface="Symbol" panose="05050102010706020507" pitchFamily="18" charset="2"/>
                        </a:rPr>
                        <a:t>n</a:t>
                      </a:r>
                      <a:r>
                        <a:rPr lang="cs-CZ" sz="1200" dirty="0" smtClean="0">
                          <a:effectLst/>
                        </a:rPr>
                        <a:t>ěkdy</a:t>
                      </a:r>
                      <a:r>
                        <a:rPr lang="cs-CZ" sz="1600" dirty="0" smtClean="0">
                          <a:effectLst/>
                        </a:rPr>
                        <a:t> </a:t>
                      </a:r>
                      <a:endParaRPr lang="cs-CZ" sz="1600" dirty="0">
                        <a:effectLst/>
                      </a:endParaRPr>
                    </a:p>
                    <a:p>
                      <a:pPr algn="ctr">
                        <a:spcAft>
                          <a:spcPts val="0"/>
                        </a:spcAft>
                      </a:pPr>
                      <a:r>
                        <a:rPr lang="cs-CZ" sz="1600" dirty="0">
                          <a:effectLst/>
                        </a:rPr>
                        <a:t>s</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ČSN </a:t>
                      </a:r>
                      <a:r>
                        <a:rPr lang="cs-CZ" sz="1600" dirty="0" smtClean="0">
                          <a:effectLst/>
                        </a:rPr>
                        <a:t>ISO 7078</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c>
                  <a:txBody>
                    <a:bodyPr/>
                    <a:lstStyle/>
                    <a:p>
                      <a:pPr>
                        <a:spcAft>
                          <a:spcPts val="0"/>
                        </a:spcAft>
                      </a:pPr>
                      <a:r>
                        <a:rPr lang="cs-CZ" sz="1600" dirty="0">
                          <a:effectLst/>
                        </a:rPr>
                        <a:t>Pro </a:t>
                      </a:r>
                      <a:r>
                        <a:rPr lang="cs-CZ" sz="1600" dirty="0" smtClean="0">
                          <a:effectLst/>
                        </a:rPr>
                        <a:t>metodu (</a:t>
                      </a:r>
                      <a:r>
                        <a:rPr lang="cs-CZ" sz="1600" dirty="0">
                          <a:effectLst/>
                        </a:rPr>
                        <a:t>dříve se používal pojem střední kvadratická chyby)</a:t>
                      </a:r>
                      <a:endParaRPr lang="cs-CZ" sz="1600" b="1" dirty="0">
                        <a:effectLst/>
                        <a:latin typeface="Times New Roman" panose="02020603050405020304" pitchFamily="18" charset="0"/>
                        <a:ea typeface="Times New Roman" panose="02020603050405020304" pitchFamily="18" charset="0"/>
                      </a:endParaRPr>
                    </a:p>
                  </a:txBody>
                  <a:tcPr marL="42305" marR="42305" marT="0" marB="0"/>
                </a:tc>
              </a:tr>
            </a:tbl>
          </a:graphicData>
        </a:graphic>
      </p:graphicFrame>
    </p:spTree>
    <p:extLst>
      <p:ext uri="{BB962C8B-B14F-4D97-AF65-F5344CB8AC3E}">
        <p14:creationId xmlns:p14="http://schemas.microsoft.com/office/powerpoint/2010/main" val="28240536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222952152"/>
              </p:ext>
            </p:extLst>
          </p:nvPr>
        </p:nvGraphicFramePr>
        <p:xfrm>
          <a:off x="710292" y="1085855"/>
          <a:ext cx="9135837" cy="4996537"/>
        </p:xfrm>
        <a:graphic>
          <a:graphicData uri="http://schemas.openxmlformats.org/drawingml/2006/table">
            <a:tbl>
              <a:tblPr firstRow="1" bandRow="1">
                <a:tableStyleId>{5C22544A-7EE6-4342-B048-85BDC9FD1C3A}</a:tableStyleId>
              </a:tblPr>
              <a:tblGrid>
                <a:gridCol w="7935687"/>
                <a:gridCol w="1200150"/>
              </a:tblGrid>
              <a:tr h="384349">
                <a:tc>
                  <a:txBody>
                    <a:bodyPr/>
                    <a:lstStyle/>
                    <a:p>
                      <a:pPr>
                        <a:spcAft>
                          <a:spcPts val="0"/>
                        </a:spcAft>
                      </a:pPr>
                      <a:r>
                        <a:rPr lang="cs-CZ" sz="24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Střední hodnota</a:t>
                      </a:r>
                      <a:endParaRPr lang="cs-CZ" sz="2400" b="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b="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b="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Odchylka středu tolerančního intervalu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r>
                        <a:rPr lang="cs-CZ" sz="2400" baseline="-25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Mezní odchylka od středu tolerančního intervalu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Systematická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Směrodatná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Rozsah výběru</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n_</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Výběrový průměr</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x_</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Výběrová systematická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Výběrová směrodatná odchylka</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Hodnoty normované náhodné veličiny</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nejmenší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největší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max</a:t>
                      </a:r>
                      <a:endParaRPr lang="cs-CZ" sz="2400">
                        <a:effectLst/>
                        <a:latin typeface="Times New Roman" panose="02020603050405020304" pitchFamily="18" charset="0"/>
                        <a:ea typeface="Times New Roman" panose="02020603050405020304" pitchFamily="18" charset="0"/>
                      </a:endParaRPr>
                    </a:p>
                  </a:txBody>
                  <a:tcPr marL="19050" marR="19050" marT="0" marB="0"/>
                </a:tc>
              </a:tr>
              <a:tr h="384349">
                <a:tc>
                  <a:txBody>
                    <a:bodyPr/>
                    <a:lstStyle/>
                    <a:p>
                      <a:pPr>
                        <a:spcAft>
                          <a:spcPts val="0"/>
                        </a:spcAft>
                      </a:pP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Přetvoření</a:t>
                      </a:r>
                      <a:endParaRPr lang="cs-CZ" sz="2400" dirty="0">
                        <a:effectLst/>
                        <a:latin typeface="Times New Roman" panose="02020603050405020304" pitchFamily="18" charset="0"/>
                        <a:ea typeface="Times New Roman" panose="02020603050405020304" pitchFamily="18" charset="0"/>
                      </a:endParaRPr>
                    </a:p>
                  </a:txBody>
                  <a:tcPr marL="19050" marR="19050" marT="0" marB="0"/>
                </a:tc>
                <a:tc>
                  <a:txBody>
                    <a:bodyPr/>
                    <a:lstStyle/>
                    <a:p>
                      <a:pPr algn="ctr">
                        <a:spcAft>
                          <a:spcPts val="0"/>
                        </a:spcAft>
                      </a:pPr>
                      <a:r>
                        <a:rPr lang="cs-CZ" sz="2400" dirty="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cs-CZ"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cs-CZ" sz="2400" dirty="0">
                        <a:effectLst/>
                        <a:latin typeface="Times New Roman" panose="02020603050405020304" pitchFamily="18" charset="0"/>
                        <a:ea typeface="Times New Roman" panose="02020603050405020304" pitchFamily="18" charset="0"/>
                      </a:endParaRPr>
                    </a:p>
                  </a:txBody>
                  <a:tcPr marL="19050" marR="19050" marT="0" marB="0"/>
                </a:tc>
              </a:tr>
            </a:tbl>
          </a:graphicData>
        </a:graphic>
      </p:graphicFrame>
      <p:sp>
        <p:nvSpPr>
          <p:cNvPr id="3" name="TextovéPole 2"/>
          <p:cNvSpPr txBox="1"/>
          <p:nvPr/>
        </p:nvSpPr>
        <p:spPr>
          <a:xfrm>
            <a:off x="873579" y="620486"/>
            <a:ext cx="6189067" cy="369332"/>
          </a:xfrm>
          <a:prstGeom prst="rect">
            <a:avLst/>
          </a:prstGeom>
          <a:noFill/>
        </p:spPr>
        <p:txBody>
          <a:bodyPr wrap="none" rtlCol="0">
            <a:spAutoFit/>
          </a:bodyPr>
          <a:lstStyle/>
          <a:p>
            <a:r>
              <a:rPr lang="cs-CZ" b="1" dirty="0"/>
              <a:t>Tabulka termínů a příslušných písemných značek (ČSN 73 0202)</a:t>
            </a:r>
            <a:endParaRPr lang="cs-CZ" dirty="0"/>
          </a:p>
        </p:txBody>
      </p:sp>
    </p:spTree>
    <p:extLst>
      <p:ext uri="{BB962C8B-B14F-4D97-AF65-F5344CB8AC3E}">
        <p14:creationId xmlns:p14="http://schemas.microsoft.com/office/powerpoint/2010/main" val="1430811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486663023"/>
              </p:ext>
            </p:extLst>
          </p:nvPr>
        </p:nvGraphicFramePr>
        <p:xfrm>
          <a:off x="1240971" y="212275"/>
          <a:ext cx="8899073" cy="5858670"/>
        </p:xfrm>
        <a:graphic>
          <a:graphicData uri="http://schemas.openxmlformats.org/drawingml/2006/table">
            <a:tbl>
              <a:tblPr firstRow="1" firstCol="1" lastRow="1" lastCol="1" bandRow="1" bandCol="1">
                <a:tableStyleId>{5C22544A-7EE6-4342-B048-85BDC9FD1C3A}</a:tableStyleId>
              </a:tblPr>
              <a:tblGrid>
                <a:gridCol w="417049"/>
                <a:gridCol w="1254370"/>
                <a:gridCol w="2768041"/>
                <a:gridCol w="417049"/>
                <a:gridCol w="1208554"/>
                <a:gridCol w="2834010"/>
              </a:tblGrid>
              <a:tr h="274671">
                <a:tc gridSpan="3">
                  <a:txBody>
                    <a:bodyPr/>
                    <a:lstStyle/>
                    <a:p>
                      <a:pPr algn="ctr">
                        <a:spcAft>
                          <a:spcPts val="0"/>
                        </a:spcAft>
                      </a:pPr>
                      <a:r>
                        <a:rPr lang="cs-CZ" sz="1600" dirty="0">
                          <a:effectLst/>
                        </a:rPr>
                        <a:t>Bodové pole</a:t>
                      </a:r>
                      <a:endParaRPr lang="cs-CZ" sz="16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lgn="ctr">
                        <a:spcAft>
                          <a:spcPts val="0"/>
                        </a:spcAft>
                      </a:pPr>
                      <a:r>
                        <a:rPr lang="cs-CZ" sz="1600" dirty="0">
                          <a:effectLst/>
                        </a:rPr>
                        <a:t>Vytyčovací síť</a:t>
                      </a:r>
                      <a:endParaRPr lang="cs-CZ" sz="16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Zákon č. 200/94 Sb.</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rowSpan="4" gridSpan="2">
                  <a:txBody>
                    <a:bodyPr/>
                    <a:lstStyle/>
                    <a:p>
                      <a:pPr>
                        <a:spcAft>
                          <a:spcPts val="0"/>
                        </a:spcAft>
                      </a:pPr>
                      <a:r>
                        <a:rPr lang="cs-CZ" sz="1400" dirty="0">
                          <a:effectLst/>
                        </a:rPr>
                        <a:t>Co je uvedeno v Technické zprávě k Projektu, když tam není nic uvedeno, můžete navrhnout a to např. podle ČSN 73 0420-1 a 2 resp. ČSN ISO 4463-1 až 3.</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rowSpan="4" hMerge="1">
                  <a:txBody>
                    <a:bodyPr/>
                    <a:lstStyle/>
                    <a:p>
                      <a:endParaRPr lang="cs-CZ"/>
                    </a:p>
                  </a:txBody>
                  <a:tcPr/>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Vyhláška č. 31/95 Sb.</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ČSN 73 0415</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132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Interní předpisy ČÚZK</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gridSpan="2" vMerge="1">
                  <a:txBody>
                    <a:bodyPr/>
                    <a:lstStyle/>
                    <a:p>
                      <a:endParaRPr lang="cs-CZ"/>
                    </a:p>
                  </a:txBody>
                  <a:tcPr/>
                </a:tc>
                <a:tc hMerge="1" vMerge="1">
                  <a:txBody>
                    <a:bodyPr/>
                    <a:lstStyle/>
                    <a:p>
                      <a:endParaRPr lang="cs-CZ"/>
                    </a:p>
                  </a:txBody>
                  <a:tcPr/>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dirty="0">
                          <a:effectLst/>
                        </a:rPr>
                        <a:t>Chyba</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gridSpan="2">
                  <a:txBody>
                    <a:bodyPr/>
                    <a:lstStyle/>
                    <a:p>
                      <a:pPr>
                        <a:spcAft>
                          <a:spcPts val="0"/>
                        </a:spcAft>
                      </a:pPr>
                      <a:r>
                        <a:rPr lang="cs-CZ" sz="1400">
                          <a:effectLst/>
                        </a:rPr>
                        <a:t>Odchylka</a:t>
                      </a:r>
                      <a:endParaRPr lang="cs-CZ" sz="140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Skutečná chyba</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Střední chyba</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Směrodatná odchylka</a:t>
                      </a:r>
                      <a:endParaRPr lang="cs-CZ" sz="140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Mezní chyba</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Mezní odchylka</a:t>
                      </a:r>
                      <a:endParaRPr lang="cs-CZ" sz="140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Oprava</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Tolerance</a:t>
                      </a:r>
                      <a:endParaRPr lang="cs-CZ" sz="1400">
                        <a:effectLst/>
                        <a:latin typeface="Times New Roman" panose="02020603050405020304" pitchFamily="18" charset="0"/>
                        <a:ea typeface="Times New Roman" panose="02020603050405020304" pitchFamily="18" charset="0"/>
                      </a:endParaRPr>
                    </a:p>
                  </a:txBody>
                  <a:tcPr marL="51802" marR="51802" marT="0" marB="0"/>
                </a:tc>
              </a:tr>
              <a:tr h="206005">
                <a:tc>
                  <a:txBody>
                    <a:bodyPr/>
                    <a:lstStyle/>
                    <a:p>
                      <a:pPr>
                        <a:spcAft>
                          <a:spcPts val="0"/>
                        </a:spcAft>
                      </a:pPr>
                      <a:r>
                        <a:rPr lang="cs-CZ" sz="900">
                          <a:effectLst/>
                        </a:rPr>
                        <a:t> </a:t>
                      </a:r>
                      <a:endParaRPr lang="cs-CZ" sz="9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Korekce</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 </a:t>
                      </a:r>
                      <a:endParaRPr lang="cs-CZ" sz="1400">
                        <a:effectLst/>
                        <a:latin typeface="Times New Roman" panose="02020603050405020304" pitchFamily="18" charset="0"/>
                        <a:ea typeface="Times New Roman" panose="02020603050405020304" pitchFamily="18" charset="0"/>
                      </a:endParaRPr>
                    </a:p>
                  </a:txBody>
                  <a:tcPr marL="51802" marR="51802" marT="0" marB="0"/>
                </a:tc>
                <a:tc>
                  <a:txBody>
                    <a:bodyPr/>
                    <a:lstStyle/>
                    <a:p>
                      <a:pPr>
                        <a:spcAft>
                          <a:spcPts val="0"/>
                        </a:spcAft>
                      </a:pPr>
                      <a:r>
                        <a:rPr lang="cs-CZ" sz="1400">
                          <a:effectLst/>
                        </a:rPr>
                        <a:t>Korekce</a:t>
                      </a:r>
                      <a:endParaRPr lang="cs-CZ" sz="1400">
                        <a:effectLst/>
                        <a:latin typeface="Times New Roman" panose="02020603050405020304" pitchFamily="18" charset="0"/>
                        <a:ea typeface="Times New Roman" panose="02020603050405020304" pitchFamily="18" charset="0"/>
                      </a:endParaRPr>
                    </a:p>
                  </a:txBody>
                  <a:tcPr marL="51802" marR="51802" marT="0" marB="0"/>
                </a:tc>
              </a:tr>
              <a:tr h="249999">
                <a:tc gridSpan="3">
                  <a:txBody>
                    <a:bodyPr/>
                    <a:lstStyle/>
                    <a:p>
                      <a:pPr>
                        <a:spcAft>
                          <a:spcPts val="0"/>
                        </a:spcAft>
                      </a:pPr>
                      <a:r>
                        <a:rPr lang="cs-CZ" sz="1400" dirty="0">
                          <a:effectLst/>
                        </a:rPr>
                        <a:t>Přesnost se vyjadřuje „Třídy přesnosti“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a:effectLst/>
                        </a:rPr>
                        <a:t>NEEXISTUJÍ  „Třídy přesnosti“.</a:t>
                      </a:r>
                      <a:endParaRPr lang="cs-CZ" sz="140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350935">
                <a:tc gridSpan="3">
                  <a:txBody>
                    <a:bodyPr/>
                    <a:lstStyle/>
                    <a:p>
                      <a:pPr>
                        <a:spcAft>
                          <a:spcPts val="0"/>
                        </a:spcAft>
                      </a:pPr>
                      <a:r>
                        <a:rPr lang="cs-CZ" sz="1400" dirty="0">
                          <a:effectLst/>
                        </a:rPr>
                        <a:t>Přesnost se vyjadřuje ve vztahu k nejbližšímu bodu bodového pole</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Přesnost se vyjadřuje k síti vyrovnané jako celek – uvedenou přesnost má kterékoliv bod vůči kterémukoliv bodu této sítě.</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840921">
                <a:tc gridSpan="3">
                  <a:txBody>
                    <a:bodyPr/>
                    <a:lstStyle/>
                    <a:p>
                      <a:pPr>
                        <a:spcAft>
                          <a:spcPts val="0"/>
                        </a:spcAft>
                      </a:pPr>
                      <a:r>
                        <a:rPr lang="cs-CZ" sz="1400" dirty="0">
                          <a:effectLst/>
                        </a:rPr>
                        <a:t>Musí se použít k vytyčení:</a:t>
                      </a:r>
                    </a:p>
                    <a:p>
                      <a:pPr>
                        <a:spcAft>
                          <a:spcPts val="0"/>
                        </a:spcAft>
                      </a:pPr>
                      <a:r>
                        <a:rPr lang="cs-CZ" sz="1400" dirty="0">
                          <a:effectLst/>
                        </a:rPr>
                        <a:t>a) Vlastnických vztahů</a:t>
                      </a:r>
                    </a:p>
                    <a:p>
                      <a:pPr>
                        <a:spcAft>
                          <a:spcPts val="0"/>
                        </a:spcAft>
                      </a:pPr>
                      <a:r>
                        <a:rPr lang="cs-CZ" sz="1400" dirty="0">
                          <a:effectLst/>
                        </a:rPr>
                        <a:t>b) Prostorové polohy stavby v S-JTSK </a:t>
                      </a:r>
                    </a:p>
                    <a:p>
                      <a:pPr>
                        <a:spcAft>
                          <a:spcPts val="0"/>
                        </a:spcAft>
                      </a:pPr>
                      <a:r>
                        <a:rPr lang="cs-CZ" sz="1400" dirty="0">
                          <a:effectLst/>
                        </a:rPr>
                        <a:t> </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Použije se k podrobnému vytyčování celé stavby – přesnost geodetických prací musí být na celé stavbě stejná, bez ohledu na to, jakou konfiguraci bodů vytyčovací sítě použiji.</a:t>
                      </a:r>
                    </a:p>
                    <a:p>
                      <a:pPr>
                        <a:spcAft>
                          <a:spcPts val="0"/>
                        </a:spcAft>
                      </a:pPr>
                      <a:r>
                        <a:rPr lang="cs-CZ" sz="1400" dirty="0">
                          <a:effectLst/>
                        </a:rPr>
                        <a:t>Vytyčují se GEOMETRICKÉ PARAMETRY ne souřadnice.</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r h="955222">
                <a:tc gridSpan="3">
                  <a:txBody>
                    <a:bodyPr/>
                    <a:lstStyle/>
                    <a:p>
                      <a:pPr>
                        <a:spcAft>
                          <a:spcPts val="0"/>
                        </a:spcAft>
                      </a:pPr>
                      <a:r>
                        <a:rPr lang="cs-CZ" sz="1400" dirty="0">
                          <a:effectLst/>
                        </a:rPr>
                        <a:t>Použije se k měření pro vyhotovení:</a:t>
                      </a:r>
                    </a:p>
                    <a:p>
                      <a:pPr marL="342900" lvl="0" indent="-342900">
                        <a:spcAft>
                          <a:spcPts val="0"/>
                        </a:spcAft>
                        <a:buFont typeface="Times New Roman" panose="02020603050405020304" pitchFamily="18" charset="0"/>
                        <a:buChar char="-"/>
                      </a:pPr>
                      <a:r>
                        <a:rPr lang="cs-CZ" sz="1400" dirty="0">
                          <a:effectLst/>
                        </a:rPr>
                        <a:t>G-DSPS (geodetická část DSPS),</a:t>
                      </a:r>
                    </a:p>
                    <a:p>
                      <a:pPr marL="342900" lvl="0" indent="-342900">
                        <a:spcAft>
                          <a:spcPts val="0"/>
                        </a:spcAft>
                        <a:buFont typeface="Times New Roman" panose="02020603050405020304" pitchFamily="18" charset="0"/>
                        <a:buChar char="-"/>
                      </a:pPr>
                      <a:r>
                        <a:rPr lang="cs-CZ" sz="1400" dirty="0">
                          <a:effectLst/>
                        </a:rPr>
                        <a:t>Geometrický plán (GP),</a:t>
                      </a:r>
                    </a:p>
                    <a:p>
                      <a:pPr marL="342900" lvl="0" indent="-342900">
                        <a:spcAft>
                          <a:spcPts val="0"/>
                        </a:spcAft>
                        <a:buFont typeface="Times New Roman" panose="02020603050405020304" pitchFamily="18" charset="0"/>
                        <a:buChar char="-"/>
                      </a:pPr>
                      <a:r>
                        <a:rPr lang="cs-CZ" sz="1400" dirty="0">
                          <a:effectLst/>
                        </a:rPr>
                        <a:t>doplnění, pokud existuje Technická mapa obce,</a:t>
                      </a:r>
                    </a:p>
                    <a:p>
                      <a:pPr marL="342900" lvl="0" indent="-342900">
                        <a:spcAft>
                          <a:spcPts val="0"/>
                        </a:spcAft>
                        <a:buFont typeface="Times New Roman" panose="02020603050405020304" pitchFamily="18" charset="0"/>
                        <a:buChar char="-"/>
                      </a:pPr>
                      <a:r>
                        <a:rPr lang="cs-CZ" sz="1400" dirty="0">
                          <a:effectLst/>
                        </a:rPr>
                        <a:t>GIS vlastníka (grafické části GIS) (dříve mapy velkého měřítka).</a:t>
                      </a:r>
                    </a:p>
                    <a:p>
                      <a:pPr>
                        <a:spcAft>
                          <a:spcPts val="0"/>
                        </a:spcAft>
                      </a:pPr>
                      <a:r>
                        <a:rPr lang="cs-CZ" sz="1400" dirty="0">
                          <a:effectLst/>
                        </a:rPr>
                        <a:t>Přesnost je dána σ</a:t>
                      </a:r>
                      <a:r>
                        <a:rPr lang="cs-CZ" sz="1400" baseline="-25000" dirty="0">
                          <a:effectLst/>
                        </a:rPr>
                        <a:t>xy </a:t>
                      </a:r>
                      <a:r>
                        <a:rPr lang="cs-CZ" sz="1400" dirty="0">
                          <a:effectLst/>
                        </a:rPr>
                        <a:t>≤ ±0,14 m, σ</a:t>
                      </a:r>
                      <a:r>
                        <a:rPr lang="cs-CZ" sz="1400" baseline="-25000" dirty="0">
                          <a:effectLst/>
                        </a:rPr>
                        <a:t>z </a:t>
                      </a:r>
                      <a:r>
                        <a:rPr lang="cs-CZ" sz="1400" dirty="0">
                          <a:effectLst/>
                        </a:rPr>
                        <a:t>≤ ±0,12 m.</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c gridSpan="3">
                  <a:txBody>
                    <a:bodyPr/>
                    <a:lstStyle/>
                    <a:p>
                      <a:pPr>
                        <a:spcAft>
                          <a:spcPts val="0"/>
                        </a:spcAft>
                      </a:pPr>
                      <a:r>
                        <a:rPr lang="cs-CZ" sz="1400" dirty="0">
                          <a:effectLst/>
                        </a:rPr>
                        <a:t>Použije se k DSPS- stavební části podle předpisů a norem pro stavební výrobky (přesnost v mm)</a:t>
                      </a:r>
                      <a:endParaRPr lang="cs-CZ" sz="1400" dirty="0">
                        <a:effectLst/>
                        <a:latin typeface="Times New Roman" panose="02020603050405020304" pitchFamily="18" charset="0"/>
                        <a:ea typeface="Times New Roman" panose="02020603050405020304" pitchFamily="18" charset="0"/>
                      </a:endParaRPr>
                    </a:p>
                  </a:txBody>
                  <a:tcPr marL="51802" marR="51802" marT="0" marB="0"/>
                </a:tc>
                <a:tc hMerge="1">
                  <a:txBody>
                    <a:bodyPr/>
                    <a:lstStyle/>
                    <a:p>
                      <a:endParaRPr lang="cs-CZ"/>
                    </a:p>
                  </a:txBody>
                  <a:tcPr/>
                </a:tc>
                <a:tc hMerge="1">
                  <a:txBody>
                    <a:bodyPr/>
                    <a:lstStyle/>
                    <a:p>
                      <a:endParaRPr lang="cs-CZ"/>
                    </a:p>
                  </a:txBody>
                  <a:tcPr/>
                </a:tc>
              </a:tr>
            </a:tbl>
          </a:graphicData>
        </a:graphic>
      </p:graphicFrame>
    </p:spTree>
    <p:extLst>
      <p:ext uri="{BB962C8B-B14F-4D97-AF65-F5344CB8AC3E}">
        <p14:creationId xmlns:p14="http://schemas.microsoft.com/office/powerpoint/2010/main" val="1343239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Postup geodeta na stavbě</a:t>
            </a:r>
            <a:endParaRPr lang="cs-CZ" b="1" dirty="0"/>
          </a:p>
        </p:txBody>
      </p:sp>
    </p:spTree>
    <p:extLst>
      <p:ext uri="{BB962C8B-B14F-4D97-AF65-F5344CB8AC3E}">
        <p14:creationId xmlns:p14="http://schemas.microsoft.com/office/powerpoint/2010/main" val="1789401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49858"/>
            <a:ext cx="10515600" cy="5756744"/>
          </a:xfrm>
        </p:spPr>
        <p:txBody>
          <a:bodyPr>
            <a:normAutofit fontScale="90000"/>
          </a:bodyPr>
          <a:lstStyle/>
          <a:p>
            <a:r>
              <a:rPr lang="cs-CZ" b="1" dirty="0" smtClean="0"/>
              <a:t>Na co navazuje geodet na stavbě:</a:t>
            </a:r>
            <a:br>
              <a:rPr lang="cs-CZ" b="1" dirty="0" smtClean="0"/>
            </a:br>
            <a:r>
              <a:rPr lang="cs-CZ" sz="2200" b="1" dirty="0" smtClean="0"/>
              <a:t>1) Musí být fyzicky vyznačeny hranice pozemku ( nepoužívat pojem hranice parcely – proč asi?) </a:t>
            </a:r>
            <a:r>
              <a:rPr lang="cs-CZ" sz="2200" b="1" dirty="0" smtClean="0">
                <a:solidFill>
                  <a:srgbClr val="FF0000"/>
                </a:solidFill>
              </a:rPr>
              <a:t>Toto se musí dít  podle pravidel a předpisů platných pro KATASTR NEMOVITOSTÍ. </a:t>
            </a:r>
            <a:r>
              <a:rPr lang="cs-CZ" sz="2200" b="1" dirty="0" smtClean="0"/>
              <a:t>Tedy v souřadném systému </a:t>
            </a:r>
            <a:r>
              <a:rPr lang="cs-CZ" sz="2200" b="1" dirty="0" smtClean="0"/>
              <a:t>  S-JTSK </a:t>
            </a:r>
            <a:r>
              <a:rPr lang="cs-CZ" sz="2200" b="1" dirty="0" smtClean="0"/>
              <a:t>(= závazný systém).</a:t>
            </a:r>
            <a:br>
              <a:rPr lang="cs-CZ" sz="2200" b="1" dirty="0" smtClean="0"/>
            </a:br>
            <a:r>
              <a:rPr lang="cs-CZ" sz="2000" b="1" dirty="0" smtClean="0">
                <a:solidFill>
                  <a:srgbClr val="FF0000"/>
                </a:solidFill>
              </a:rPr>
              <a:t/>
            </a:r>
            <a:br>
              <a:rPr lang="cs-CZ" sz="2000" b="1" dirty="0" smtClean="0">
                <a:solidFill>
                  <a:srgbClr val="FF0000"/>
                </a:solidFill>
              </a:rPr>
            </a:br>
            <a:r>
              <a:rPr lang="cs-CZ" sz="2200" b="1" dirty="0" smtClean="0"/>
              <a:t>2) Co, jak, kdy, s jakou přesností a vše další - na konkrétní stavbě pro tu jedinou stavbu </a:t>
            </a:r>
            <a:r>
              <a:rPr lang="cs-CZ" sz="2200" b="1" dirty="0" smtClean="0">
                <a:solidFill>
                  <a:srgbClr val="FF0000"/>
                </a:solidFill>
              </a:rPr>
              <a:t>rozhoduje PROJEKTANT a nikdo jiný. </a:t>
            </a:r>
            <a:r>
              <a:rPr lang="cs-CZ" sz="2200" u="sng" dirty="0" smtClean="0"/>
              <a:t>(Nejsou žádné obecně závazné předpisy, jejichž znalostí nahradím vše, co je uvedeno, nebo má být uvedeno v projektu. NUTNÉ a NEZBYTNÉ znát projekt).</a:t>
            </a:r>
            <a:br>
              <a:rPr lang="cs-CZ" sz="2200" u="sng" dirty="0" smtClean="0"/>
            </a:br>
            <a:r>
              <a:rPr lang="cs-CZ" sz="2200" u="sng" dirty="0" smtClean="0"/>
              <a:t/>
            </a:r>
            <a:br>
              <a:rPr lang="cs-CZ" sz="2200" u="sng" dirty="0" smtClean="0"/>
            </a:br>
            <a:r>
              <a:rPr lang="cs-CZ" sz="2200" dirty="0" smtClean="0"/>
              <a:t>Projektant s pravděpodobností hraničící s jistotou nezná = nepoužívá S-JTSK. Pro něj je to jen „pravoúhlý souřadný systém“. Neví co je redukce ze zobrazení a nadmořské výšky.</a:t>
            </a:r>
            <a:r>
              <a:rPr lang="cs-CZ" sz="2200" b="1" dirty="0" smtClean="0">
                <a:solidFill>
                  <a:srgbClr val="FF0000"/>
                </a:solidFill>
              </a:rPr>
              <a:t/>
            </a:r>
            <a:br>
              <a:rPr lang="cs-CZ" sz="2200" b="1" dirty="0" smtClean="0">
                <a:solidFill>
                  <a:srgbClr val="FF0000"/>
                </a:solidFill>
              </a:rPr>
            </a:br>
            <a:r>
              <a:rPr lang="cs-CZ" sz="2200" b="1" dirty="0">
                <a:solidFill>
                  <a:srgbClr val="FF0000"/>
                </a:solidFill>
              </a:rPr>
              <a:t/>
            </a:r>
            <a:br>
              <a:rPr lang="cs-CZ" sz="2200" b="1" dirty="0">
                <a:solidFill>
                  <a:srgbClr val="FF0000"/>
                </a:solidFill>
              </a:rPr>
            </a:br>
            <a:r>
              <a:rPr lang="cs-CZ" sz="2200" b="1" dirty="0" smtClean="0"/>
              <a:t>3) Na stavbě za vše zodpovídá a vše řídí stavbyvedoucí (pokud nemá potřebná oprávnění je povinen provádění těchto prací zajistit odborníky s daným oprávněním)  </a:t>
            </a:r>
            <a:r>
              <a:rPr lang="cs-CZ" sz="2200" b="1" dirty="0" smtClean="0">
                <a:solidFill>
                  <a:srgbClr val="FF0000"/>
                </a:solidFill>
              </a:rPr>
              <a:t/>
            </a:r>
            <a:br>
              <a:rPr lang="cs-CZ" sz="2200" b="1" dirty="0" smtClean="0">
                <a:solidFill>
                  <a:srgbClr val="FF0000"/>
                </a:solidFill>
              </a:rPr>
            </a:br>
            <a:r>
              <a:rPr lang="cs-CZ" sz="2200" b="1" dirty="0" smtClean="0">
                <a:solidFill>
                  <a:srgbClr val="FF0000"/>
                </a:solidFill>
              </a:rPr>
              <a:t/>
            </a:r>
            <a:br>
              <a:rPr lang="cs-CZ" sz="2200" b="1" dirty="0" smtClean="0">
                <a:solidFill>
                  <a:srgbClr val="FF0000"/>
                </a:solidFill>
              </a:rPr>
            </a:br>
            <a:r>
              <a:rPr lang="cs-CZ" dirty="0" smtClean="0"/>
              <a:t/>
            </a:r>
            <a:br>
              <a:rPr lang="cs-CZ" dirty="0" smtClean="0"/>
            </a:br>
            <a:endParaRPr lang="cs-CZ" dirty="0"/>
          </a:p>
        </p:txBody>
      </p:sp>
    </p:spTree>
    <p:extLst>
      <p:ext uri="{BB962C8B-B14F-4D97-AF65-F5344CB8AC3E}">
        <p14:creationId xmlns:p14="http://schemas.microsoft.com/office/powerpoint/2010/main" val="666949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932802"/>
          </a:xfrm>
        </p:spPr>
        <p:txBody>
          <a:bodyPr>
            <a:normAutofit fontScale="90000"/>
          </a:bodyPr>
          <a:lstStyle/>
          <a:p>
            <a:r>
              <a:rPr lang="cs-CZ" b="1" dirty="0" smtClean="0"/>
              <a:t>Geodet na stavbě:</a:t>
            </a:r>
            <a:r>
              <a:rPr lang="cs-CZ" dirty="0" smtClean="0"/>
              <a:t/>
            </a:r>
            <a:br>
              <a:rPr lang="cs-CZ" dirty="0" smtClean="0"/>
            </a:br>
            <a:r>
              <a:rPr lang="cs-CZ" sz="2400" dirty="0" smtClean="0"/>
              <a:t>- </a:t>
            </a:r>
            <a:r>
              <a:rPr lang="cs-CZ" sz="2400" b="1" dirty="0" smtClean="0">
                <a:solidFill>
                  <a:srgbClr val="FF0000"/>
                </a:solidFill>
              </a:rPr>
              <a:t>Při Vytyčení ZODPOVÍDÁ </a:t>
            </a:r>
            <a:r>
              <a:rPr lang="cs-CZ" sz="2400" dirty="0" smtClean="0"/>
              <a:t>a je právně zodpovědný za </a:t>
            </a:r>
            <a:r>
              <a:rPr lang="cs-CZ" sz="2400" b="1" dirty="0" smtClean="0"/>
              <a:t>přesnost a správnost </a:t>
            </a:r>
            <a:r>
              <a:rPr lang="cs-CZ" sz="2400" b="1" dirty="0" smtClean="0">
                <a:solidFill>
                  <a:srgbClr val="FF0000"/>
                </a:solidFill>
              </a:rPr>
              <a:t>VYTYČENÍ</a:t>
            </a:r>
            <a:br>
              <a:rPr lang="cs-CZ" sz="2400" b="1" dirty="0" smtClean="0">
                <a:solidFill>
                  <a:srgbClr val="FF0000"/>
                </a:solidFill>
              </a:rPr>
            </a:br>
            <a:r>
              <a:rPr lang="cs-CZ" sz="2400" b="1" dirty="0" smtClean="0"/>
              <a:t/>
            </a:r>
            <a:br>
              <a:rPr lang="cs-CZ" sz="2400" b="1" dirty="0" smtClean="0"/>
            </a:br>
            <a:r>
              <a:rPr lang="cs-CZ" sz="2400" b="1" dirty="0" smtClean="0"/>
              <a:t>- </a:t>
            </a:r>
            <a:r>
              <a:rPr lang="cs-CZ" sz="2400" b="1" dirty="0" smtClean="0">
                <a:solidFill>
                  <a:srgbClr val="FF0000"/>
                </a:solidFill>
              </a:rPr>
              <a:t>Při Zaměření </a:t>
            </a:r>
            <a:r>
              <a:rPr lang="cs-CZ" sz="2400" b="1" dirty="0">
                <a:solidFill>
                  <a:srgbClr val="FF0000"/>
                </a:solidFill>
              </a:rPr>
              <a:t>ZODPOVÍDÁ </a:t>
            </a:r>
            <a:r>
              <a:rPr lang="cs-CZ" sz="2400" b="1" dirty="0"/>
              <a:t>a je právně zodpovědný za </a:t>
            </a:r>
            <a:r>
              <a:rPr lang="cs-CZ" sz="2400" b="1" dirty="0" smtClean="0"/>
              <a:t>přesnost úkonu měření tzn. </a:t>
            </a:r>
            <a:r>
              <a:rPr lang="cs-CZ" sz="2400" b="1" dirty="0" smtClean="0">
                <a:solidFill>
                  <a:srgbClr val="FF0000"/>
                </a:solidFill>
              </a:rPr>
              <a:t>za </a:t>
            </a:r>
            <a:r>
              <a:rPr lang="el-GR" sz="2400" b="1" dirty="0" smtClean="0">
                <a:solidFill>
                  <a:srgbClr val="FF0000"/>
                </a:solidFill>
              </a:rPr>
              <a:t>σ</a:t>
            </a:r>
            <a:r>
              <a:rPr lang="cs-CZ" sz="2400" b="1" dirty="0" smtClean="0">
                <a:solidFill>
                  <a:srgbClr val="FF0000"/>
                </a:solidFill>
              </a:rPr>
              <a:t> (směrodatnou odchylku měření) </a:t>
            </a:r>
            <a:r>
              <a:rPr lang="cs-CZ" sz="3200" b="1" dirty="0" smtClean="0">
                <a:solidFill>
                  <a:srgbClr val="FF0000"/>
                </a:solidFill>
              </a:rPr>
              <a:t>NE</a:t>
            </a:r>
            <a:r>
              <a:rPr lang="cs-CZ" sz="2400" b="1" dirty="0" smtClean="0">
                <a:solidFill>
                  <a:srgbClr val="FF0000"/>
                </a:solidFill>
              </a:rPr>
              <a:t> za </a:t>
            </a:r>
            <a:r>
              <a:rPr lang="el-GR" sz="2400" b="1" dirty="0" smtClean="0">
                <a:solidFill>
                  <a:srgbClr val="FF0000"/>
                </a:solidFill>
              </a:rPr>
              <a:t>δ</a:t>
            </a:r>
            <a:r>
              <a:rPr lang="cs-CZ" sz="2400" b="1" dirty="0" smtClean="0">
                <a:solidFill>
                  <a:srgbClr val="FF0000"/>
                </a:solidFill>
              </a:rPr>
              <a:t> (velikost odchylky).</a:t>
            </a:r>
            <a:endParaRPr lang="cs-CZ" sz="2400" b="1" dirty="0">
              <a:solidFill>
                <a:srgbClr val="FF0000"/>
              </a:solidFill>
            </a:endParaRPr>
          </a:p>
        </p:txBody>
      </p:sp>
    </p:spTree>
    <p:extLst>
      <p:ext uri="{BB962C8B-B14F-4D97-AF65-F5344CB8AC3E}">
        <p14:creationId xmlns:p14="http://schemas.microsoft.com/office/powerpoint/2010/main" val="23974211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20636" y="277585"/>
            <a:ext cx="7609114" cy="6408965"/>
          </a:xfrm>
          <a:prstGeom prst="rect">
            <a:avLst/>
          </a:prstGeom>
        </p:spPr>
      </p:pic>
    </p:spTree>
    <p:extLst>
      <p:ext uri="{BB962C8B-B14F-4D97-AF65-F5344CB8AC3E}">
        <p14:creationId xmlns:p14="http://schemas.microsoft.com/office/powerpoint/2010/main" val="4055001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extLst>
              <p:ext uri="{D42A27DB-BD31-4B8C-83A1-F6EECF244321}">
                <p14:modId xmlns:p14="http://schemas.microsoft.com/office/powerpoint/2010/main" val="835138291"/>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46" name="Slide" r:id="rId3" imgW="4529389" imgH="3396969" progId="PowerPoint.Slide.8">
                  <p:embed/>
                </p:oleObj>
              </mc:Choice>
              <mc:Fallback>
                <p:oleObj name="Slide" r:id="rId3" imgW="4529389" imgH="3396969" progId="PowerPoint.Slide.8">
                  <p:embed/>
                  <p:pic>
                    <p:nvPicPr>
                      <p:cNvPr id="0" name=""/>
                      <p:cNvPicPr>
                        <a:picLocks noChangeAspect="1" noChangeArrowheads="1"/>
                      </p:cNvPicPr>
                      <p:nvPr/>
                    </p:nvPicPr>
                    <p:blipFill>
                      <a:blip r:embed="rId4"/>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90158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0" y="609600"/>
            <a:ext cx="8763000" cy="5029200"/>
          </a:xfrm>
        </p:spPr>
        <p:txBody>
          <a:bodyPr/>
          <a:lstStyle/>
          <a:p>
            <a:r>
              <a:rPr lang="cs-CZ" altLang="cs-CZ" sz="2000" dirty="0">
                <a:latin typeface="Arial" panose="020B0604020202020204" pitchFamily="34" charset="0"/>
              </a:rPr>
              <a:t>Hodnota </a:t>
            </a:r>
            <a:r>
              <a:rPr lang="cs-CZ" altLang="cs-CZ" sz="2000" dirty="0" smtClean="0">
                <a:latin typeface="Arial" panose="020B0604020202020204" pitchFamily="34" charset="0"/>
              </a:rPr>
              <a:t>geometrického parametru</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    (</a:t>
            </a:r>
            <a:r>
              <a:rPr lang="cs-CZ" altLang="cs-CZ" sz="1600" dirty="0">
                <a:latin typeface="Arial" panose="020B0604020202020204" pitchFamily="34" charset="0"/>
              </a:rPr>
              <a:t>měrné jednotky délkové, úhlové</a:t>
            </a:r>
            <a:r>
              <a:rPr lang="cs-CZ" altLang="cs-CZ" sz="2000" dirty="0">
                <a:latin typeface="Arial" panose="020B0604020202020204" pitchFamily="34" charset="0"/>
              </a:rPr>
              <a:t>)</a:t>
            </a:r>
            <a:br>
              <a:rPr lang="cs-CZ" altLang="cs-CZ" sz="2000" dirty="0">
                <a:latin typeface="Arial" panose="020B0604020202020204" pitchFamily="34" charset="0"/>
              </a:rPr>
            </a:br>
            <a:r>
              <a:rPr lang="cs-CZ" altLang="cs-CZ" sz="2000" dirty="0">
                <a:latin typeface="Arial" panose="020B0604020202020204" pitchFamily="34" charset="0"/>
              </a:rPr>
              <a:t>Základní hodnota </a:t>
            </a:r>
            <a:r>
              <a:rPr lang="cs-CZ" altLang="cs-CZ" sz="1600" dirty="0">
                <a:latin typeface="Arial" panose="020B0604020202020204" pitchFamily="34" charset="0"/>
              </a:rPr>
              <a:t>( v projektu, </a:t>
            </a:r>
            <a:br>
              <a:rPr lang="cs-CZ" altLang="cs-CZ" sz="1600" dirty="0">
                <a:latin typeface="Arial" panose="020B0604020202020204" pitchFamily="34" charset="0"/>
              </a:rPr>
            </a:br>
            <a:r>
              <a:rPr lang="cs-CZ" altLang="cs-CZ" sz="1600" dirty="0">
                <a:latin typeface="Arial" panose="020B0604020202020204" pitchFamily="34" charset="0"/>
              </a:rPr>
              <a:t>      k ní se vztahují odchylky) </a:t>
            </a:r>
            <a:br>
              <a:rPr lang="cs-CZ" altLang="cs-CZ" sz="1600" dirty="0">
                <a:latin typeface="Arial" panose="020B0604020202020204" pitchFamily="34" charset="0"/>
              </a:rPr>
            </a:br>
            <a:r>
              <a:rPr lang="cs-CZ" altLang="cs-CZ" sz="2000" dirty="0">
                <a:latin typeface="Arial" panose="020B0604020202020204" pitchFamily="34" charset="0"/>
              </a:rPr>
              <a:t>Skutečná hodnota </a:t>
            </a:r>
            <a:r>
              <a:rPr lang="cs-CZ" altLang="cs-CZ" sz="1800" dirty="0">
                <a:latin typeface="Arial" panose="020B0604020202020204" pitchFamily="34" charset="0"/>
              </a:rPr>
              <a:t>(měřením </a:t>
            </a:r>
            <a:br>
              <a:rPr lang="cs-CZ" altLang="cs-CZ" sz="1800" dirty="0">
                <a:latin typeface="Arial" panose="020B0604020202020204" pitchFamily="34" charset="0"/>
              </a:rPr>
            </a:br>
            <a:r>
              <a:rPr lang="cs-CZ" altLang="cs-CZ" sz="1800" dirty="0">
                <a:latin typeface="Arial" panose="020B0604020202020204" pitchFamily="34" charset="0"/>
              </a:rPr>
              <a:t>      s určenou přesnosti měření)</a:t>
            </a:r>
            <a:br>
              <a:rPr lang="cs-CZ" altLang="cs-CZ" sz="1800" dirty="0">
                <a:latin typeface="Arial" panose="020B0604020202020204" pitchFamily="34" charset="0"/>
              </a:rPr>
            </a:br>
            <a:r>
              <a:rPr lang="cs-CZ" altLang="cs-CZ" sz="2000" dirty="0">
                <a:latin typeface="Arial" panose="020B0604020202020204" pitchFamily="34" charset="0"/>
              </a:rPr>
              <a:t>Počáteční hodnota </a:t>
            </a:r>
            <a:r>
              <a:rPr lang="cs-CZ" altLang="cs-CZ" sz="1800" dirty="0">
                <a:latin typeface="Arial" panose="020B0604020202020204" pitchFamily="34" charset="0"/>
              </a:rPr>
              <a:t>(stanovená</a:t>
            </a:r>
            <a:br>
              <a:rPr lang="cs-CZ" altLang="cs-CZ" sz="1800" dirty="0">
                <a:latin typeface="Arial" panose="020B0604020202020204" pitchFamily="34" charset="0"/>
              </a:rPr>
            </a:br>
            <a:r>
              <a:rPr lang="cs-CZ" altLang="cs-CZ" sz="1800" dirty="0">
                <a:latin typeface="Arial" panose="020B0604020202020204" pitchFamily="34" charset="0"/>
              </a:rPr>
              <a:t>      pro výchozí podmínky)</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Odchylka, tolerance</a:t>
            </a:r>
            <a:br>
              <a:rPr lang="cs-CZ" altLang="cs-CZ" sz="2000" dirty="0">
                <a:latin typeface="Arial" panose="020B0604020202020204" pitchFamily="34" charset="0"/>
              </a:rPr>
            </a:br>
            <a:r>
              <a:rPr lang="cs-CZ" altLang="cs-CZ" sz="2000" dirty="0">
                <a:latin typeface="Arial" panose="020B0604020202020204" pitchFamily="34" charset="0"/>
              </a:rPr>
              <a:t>Skutečná odchylka</a:t>
            </a:r>
            <a:br>
              <a:rPr lang="cs-CZ" altLang="cs-CZ" sz="2000" dirty="0">
                <a:latin typeface="Arial" panose="020B0604020202020204" pitchFamily="34" charset="0"/>
              </a:rPr>
            </a:br>
            <a:r>
              <a:rPr lang="cs-CZ" altLang="cs-CZ" sz="2000" dirty="0">
                <a:latin typeface="Arial" panose="020B0604020202020204" pitchFamily="34" charset="0"/>
              </a:rPr>
              <a:t>Inherentní (čas. závislá </a:t>
            </a:r>
            <a:r>
              <a:rPr lang="cs-CZ" altLang="cs-CZ" sz="2000" dirty="0" smtClean="0">
                <a:latin typeface="Arial" panose="020B0604020202020204" pitchFamily="34" charset="0"/>
              </a:rPr>
              <a:t>odchylka</a:t>
            </a:r>
            <a:r>
              <a:rPr lang="cs-CZ" altLang="cs-CZ" sz="2000" dirty="0">
                <a:latin typeface="Arial" panose="020B0604020202020204" pitchFamily="34" charset="0"/>
              </a:rPr>
              <a:t/>
            </a:r>
            <a:br>
              <a:rPr lang="cs-CZ" altLang="cs-CZ" sz="2000" dirty="0">
                <a:latin typeface="Arial" panose="020B0604020202020204" pitchFamily="34" charset="0"/>
              </a:rPr>
            </a:br>
            <a:r>
              <a:rPr lang="cs-CZ" altLang="cs-CZ" sz="2000" dirty="0">
                <a:latin typeface="Arial" panose="020B0604020202020204" pitchFamily="34" charset="0"/>
              </a:rPr>
              <a:t>     vratná, nevratná)</a:t>
            </a:r>
          </a:p>
        </p:txBody>
      </p:sp>
      <p:graphicFrame>
        <p:nvGraphicFramePr>
          <p:cNvPr id="76803" name="Object 3"/>
          <p:cNvGraphicFramePr>
            <a:graphicFrameLocks noGrp="1" noChangeAspect="1"/>
          </p:cNvGraphicFramePr>
          <p:nvPr>
            <p:ph type="body" idx="1"/>
          </p:nvPr>
        </p:nvGraphicFramePr>
        <p:xfrm>
          <a:off x="6319838" y="762000"/>
          <a:ext cx="4140200" cy="4876800"/>
        </p:xfrm>
        <a:graphic>
          <a:graphicData uri="http://schemas.openxmlformats.org/presentationml/2006/ole">
            <mc:AlternateContent xmlns:mc="http://schemas.openxmlformats.org/markup-compatibility/2006">
              <mc:Choice xmlns:v="urn:schemas-microsoft-com:vml" Requires="v">
                <p:oleObj spid="_x0000_s3093" name="PhotoImpact" r:id="rId4" imgW="5907036" imgH="6958598" progId="PI3.Image">
                  <p:embed/>
                </p:oleObj>
              </mc:Choice>
              <mc:Fallback>
                <p:oleObj name="PhotoImpact" r:id="rId4" imgW="5907036" imgH="6958598"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838" y="762000"/>
                        <a:ext cx="4140200" cy="4876800"/>
                      </a:xfrm>
                      <a:prstGeom prst="rect">
                        <a:avLst/>
                      </a:prstGeom>
                    </p:spPr>
                  </p:pic>
                </p:oleObj>
              </mc:Fallback>
            </mc:AlternateContent>
          </a:graphicData>
        </a:graphic>
      </p:graphicFrame>
    </p:spTree>
    <p:extLst>
      <p:ext uri="{BB962C8B-B14F-4D97-AF65-F5344CB8AC3E}">
        <p14:creationId xmlns:p14="http://schemas.microsoft.com/office/powerpoint/2010/main" val="1075631776"/>
      </p:ext>
    </p:extLst>
  </p:cSld>
  <p:clrMapOvr>
    <a:masterClrMapping/>
  </p:clrMapOvr>
  <p:transition>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9421" y="310243"/>
            <a:ext cx="11372850" cy="6276911"/>
          </a:xfrm>
          <a:prstGeom prst="rect">
            <a:avLst/>
          </a:prstGeom>
        </p:spPr>
        <p:txBody>
          <a:bodyPr wrap="square">
            <a:spAutoFit/>
          </a:bodyPr>
          <a:lstStyle/>
          <a:p>
            <a:pPr>
              <a:lnSpc>
                <a:spcPct val="107000"/>
              </a:lnSpc>
              <a:spcAft>
                <a:spcPts val="80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Pojmy, které by </a:t>
            </a:r>
            <a:r>
              <a:rPr lang="cs-CZ"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technik</a:t>
            </a:r>
            <a:r>
              <a:rPr lang="cs-CZ" sz="1600" b="1" dirty="0">
                <a:latin typeface="Times New Roman" panose="02020603050405020304" pitchFamily="18" charset="0"/>
                <a:ea typeface="Calibri" panose="020F0502020204030204" pitchFamily="34" charset="0"/>
                <a:cs typeface="Times New Roman" panose="02020603050405020304" pitchFamily="18" charset="0"/>
              </a:rPr>
              <a:t> neměl nikdy vypustit z úst</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To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nejde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cs-CZ" sz="1400" i="1" dirty="0">
                <a:latin typeface="Times New Roman" panose="02020603050405020304" pitchFamily="18" charset="0"/>
                <a:ea typeface="Calibri" panose="020F0502020204030204" pitchFamily="34" charset="0"/>
                <a:cs typeface="Times New Roman" panose="02020603050405020304" pitchFamily="18" charset="0"/>
              </a:rPr>
              <a:t>Tím říkám, že Já to neumím!!!!</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Už naše babičky říkaly, že když se chce, všechno jde. A ono to platí dodnes. Ukazujete tak svoji vůli a schopnost řešit problémy. Pokud automaticky veškeré změny, požadavky a návrhy zavrhujete, působíte jako člověk, který se nechce snažit. Vzdáte to dříve, než něco zkusíte. Proto jsou ve firmách oblíbení kolegové, kteří přicházejí s nápady, i když se pak třeba ukáže, že </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jejich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řešení</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nefungují. Důležitý je přístup.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máte pocit, že jste narazili na opravdový oříšek, zeptejte se sami sebe: Jak bych mohl najít řešení? Koho mohu požádat o pomoc? Jaký nejmenší krok mohu zkusit, abych se k řešení posunul? To jsou otázky, které vás naladí na správnou vlnu myšlení.</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Asi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by to možná šlo, ale...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Někteří se snaží řešit první prohřešek tak, že se větě „to nejde“ vyhýbají. Jenže vaše nejednoznačné potvrzení, že se o něco pokusíte, může kolegy vytáčet do nepříčetnosti. Proč, když se přece snažíte jim vyhovět? Představte si, že šéf potřebuje, aby byl úkol splněn. Zadá ho vám. A vy, protože nechcete odmítnout, řeknete, že to snad možná zvládnete. Šéf po takové odpovědi ale neví, jestli uděláte maximum pro to, abyste úkol splnili.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počítá s tím, že bude o úkol postaráno, a on nakonec splněn nebude, určitě šéfovi neuděláte radost, když mu připomenete, že jste přece říkali „asi“. V tu chvíli působíte neschopně</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Vždycky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jsme to dělali takhle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celkem přirozené, že lidé nemají rádi změny. Bojí se neznámého, musí vystoupit z komfortní zóny a učit se nové věci. Věci se však mění, a čím snáz jste schopni změny přijmout, tím jste v životě úspěšnější, šťastnější a jako zaměstnanci schopnější. Naopak ti, kteří neumějí odložit zajeté postupy a drží se v minulosti, tam navždy zůstanou.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budete mít tolerantního šéfa, pokusí se vám vysvětlit, že nový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systém</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má nějaký smysl, a podpoří vás v jeho přijetí. Jestli však budete i nadále pokračovat v remcání, zbytečně si uberete kredit. Firma si pak řekne, že pro ni bude snazší nahradit vás někým mladším a flexibilnějším</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latin typeface="Times New Roman" panose="02020603050405020304" pitchFamily="18" charset="0"/>
                <a:ea typeface="Calibri" panose="020F0502020204030204" pitchFamily="34" charset="0"/>
                <a:cs typeface="Times New Roman" panose="02020603050405020304" pitchFamily="18" charset="0"/>
              </a:rPr>
              <a:t>4) To </a:t>
            </a:r>
            <a:r>
              <a:rPr lang="cs-CZ" sz="1400" b="1" dirty="0">
                <a:latin typeface="Times New Roman" panose="02020603050405020304" pitchFamily="18" charset="0"/>
                <a:ea typeface="Calibri" panose="020F0502020204030204" pitchFamily="34" charset="0"/>
                <a:cs typeface="Times New Roman" panose="02020603050405020304" pitchFamily="18" charset="0"/>
              </a:rPr>
              <a:t>SE udělá (ONO se to udělá)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cs-CZ" sz="1400" i="1" dirty="0">
                <a:latin typeface="Times New Roman" panose="02020603050405020304" pitchFamily="18" charset="0"/>
                <a:ea typeface="Calibri" panose="020F0502020204030204" pitchFamily="34" charset="0"/>
                <a:cs typeface="Times New Roman" panose="02020603050405020304" pitchFamily="18" charset="0"/>
              </a:rPr>
              <a:t>Znáte onoho pána „</a:t>
            </a:r>
            <a:r>
              <a:rPr lang="cs-CZ" sz="1400" b="1" i="1" dirty="0">
                <a:latin typeface="Times New Roman" panose="02020603050405020304" pitchFamily="18" charset="0"/>
                <a:ea typeface="Calibri" panose="020F0502020204030204" pitchFamily="34" charset="0"/>
                <a:cs typeface="Times New Roman" panose="02020603050405020304" pitchFamily="18" charset="0"/>
              </a:rPr>
              <a:t>SE</a:t>
            </a:r>
            <a:r>
              <a:rPr lang="cs-CZ" sz="1400" i="1" dirty="0">
                <a:latin typeface="Times New Roman" panose="02020603050405020304" pitchFamily="18" charset="0"/>
                <a:ea typeface="Calibri" panose="020F0502020204030204" pitchFamily="34" charset="0"/>
                <a:cs typeface="Times New Roman" panose="02020603050405020304" pitchFamily="18" charset="0"/>
              </a:rPr>
              <a:t> a</a:t>
            </a:r>
            <a:r>
              <a:rPr lang="cs-CZ"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cs-CZ" sz="1400" b="1" i="1" dirty="0">
                <a:latin typeface="Times New Roman" panose="02020603050405020304" pitchFamily="18" charset="0"/>
                <a:ea typeface="Calibri" panose="020F0502020204030204" pitchFamily="34" charset="0"/>
                <a:cs typeface="Times New Roman" panose="02020603050405020304" pitchFamily="18" charset="0"/>
              </a:rPr>
              <a:t>ONO</a:t>
            </a:r>
            <a:r>
              <a:rPr lang="cs-CZ" sz="1400" i="1" dirty="0">
                <a:latin typeface="Times New Roman" panose="02020603050405020304" pitchFamily="18" charset="0"/>
                <a:ea typeface="Calibri" panose="020F0502020204030204" pitchFamily="34" charset="0"/>
                <a:cs typeface="Times New Roman" panose="02020603050405020304" pitchFamily="18" charset="0"/>
              </a:rPr>
              <a:t>“. Který pan SE resp. ONO to konkrétně a do kdy udělá?</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1207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cs-CZ" altLang="cs-CZ"/>
              <a:t>Uvádění hodnot v dokumentaci</a:t>
            </a:r>
            <a:br>
              <a:rPr lang="cs-CZ" altLang="cs-CZ"/>
            </a:br>
            <a:r>
              <a:rPr lang="cs-CZ" altLang="cs-CZ" sz="2000">
                <a:latin typeface="Arial" panose="020B0604020202020204" pitchFamily="34" charset="0"/>
              </a:rPr>
              <a:t>Charakteristiky přesnosti délkových, výškových a úhlových rozměrů se předepisují některým ze způsobů :</a:t>
            </a:r>
            <a:r>
              <a:rPr lang="cs-CZ" altLang="cs-CZ" sz="4000">
                <a:latin typeface="Arial" panose="020B0604020202020204" pitchFamily="34" charset="0"/>
              </a:rPr>
              <a:t> </a:t>
            </a:r>
            <a:br>
              <a:rPr lang="cs-CZ" altLang="cs-CZ" sz="4000">
                <a:latin typeface="Arial" panose="020B0604020202020204" pitchFamily="34" charset="0"/>
              </a:rPr>
            </a:br>
            <a:endParaRPr lang="cs-CZ" altLang="cs-CZ" sz="4000">
              <a:latin typeface="Arial" panose="020B0604020202020204" pitchFamily="34" charset="0"/>
            </a:endParaRPr>
          </a:p>
        </p:txBody>
      </p:sp>
      <p:sp>
        <p:nvSpPr>
          <p:cNvPr id="80899" name="Rectangle 3"/>
          <p:cNvSpPr>
            <a:spLocks noGrp="1" noChangeArrowheads="1"/>
          </p:cNvSpPr>
          <p:nvPr>
            <p:ph type="body" idx="1"/>
          </p:nvPr>
        </p:nvSpPr>
        <p:spPr/>
        <p:txBody>
          <a:bodyPr/>
          <a:lstStyle/>
          <a:p>
            <a:pPr>
              <a:lnSpc>
                <a:spcPct val="90000"/>
              </a:lnSpc>
            </a:pPr>
            <a:r>
              <a:rPr lang="cs-CZ" altLang="cs-CZ" sz="2400" dirty="0" err="1">
                <a:latin typeface="Arial" panose="020B0604020202020204" pitchFamily="34" charset="0"/>
              </a:rPr>
              <a:t>Číslenými</a:t>
            </a:r>
            <a:r>
              <a:rPr lang="cs-CZ" altLang="cs-CZ" sz="2400" dirty="0">
                <a:latin typeface="Arial" panose="020B0604020202020204" pitchFamily="34" charset="0"/>
              </a:rPr>
              <a:t> hodnotami za základními hodnotami </a:t>
            </a:r>
            <a:r>
              <a:rPr lang="cs-CZ" altLang="cs-CZ" sz="2000" dirty="0">
                <a:latin typeface="Arial" panose="020B0604020202020204" pitchFamily="34" charset="0"/>
              </a:rPr>
              <a:t>(vyjádřenými kótami např. 245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5)</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Číselnými hodnotami u každého obrazu ve výkresu </a:t>
            </a:r>
            <a:r>
              <a:rPr lang="cs-CZ" altLang="cs-CZ" sz="2000" dirty="0">
                <a:latin typeface="Arial" panose="020B0604020202020204" pitchFamily="34" charset="0"/>
              </a:rPr>
              <a:t>(např. mezní odchylky všech rozměrů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10 )</a:t>
            </a:r>
          </a:p>
          <a:p>
            <a:pPr>
              <a:lnSpc>
                <a:spcPct val="90000"/>
              </a:lnSpc>
            </a:pPr>
            <a:r>
              <a:rPr lang="cs-CZ" altLang="cs-CZ" sz="2400" dirty="0">
                <a:latin typeface="Arial" panose="020B0604020202020204" pitchFamily="34" charset="0"/>
              </a:rPr>
              <a:t>Uvedením čísla příslušné technické normy </a:t>
            </a:r>
            <a:r>
              <a:rPr lang="cs-CZ" altLang="cs-CZ" sz="2000" dirty="0">
                <a:latin typeface="Arial" panose="020B0604020202020204" pitchFamily="34" charset="0"/>
              </a:rPr>
              <a:t>( např. přesnost délkových a výškových rozměrů podle </a:t>
            </a:r>
            <a:r>
              <a:rPr lang="cs-CZ" altLang="cs-CZ" sz="2000" dirty="0" smtClean="0">
                <a:latin typeface="Arial" panose="020B0604020202020204" pitchFamily="34" charset="0"/>
              </a:rPr>
              <a:t>tab. ….</a:t>
            </a:r>
            <a:r>
              <a:rPr lang="cs-CZ" altLang="cs-CZ" sz="2000" dirty="0">
                <a:latin typeface="Arial" panose="020B0604020202020204" pitchFamily="34" charset="0"/>
              </a:rPr>
              <a:t>ČSN 73 0205)</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Specifikací přesnosti jednotlivých rozměrů nad popisovacím polem </a:t>
            </a:r>
            <a:r>
              <a:rPr lang="cs-CZ" altLang="cs-CZ" sz="2000" dirty="0">
                <a:latin typeface="Arial" panose="020B0604020202020204" pitchFamily="34" charset="0"/>
              </a:rPr>
              <a:t>(délky od – do </a:t>
            </a:r>
            <a:r>
              <a:rPr lang="cs-CZ" altLang="cs-CZ" sz="2000" dirty="0">
                <a:latin typeface="Arial" panose="020B0604020202020204" pitchFamily="34" charset="0"/>
                <a:cs typeface="Arial" panose="020B0604020202020204" pitchFamily="34" charset="0"/>
              </a:rPr>
              <a:t>±</a:t>
            </a:r>
            <a:r>
              <a:rPr lang="cs-CZ" altLang="cs-CZ" sz="2000" dirty="0">
                <a:latin typeface="Arial" panose="020B0604020202020204" pitchFamily="34" charset="0"/>
              </a:rPr>
              <a:t> X)</a:t>
            </a:r>
            <a:endParaRPr lang="cs-CZ" altLang="cs-CZ" sz="2400" dirty="0">
              <a:latin typeface="Arial" panose="020B0604020202020204" pitchFamily="34" charset="0"/>
            </a:endParaRPr>
          </a:p>
          <a:p>
            <a:pPr>
              <a:lnSpc>
                <a:spcPct val="90000"/>
              </a:lnSpc>
            </a:pPr>
            <a:r>
              <a:rPr lang="cs-CZ" altLang="cs-CZ" sz="2400" dirty="0">
                <a:latin typeface="Arial" panose="020B0604020202020204" pitchFamily="34" charset="0"/>
              </a:rPr>
              <a:t>Kombinací podle prvního bodu a popisem nad popisovacím polem</a:t>
            </a:r>
          </a:p>
          <a:p>
            <a:pPr>
              <a:lnSpc>
                <a:spcPct val="90000"/>
              </a:lnSpc>
              <a:buFont typeface="Wingdings" panose="05000000000000000000" pitchFamily="2" charset="2"/>
              <a:buNone/>
            </a:pPr>
            <a:endParaRPr lang="cs-CZ" altLang="cs-CZ" sz="2000" dirty="0">
              <a:latin typeface="Arial" panose="020B0604020202020204" pitchFamily="34" charset="0"/>
            </a:endParaRPr>
          </a:p>
          <a:p>
            <a:pPr>
              <a:lnSpc>
                <a:spcPct val="90000"/>
              </a:lnSpc>
              <a:buFont typeface="Wingdings" panose="05000000000000000000" pitchFamily="2" charset="2"/>
              <a:buNone/>
            </a:pPr>
            <a:endParaRPr lang="cs-CZ" altLang="cs-CZ" sz="2400" dirty="0">
              <a:latin typeface="Arial" panose="020B0604020202020204" pitchFamily="34" charset="0"/>
            </a:endParaRPr>
          </a:p>
        </p:txBody>
      </p:sp>
    </p:spTree>
    <p:extLst>
      <p:ext uri="{BB962C8B-B14F-4D97-AF65-F5344CB8AC3E}">
        <p14:creationId xmlns:p14="http://schemas.microsoft.com/office/powerpoint/2010/main" val="275826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48000" y="1690063"/>
            <a:ext cx="6096000" cy="3477875"/>
          </a:xfrm>
          <a:prstGeom prst="rect">
            <a:avLst/>
          </a:prstGeom>
        </p:spPr>
        <p:txBody>
          <a:bodyPr>
            <a:spAutoFit/>
          </a:bodyPr>
          <a:lstStyle/>
          <a:p>
            <a:pPr lvl="0"/>
            <a:r>
              <a:rPr lang="cs-CZ" altLang="cs-CZ" sz="4400" kern="0" dirty="0">
                <a:solidFill>
                  <a:srgbClr val="00FFFF"/>
                </a:solidFill>
                <a:latin typeface="Arial" panose="020B0604020202020204" pitchFamily="34" charset="0"/>
              </a:rPr>
              <a:t>Stanovení přesnosti geometrických parametrů stavby – nezbytná součást každého projektu</a:t>
            </a:r>
            <a:endParaRPr lang="cs-CZ" dirty="0">
              <a:solidFill>
                <a:prstClr val="black"/>
              </a:solidFill>
              <a:latin typeface="Calibri" panose="020F0502020204030204"/>
            </a:endParaRPr>
          </a:p>
        </p:txBody>
      </p:sp>
    </p:spTree>
    <p:extLst>
      <p:ext uri="{BB962C8B-B14F-4D97-AF65-F5344CB8AC3E}">
        <p14:creationId xmlns:p14="http://schemas.microsoft.com/office/powerpoint/2010/main" val="330013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6"/>
          <p:cNvSpPr>
            <a:spLocks noGrp="1" noChangeArrowheads="1"/>
          </p:cNvSpPr>
          <p:nvPr>
            <p:ph type="dt" sz="quarter" idx="10"/>
          </p:nvPr>
        </p:nvSpPr>
        <p:spPr>
          <a:xfrm>
            <a:off x="2667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EB85A37-9299-40DB-AB55-9DDF1A919BCB}"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37891" name="Rectangle 38"/>
          <p:cNvSpPr>
            <a:spLocks noGrp="1" noChangeArrowheads="1"/>
          </p:cNvSpPr>
          <p:nvPr>
            <p:ph type="sldNum" sz="quarter" idx="12"/>
          </p:nvPr>
        </p:nvSpPr>
        <p:spPr>
          <a:xfrm>
            <a:off x="85344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84A9452E-3840-4A2E-B909-8754311E55A4}" type="slidenum">
              <a:rPr lang="cs-CZ" altLang="cs-CZ" sz="1200">
                <a:solidFill>
                  <a:srgbClr val="FFFFFF"/>
                </a:solidFill>
                <a:latin typeface="Arial" panose="020B0604020202020204" pitchFamily="34" charset="0"/>
              </a:rPr>
              <a:pPr>
                <a:spcBef>
                  <a:spcPct val="0"/>
                </a:spcBef>
                <a:buClrTx/>
                <a:buSzTx/>
                <a:buFontTx/>
                <a:buNone/>
              </a:pPr>
              <a:t>32</a:t>
            </a:fld>
            <a:endParaRPr lang="cs-CZ" altLang="cs-CZ" sz="1200">
              <a:solidFill>
                <a:srgbClr val="FFFFFF"/>
              </a:solidFill>
              <a:latin typeface="Arial" panose="020B0604020202020204" pitchFamily="34" charset="0"/>
            </a:endParaRPr>
          </a:p>
        </p:txBody>
      </p:sp>
      <p:sp>
        <p:nvSpPr>
          <p:cNvPr id="83970" name="Rectangle 2"/>
          <p:cNvSpPr>
            <a:spLocks noGrp="1" noChangeArrowheads="1"/>
          </p:cNvSpPr>
          <p:nvPr>
            <p:ph type="ctrTitle"/>
          </p:nvPr>
        </p:nvSpPr>
        <p:spPr/>
        <p:txBody>
          <a:bodyPr/>
          <a:lstStyle/>
          <a:p>
            <a:pPr>
              <a:defRPr/>
            </a:pPr>
            <a:r>
              <a:rPr lang="cs-CZ" altLang="cs-CZ" sz="3200" dirty="0">
                <a:latin typeface="Arial" panose="020B0604020202020204" pitchFamily="34" charset="0"/>
              </a:rPr>
              <a:t>Následuje </a:t>
            </a:r>
            <a:r>
              <a:rPr lang="cs-CZ" altLang="cs-CZ" sz="3200" dirty="0" smtClean="0">
                <a:latin typeface="Arial" panose="020B0604020202020204" pitchFamily="34" charset="0"/>
              </a:rPr>
              <a:t>část</a:t>
            </a:r>
            <a:r>
              <a:rPr lang="cs-CZ" altLang="cs-CZ" sz="3200" dirty="0">
                <a:latin typeface="Arial" panose="020B0604020202020204" pitchFamily="34" charset="0"/>
              </a:rPr>
              <a:t/>
            </a:r>
            <a:br>
              <a:rPr lang="cs-CZ" altLang="cs-CZ" sz="3200" dirty="0">
                <a:latin typeface="Arial" panose="020B0604020202020204" pitchFamily="34" charset="0"/>
              </a:rPr>
            </a:br>
            <a:r>
              <a:rPr lang="cs-CZ" altLang="cs-CZ" sz="3200" dirty="0">
                <a:latin typeface="Arial" panose="020B0604020202020204" pitchFamily="34" charset="0"/>
              </a:rPr>
              <a:t>vytyčování, kontrola a hodnocení geometrické přesnosti</a:t>
            </a:r>
            <a:br>
              <a:rPr lang="cs-CZ" altLang="cs-CZ" sz="3200" dirty="0">
                <a:latin typeface="Arial" panose="020B0604020202020204" pitchFamily="34" charset="0"/>
              </a:rPr>
            </a:br>
            <a:endParaRPr lang="cs-CZ" altLang="cs-CZ" sz="3200" dirty="0">
              <a:latin typeface="Comic Sans MS" panose="030F0702030302020204" pitchFamily="66" charset="0"/>
            </a:endParaRPr>
          </a:p>
        </p:txBody>
      </p:sp>
    </p:spTree>
    <p:extLst>
      <p:ext uri="{BB962C8B-B14F-4D97-AF65-F5344CB8AC3E}">
        <p14:creationId xmlns:p14="http://schemas.microsoft.com/office/powerpoint/2010/main" val="270622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1A74966A-9347-4085-8095-C1437CCCC869}"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3891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DEA8524-C92E-477B-B693-37A2C558B417}" type="slidenum">
              <a:rPr lang="cs-CZ" altLang="cs-CZ" sz="1200">
                <a:solidFill>
                  <a:srgbClr val="FFFFFF"/>
                </a:solidFill>
                <a:latin typeface="Arial" panose="020B0604020202020204" pitchFamily="34" charset="0"/>
              </a:rPr>
              <a:pPr algn="ctr">
                <a:spcBef>
                  <a:spcPct val="0"/>
                </a:spcBef>
                <a:buClrTx/>
                <a:buSzTx/>
                <a:buFontTx/>
                <a:buNone/>
              </a:pPr>
              <a:t>33</a:t>
            </a:fld>
            <a:endParaRPr lang="cs-CZ" altLang="cs-CZ" sz="1200">
              <a:solidFill>
                <a:srgbClr val="FFFFFF"/>
              </a:solidFill>
              <a:latin typeface="Arial" panose="020B0604020202020204" pitchFamily="34" charset="0"/>
            </a:endParaRPr>
          </a:p>
        </p:txBody>
      </p:sp>
      <p:sp>
        <p:nvSpPr>
          <p:cNvPr id="69634" name="Rectangle 2"/>
          <p:cNvSpPr>
            <a:spLocks noGrp="1" noChangeArrowheads="1"/>
          </p:cNvSpPr>
          <p:nvPr>
            <p:ph type="title"/>
          </p:nvPr>
        </p:nvSpPr>
        <p:spPr/>
        <p:txBody>
          <a:bodyPr/>
          <a:lstStyle/>
          <a:p>
            <a:pPr>
              <a:defRPr/>
            </a:pPr>
            <a:r>
              <a:rPr lang="cs-CZ" altLang="cs-CZ"/>
              <a:t>Kontrola a hodnocení</a:t>
            </a:r>
          </a:p>
        </p:txBody>
      </p:sp>
      <p:sp>
        <p:nvSpPr>
          <p:cNvPr id="69635" name="Rectangle 3"/>
          <p:cNvSpPr>
            <a:spLocks noGrp="1" noChangeArrowheads="1"/>
          </p:cNvSpPr>
          <p:nvPr>
            <p:ph type="body" idx="1"/>
          </p:nvPr>
        </p:nvSpPr>
        <p:spPr/>
        <p:txBody>
          <a:bodyPr/>
          <a:lstStyle/>
          <a:p>
            <a:pPr>
              <a:lnSpc>
                <a:spcPct val="90000"/>
              </a:lnSpc>
              <a:defRPr/>
            </a:pPr>
            <a:r>
              <a:rPr lang="cs-CZ" altLang="cs-CZ" sz="2400" b="1">
                <a:latin typeface="Arial" panose="020B0604020202020204" pitchFamily="34" charset="0"/>
              </a:rPr>
              <a:t>Přesnost měřicích přístrojů</a:t>
            </a:r>
          </a:p>
          <a:p>
            <a:pPr>
              <a:lnSpc>
                <a:spcPct val="90000"/>
              </a:lnSpc>
              <a:defRPr/>
            </a:pPr>
            <a:r>
              <a:rPr lang="cs-CZ" altLang="cs-CZ" sz="2400" b="1">
                <a:latin typeface="Arial" panose="020B0604020202020204" pitchFamily="34" charset="0"/>
              </a:rPr>
              <a:t>Vlastní kontrola, záznam a hodnocení</a:t>
            </a:r>
          </a:p>
          <a:p>
            <a:pPr>
              <a:lnSpc>
                <a:spcPct val="90000"/>
              </a:lnSpc>
              <a:buFont typeface="Wingdings" panose="05000000000000000000" pitchFamily="2" charset="2"/>
              <a:buNone/>
              <a:defRPr/>
            </a:pPr>
            <a:endParaRPr lang="cs-CZ" altLang="cs-CZ" sz="2400" b="1">
              <a:latin typeface="Arial" panose="020B0604020202020204" pitchFamily="34" charset="0"/>
            </a:endParaRPr>
          </a:p>
          <a:p>
            <a:pPr>
              <a:lnSpc>
                <a:spcPct val="90000"/>
              </a:lnSpc>
              <a:buFont typeface="Wingdings" panose="05000000000000000000" pitchFamily="2" charset="2"/>
              <a:buNone/>
              <a:defRPr/>
            </a:pPr>
            <a:r>
              <a:rPr lang="cs-CZ" altLang="cs-CZ" sz="2400" b="1">
                <a:latin typeface="Arial" panose="020B0604020202020204" pitchFamily="34" charset="0"/>
              </a:rPr>
              <a:t>		ČSN 73 0212-3 Pozemní stavební objekty</a:t>
            </a:r>
          </a:p>
          <a:p>
            <a:pPr>
              <a:lnSpc>
                <a:spcPct val="90000"/>
              </a:lnSpc>
              <a:buFont typeface="Wingdings" panose="05000000000000000000" pitchFamily="2" charset="2"/>
              <a:buNone/>
              <a:defRPr/>
            </a:pPr>
            <a:r>
              <a:rPr lang="cs-CZ" altLang="cs-CZ" sz="2400" b="1">
                <a:latin typeface="Arial" panose="020B0604020202020204" pitchFamily="34" charset="0"/>
              </a:rPr>
              <a:t>		ČSN 73 0212-4 Liniové stavební objekty</a:t>
            </a:r>
          </a:p>
          <a:p>
            <a:pPr>
              <a:lnSpc>
                <a:spcPct val="90000"/>
              </a:lnSpc>
              <a:buFont typeface="Wingdings" panose="05000000000000000000" pitchFamily="2" charset="2"/>
              <a:buNone/>
              <a:defRPr/>
            </a:pPr>
            <a:endParaRPr lang="cs-CZ" altLang="cs-CZ" sz="2400" b="1">
              <a:latin typeface="Arial" panose="020B0604020202020204" pitchFamily="34" charset="0"/>
            </a:endParaRPr>
          </a:p>
          <a:p>
            <a:pPr>
              <a:lnSpc>
                <a:spcPct val="90000"/>
              </a:lnSpc>
              <a:buFont typeface="Wingdings" panose="05000000000000000000" pitchFamily="2" charset="2"/>
              <a:buNone/>
              <a:defRPr/>
            </a:pPr>
            <a:r>
              <a:rPr lang="cs-CZ" altLang="cs-CZ" sz="2400" b="1">
                <a:latin typeface="Arial" panose="020B0604020202020204" pitchFamily="34" charset="0"/>
              </a:rPr>
              <a:t>		ČSN ISO 7737 Záznam dat o přesnosti 	rozměrů</a:t>
            </a:r>
          </a:p>
          <a:p>
            <a:pPr>
              <a:lnSpc>
                <a:spcPct val="90000"/>
              </a:lnSpc>
              <a:buFont typeface="Wingdings" panose="05000000000000000000" pitchFamily="2" charset="2"/>
              <a:buNone/>
              <a:defRPr/>
            </a:pPr>
            <a:r>
              <a:rPr lang="cs-CZ" altLang="cs-CZ" sz="2400" b="1">
                <a:latin typeface="Arial" panose="020B0604020202020204" pitchFamily="34" charset="0"/>
              </a:rPr>
              <a:t>		ČSN 73 0212 –Část 6 statistická analýza a 	přejímka</a:t>
            </a:r>
          </a:p>
          <a:p>
            <a:pPr>
              <a:lnSpc>
                <a:spcPct val="90000"/>
              </a:lnSpc>
              <a:buFont typeface="Wingdings" panose="05000000000000000000" pitchFamily="2" charset="2"/>
              <a:buNone/>
              <a:defRPr/>
            </a:pPr>
            <a:r>
              <a:rPr lang="cs-CZ" altLang="cs-CZ" sz="2400" b="1">
                <a:latin typeface="Arial" panose="020B0604020202020204" pitchFamily="34" charset="0"/>
              </a:rPr>
              <a:t>		Část 7 Statistická regulace</a:t>
            </a:r>
          </a:p>
          <a:p>
            <a:pPr>
              <a:lnSpc>
                <a:spcPct val="90000"/>
              </a:lnSpc>
              <a:buFont typeface="Wingdings" panose="05000000000000000000" pitchFamily="2" charset="2"/>
              <a:buNone/>
              <a:defRPr/>
            </a:pPr>
            <a:endParaRPr lang="cs-CZ" altLang="cs-CZ" sz="2400">
              <a:latin typeface="Arial" panose="020B0604020202020204" pitchFamily="34" charset="0"/>
            </a:endParaRPr>
          </a:p>
        </p:txBody>
      </p:sp>
    </p:spTree>
    <p:extLst>
      <p:ext uri="{BB962C8B-B14F-4D97-AF65-F5344CB8AC3E}">
        <p14:creationId xmlns:p14="http://schemas.microsoft.com/office/powerpoint/2010/main" val="2343768261"/>
      </p:ext>
    </p:extLst>
  </p:cSld>
  <p:clrMapOvr>
    <a:masterClrMapping/>
  </p:clrMapOvr>
  <p:transition>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4E3B098-0F3B-4D23-92CA-9B7C5E53BC59}"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096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F7E6AA4-C46C-4E97-B125-B7A9FBC79668}" type="slidenum">
              <a:rPr lang="cs-CZ" altLang="cs-CZ" sz="1200">
                <a:solidFill>
                  <a:srgbClr val="FFFFFF"/>
                </a:solidFill>
                <a:latin typeface="Arial" panose="020B0604020202020204" pitchFamily="34" charset="0"/>
              </a:rPr>
              <a:pPr algn="ctr">
                <a:spcBef>
                  <a:spcPct val="0"/>
                </a:spcBef>
                <a:buClrTx/>
                <a:buSzTx/>
                <a:buFontTx/>
                <a:buNone/>
              </a:pPr>
              <a:t>34</a:t>
            </a:fld>
            <a:endParaRPr lang="cs-CZ" altLang="cs-CZ" sz="1200">
              <a:solidFill>
                <a:srgbClr val="FFFFFF"/>
              </a:solidFill>
              <a:latin typeface="Arial" panose="020B0604020202020204" pitchFamily="34" charset="0"/>
            </a:endParaRPr>
          </a:p>
        </p:txBody>
      </p:sp>
      <p:sp>
        <p:nvSpPr>
          <p:cNvPr id="64514" name="Rectangle 2"/>
          <p:cNvSpPr>
            <a:spLocks noGrp="1" noChangeArrowheads="1"/>
          </p:cNvSpPr>
          <p:nvPr>
            <p:ph type="title"/>
          </p:nvPr>
        </p:nvSpPr>
        <p:spPr/>
        <p:txBody>
          <a:bodyPr/>
          <a:lstStyle/>
          <a:p>
            <a:pPr>
              <a:defRPr/>
            </a:pPr>
            <a:r>
              <a:rPr lang="cs-CZ" altLang="cs-CZ" dirty="0"/>
              <a:t>Druhy</a:t>
            </a:r>
            <a:r>
              <a:rPr lang="cs-CZ" altLang="cs-CZ" dirty="0" smtClean="0"/>
              <a:t>, metody </a:t>
            </a:r>
            <a:r>
              <a:rPr lang="cs-CZ" altLang="cs-CZ" dirty="0"/>
              <a:t>a předměty kontroly – vstupní kontrola</a:t>
            </a:r>
          </a:p>
        </p:txBody>
      </p:sp>
      <p:sp>
        <p:nvSpPr>
          <p:cNvPr id="64515" name="Rectangle 3"/>
          <p:cNvSpPr>
            <a:spLocks noGrp="1" noChangeArrowheads="1"/>
          </p:cNvSpPr>
          <p:nvPr>
            <p:ph type="body" idx="1"/>
          </p:nvPr>
        </p:nvSpPr>
        <p:spPr/>
        <p:txBody>
          <a:bodyPr/>
          <a:lstStyle/>
          <a:p>
            <a:pPr>
              <a:lnSpc>
                <a:spcPct val="90000"/>
              </a:lnSpc>
              <a:buFont typeface="Wingdings" panose="05000000000000000000" pitchFamily="2" charset="2"/>
              <a:buNone/>
              <a:defRPr/>
            </a:pPr>
            <a:endParaRPr lang="cs-CZ" altLang="cs-CZ" sz="1800" dirty="0">
              <a:latin typeface="Arial" panose="020B0604020202020204" pitchFamily="34" charset="0"/>
            </a:endParaRPr>
          </a:p>
          <a:p>
            <a:pPr>
              <a:lnSpc>
                <a:spcPct val="90000"/>
              </a:lnSpc>
              <a:buFont typeface="Wingdings" panose="05000000000000000000" pitchFamily="2" charset="2"/>
              <a:buNone/>
              <a:defRPr/>
            </a:pPr>
            <a:endParaRPr lang="cs-CZ" altLang="cs-CZ" sz="1800" dirty="0">
              <a:latin typeface="Arial" panose="020B0604020202020204" pitchFamily="34" charset="0"/>
            </a:endParaRP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b="1" dirty="0">
                <a:latin typeface="Arial" panose="020B0604020202020204" pitchFamily="34" charset="0"/>
              </a:rPr>
              <a:t>P</a:t>
            </a:r>
            <a:r>
              <a:rPr lang="cs-CZ" altLang="cs-CZ" sz="1800" b="1" dirty="0">
                <a:latin typeface="Arial" panose="020B0604020202020204" pitchFamily="34" charset="0"/>
                <a:cs typeface="Times New Roman" panose="02020603050405020304" pitchFamily="18" charset="0"/>
              </a:rPr>
              <a:t>ráce na staveništi</a:t>
            </a:r>
          </a:p>
          <a:p>
            <a:pPr lvl="1">
              <a:lnSpc>
                <a:spcPct val="90000"/>
              </a:lnSpc>
              <a:defRPr/>
            </a:pPr>
            <a:r>
              <a:rPr lang="cs-CZ" altLang="cs-CZ" sz="1800" dirty="0">
                <a:latin typeface="Arial" panose="020B0604020202020204" pitchFamily="34" charset="0"/>
                <a:cs typeface="Times New Roman" panose="02020603050405020304" pitchFamily="18" charset="0"/>
              </a:rPr>
              <a:t>Značky vytyčených bodů a os, výškové kóty, prvky stavebních konstrukcí po dokončení prací předchozí etapy</a:t>
            </a:r>
          </a:p>
          <a:p>
            <a:pPr lvl="1">
              <a:lnSpc>
                <a:spcPct val="90000"/>
              </a:lnSpc>
              <a:defRPr/>
            </a:pPr>
            <a:r>
              <a:rPr lang="cs-CZ" altLang="cs-CZ" sz="1800" dirty="0">
                <a:latin typeface="Arial" panose="020B0604020202020204" pitchFamily="34" charset="0"/>
                <a:cs typeface="Times New Roman" panose="02020603050405020304" pitchFamily="18" charset="0"/>
              </a:rPr>
              <a:t>Výběrová kontrola srovnáváním, stoprocentní kontrola</a:t>
            </a:r>
          </a:p>
          <a:p>
            <a:pPr>
              <a:lnSpc>
                <a:spcPct val="90000"/>
              </a:lnSpc>
              <a:buFont typeface="Wingdings" panose="05000000000000000000" pitchFamily="2" charset="2"/>
              <a:buNone/>
              <a:defRPr/>
            </a:pPr>
            <a:r>
              <a:rPr lang="cs-CZ" altLang="cs-CZ" sz="1800" dirty="0">
                <a:latin typeface="Arial" panose="020B0604020202020204" pitchFamily="34" charset="0"/>
                <a:cs typeface="Times New Roman" panose="02020603050405020304" pitchFamily="18" charset="0"/>
              </a:rPr>
              <a:t>		Dílce montovaných konstrukcí dodané na staveniště nebo </a:t>
            </a: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kontrolované ve výrobě</a:t>
            </a:r>
          </a:p>
          <a:p>
            <a:pPr>
              <a:lnSpc>
                <a:spcPct val="90000"/>
              </a:lnSpc>
              <a:buFont typeface="Wingdings" panose="05000000000000000000" pitchFamily="2" charset="2"/>
              <a:buNone/>
              <a:defRPr/>
            </a:pPr>
            <a:r>
              <a:rPr lang="cs-CZ" altLang="cs-CZ" sz="1800" dirty="0">
                <a:latin typeface="Arial" panose="020B0604020202020204" pitchFamily="34" charset="0"/>
                <a:cs typeface="Times New Roman" panose="02020603050405020304" pitchFamily="18" charset="0"/>
              </a:rPr>
              <a:t>		Výběrová kontrola měřením nebo srovnáváním.</a:t>
            </a:r>
          </a:p>
          <a:p>
            <a:pPr lvl="1">
              <a:lnSpc>
                <a:spcPct val="90000"/>
              </a:lnSpc>
              <a:defRPr/>
            </a:pPr>
            <a:r>
              <a:rPr lang="cs-CZ" altLang="cs-CZ" sz="1800" dirty="0">
                <a:latin typeface="Arial" panose="020B0604020202020204" pitchFamily="34" charset="0"/>
                <a:cs typeface="Times New Roman" panose="02020603050405020304" pitchFamily="18" charset="0"/>
              </a:rPr>
              <a:t>Ve zvláštních případech stoprocentní kontrola.</a:t>
            </a: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Montážní zařízení a vybavení včetně dílců bednění.</a:t>
            </a:r>
          </a:p>
          <a:p>
            <a:pPr>
              <a:lnSpc>
                <a:spcPct val="90000"/>
              </a:lnSpc>
              <a:buFont typeface="Wingdings" panose="05000000000000000000" pitchFamily="2" charset="2"/>
              <a:buNone/>
              <a:defRPr/>
            </a:pPr>
            <a:r>
              <a:rPr lang="cs-CZ" altLang="cs-CZ" sz="1800" dirty="0">
                <a:latin typeface="Arial" panose="020B0604020202020204" pitchFamily="34" charset="0"/>
              </a:rPr>
              <a:t>		</a:t>
            </a:r>
            <a:r>
              <a:rPr lang="cs-CZ" altLang="cs-CZ" sz="1800" dirty="0">
                <a:latin typeface="Arial" panose="020B0604020202020204" pitchFamily="34" charset="0"/>
                <a:cs typeface="Times New Roman" panose="02020603050405020304" pitchFamily="18" charset="0"/>
              </a:rPr>
              <a:t>Stoprocentní nebo výběrová kontrola.</a:t>
            </a:r>
          </a:p>
          <a:p>
            <a:pPr marL="0" indent="0">
              <a:lnSpc>
                <a:spcPct val="90000"/>
              </a:lnSpc>
              <a:buNone/>
              <a:defRPr/>
            </a:pPr>
            <a:r>
              <a:rPr lang="cs-CZ" altLang="cs-CZ" sz="1800" dirty="0">
                <a:latin typeface="Arial" panose="020B0604020202020204" pitchFamily="34" charset="0"/>
                <a:cs typeface="Times New Roman" panose="02020603050405020304" pitchFamily="18" charset="0"/>
              </a:rPr>
              <a:t> </a:t>
            </a:r>
          </a:p>
          <a:p>
            <a:pPr>
              <a:lnSpc>
                <a:spcPct val="90000"/>
              </a:lnSpc>
              <a:buFont typeface="Wingdings" panose="05000000000000000000" pitchFamily="2" charset="2"/>
              <a:buNone/>
              <a:defRPr/>
            </a:pPr>
            <a:endParaRPr lang="cs-CZ" altLang="cs-CZ" sz="1800" dirty="0">
              <a:latin typeface="Arial" panose="020B0604020202020204" pitchFamily="34" charset="0"/>
            </a:endParaRPr>
          </a:p>
        </p:txBody>
      </p:sp>
    </p:spTree>
    <p:extLst>
      <p:ext uri="{BB962C8B-B14F-4D97-AF65-F5344CB8AC3E}">
        <p14:creationId xmlns:p14="http://schemas.microsoft.com/office/powerpoint/2010/main" val="33959938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E7E3C493-1952-41DB-9B27-0BB220E62807}"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198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4E5CE1CA-D3D8-4F65-B7F3-EF1FCADCF0AD}" type="slidenum">
              <a:rPr lang="cs-CZ" altLang="cs-CZ" sz="1200">
                <a:solidFill>
                  <a:srgbClr val="FFFFFF"/>
                </a:solidFill>
                <a:latin typeface="Arial" panose="020B0604020202020204" pitchFamily="34" charset="0"/>
              </a:rPr>
              <a:pPr algn="ctr">
                <a:spcBef>
                  <a:spcPct val="0"/>
                </a:spcBef>
                <a:buClrTx/>
                <a:buSzTx/>
                <a:buFontTx/>
                <a:buNone/>
              </a:pPr>
              <a:t>35</a:t>
            </a:fld>
            <a:endParaRPr lang="cs-CZ" altLang="cs-CZ" sz="1200">
              <a:solidFill>
                <a:srgbClr val="FFFFFF"/>
              </a:solidFill>
              <a:latin typeface="Arial" panose="020B0604020202020204" pitchFamily="34" charset="0"/>
            </a:endParaRPr>
          </a:p>
        </p:txBody>
      </p:sp>
      <p:sp>
        <p:nvSpPr>
          <p:cNvPr id="65538" name="Rectangle 2"/>
          <p:cNvSpPr>
            <a:spLocks noGrp="1" noChangeArrowheads="1"/>
          </p:cNvSpPr>
          <p:nvPr>
            <p:ph type="title"/>
          </p:nvPr>
        </p:nvSpPr>
        <p:spPr/>
        <p:txBody>
          <a:bodyPr/>
          <a:lstStyle/>
          <a:p>
            <a:pPr>
              <a:defRPr/>
            </a:pPr>
            <a:r>
              <a:rPr lang="cs-CZ" altLang="cs-CZ"/>
              <a:t>Výrobní (operativní) kontrola </a:t>
            </a:r>
          </a:p>
        </p:txBody>
      </p:sp>
      <p:sp>
        <p:nvSpPr>
          <p:cNvPr id="65539" name="Rectangle 3"/>
          <p:cNvSpPr>
            <a:spLocks noGrp="1" noChangeArrowheads="1"/>
          </p:cNvSpPr>
          <p:nvPr>
            <p:ph type="body" idx="1"/>
          </p:nvPr>
        </p:nvSpPr>
        <p:spPr/>
        <p:txBody>
          <a:bodyPr/>
          <a:lstStyle/>
          <a:p>
            <a:pPr>
              <a:lnSpc>
                <a:spcPct val="90000"/>
              </a:lnSpc>
              <a:defRPr/>
            </a:pPr>
            <a:endParaRPr lang="cs-CZ" altLang="cs-CZ" sz="1800">
              <a:latin typeface="Arial" panose="020B0604020202020204" pitchFamily="34" charset="0"/>
              <a:cs typeface="Times New Roman" panose="02020603050405020304" pitchFamily="18" charset="0"/>
            </a:endParaRPr>
          </a:p>
          <a:p>
            <a:pPr>
              <a:lnSpc>
                <a:spcPct val="90000"/>
              </a:lnSpc>
              <a:defRPr/>
            </a:pPr>
            <a:r>
              <a:rPr lang="cs-CZ" altLang="cs-CZ" sz="1800" b="1">
                <a:latin typeface="Arial" panose="020B0604020202020204" pitchFamily="34" charset="0"/>
                <a:cs typeface="Times New Roman" panose="02020603050405020304" pitchFamily="18" charset="0"/>
              </a:rPr>
              <a:t>Výroba dílců</a:t>
            </a:r>
          </a:p>
          <a:p>
            <a:pPr lvl="1">
              <a:lnSpc>
                <a:spcPct val="90000"/>
              </a:lnSpc>
              <a:defRPr/>
            </a:pPr>
            <a:r>
              <a:rPr lang="cs-CZ" altLang="cs-CZ" sz="1800">
                <a:latin typeface="Arial" panose="020B0604020202020204" pitchFamily="34" charset="0"/>
                <a:cs typeface="Times New Roman" panose="02020603050405020304" pitchFamily="18" charset="0"/>
              </a:rPr>
              <a:t>Výsledky technologických operací, ovlivňující přesnost geometrických parametrů dokončené výroby.</a:t>
            </a:r>
            <a:endParaRPr lang="cs-CZ" altLang="cs-CZ" sz="1800">
              <a:latin typeface="Arial" panose="020B0604020202020204" pitchFamily="34" charset="0"/>
            </a:endParaRPr>
          </a:p>
          <a:p>
            <a:pPr lvl="2">
              <a:lnSpc>
                <a:spcPct val="90000"/>
              </a:lnSpc>
              <a:defRPr/>
            </a:pPr>
            <a:r>
              <a:rPr lang="cs-CZ" altLang="cs-CZ" sz="1800">
                <a:latin typeface="Arial" panose="020B0604020202020204" pitchFamily="34" charset="0"/>
                <a:cs typeface="Times New Roman" panose="02020603050405020304" pitchFamily="18" charset="0"/>
              </a:rPr>
              <a:t>Výběrová kontrola měřením nebo srovnáváním.</a:t>
            </a:r>
          </a:p>
          <a:p>
            <a:pPr>
              <a:lnSpc>
                <a:spcPct val="90000"/>
              </a:lnSpc>
              <a:defRPr/>
            </a:pPr>
            <a:r>
              <a:rPr lang="cs-CZ" altLang="cs-CZ" sz="1800" b="1">
                <a:latin typeface="Arial" panose="020B0604020202020204" pitchFamily="34" charset="0"/>
                <a:cs typeface="Times New Roman" panose="02020603050405020304" pitchFamily="18" charset="0"/>
              </a:rPr>
              <a:t>Stavební práce</a:t>
            </a:r>
            <a:r>
              <a:rPr lang="cs-CZ" altLang="cs-CZ" sz="1800">
                <a:latin typeface="Arial" panose="020B0604020202020204" pitchFamily="34" charset="0"/>
                <a:cs typeface="Times New Roman" panose="02020603050405020304" pitchFamily="18" charset="0"/>
              </a:rPr>
              <a:t> (v průběhu provádění prací)</a:t>
            </a:r>
          </a:p>
          <a:p>
            <a:pPr lvl="1">
              <a:lnSpc>
                <a:spcPct val="90000"/>
              </a:lnSpc>
              <a:defRPr/>
            </a:pPr>
            <a:r>
              <a:rPr lang="cs-CZ" altLang="cs-CZ" sz="1800">
                <a:latin typeface="Arial" panose="020B0604020202020204" pitchFamily="34" charset="0"/>
                <a:cs typeface="Times New Roman" panose="02020603050405020304" pitchFamily="18" charset="0"/>
              </a:rPr>
              <a:t>Značky vytyčených bodů a os, výškové kóty a značky pro osazení.</a:t>
            </a:r>
          </a:p>
          <a:p>
            <a:pPr lvl="2">
              <a:lnSpc>
                <a:spcPct val="90000"/>
              </a:lnSpc>
              <a:defRPr/>
            </a:pPr>
            <a:r>
              <a:rPr lang="cs-CZ" altLang="cs-CZ" sz="1800">
                <a:latin typeface="Arial" panose="020B0604020202020204" pitchFamily="34" charset="0"/>
                <a:cs typeface="Times New Roman" panose="02020603050405020304" pitchFamily="18" charset="0"/>
              </a:rPr>
              <a:t>Výběrová kontrola měřením nebo srovnáváním, nebo stoprocentní kontrola.  </a:t>
            </a:r>
          </a:p>
          <a:p>
            <a:pPr>
              <a:lnSpc>
                <a:spcPct val="90000"/>
              </a:lnSpc>
              <a:defRPr/>
            </a:pPr>
            <a:r>
              <a:rPr lang="cs-CZ" altLang="cs-CZ" sz="1800" b="1">
                <a:latin typeface="Arial" panose="020B0604020202020204" pitchFamily="34" charset="0"/>
                <a:cs typeface="Times New Roman" panose="02020603050405020304" pitchFamily="18" charset="0"/>
              </a:rPr>
              <a:t>Poloha a orientace dílců</a:t>
            </a:r>
            <a:r>
              <a:rPr lang="cs-CZ" altLang="cs-CZ" sz="1800">
                <a:latin typeface="Arial" panose="020B0604020202020204" pitchFamily="34" charset="0"/>
                <a:cs typeface="Times New Roman" panose="02020603050405020304" pitchFamily="18" charset="0"/>
              </a:rPr>
              <a:t> montovaných konstrukcí během osazování a dočasného upevnění.</a:t>
            </a:r>
          </a:p>
          <a:p>
            <a:pPr lvl="2">
              <a:lnSpc>
                <a:spcPct val="90000"/>
              </a:lnSpc>
              <a:defRPr/>
            </a:pPr>
            <a:r>
              <a:rPr lang="cs-CZ" altLang="cs-CZ" sz="1800">
                <a:latin typeface="Arial" panose="020B0604020202020204" pitchFamily="34" charset="0"/>
                <a:cs typeface="Times New Roman" panose="02020603050405020304" pitchFamily="18" charset="0"/>
              </a:rPr>
              <a:t>Stoprocentní kontrola. </a:t>
            </a:r>
          </a:p>
          <a:p>
            <a:pPr>
              <a:lnSpc>
                <a:spcPct val="90000"/>
              </a:lnSpc>
              <a:defRPr/>
            </a:pPr>
            <a:r>
              <a:rPr lang="cs-CZ" altLang="cs-CZ" sz="1800" b="1">
                <a:latin typeface="Arial" panose="020B0604020202020204" pitchFamily="34" charset="0"/>
                <a:cs typeface="Times New Roman" panose="02020603050405020304" pitchFamily="18" charset="0"/>
              </a:rPr>
              <a:t>Zařízení</a:t>
            </a:r>
            <a:r>
              <a:rPr lang="cs-CZ" altLang="cs-CZ" sz="1800">
                <a:latin typeface="Arial" panose="020B0604020202020204" pitchFamily="34" charset="0"/>
                <a:cs typeface="Times New Roman" panose="02020603050405020304" pitchFamily="18" charset="0"/>
              </a:rPr>
              <a:t> používané pro osazení dílců a osazené díly bednění.</a:t>
            </a:r>
          </a:p>
          <a:p>
            <a:pPr lvl="2">
              <a:lnSpc>
                <a:spcPct val="90000"/>
              </a:lnSpc>
              <a:defRPr/>
            </a:pPr>
            <a:r>
              <a:rPr lang="cs-CZ" altLang="cs-CZ" sz="1800">
                <a:latin typeface="Arial" panose="020B0604020202020204" pitchFamily="34" charset="0"/>
                <a:cs typeface="Times New Roman" panose="02020603050405020304" pitchFamily="18" charset="0"/>
              </a:rPr>
              <a:t>Stoprocentní kontrola</a:t>
            </a:r>
          </a:p>
          <a:p>
            <a:pPr>
              <a:lnSpc>
                <a:spcPct val="90000"/>
              </a:lnSpc>
              <a:buFont typeface="Wingdings" panose="05000000000000000000" pitchFamily="2" charset="2"/>
              <a:buNone/>
              <a:defRPr/>
            </a:pPr>
            <a:endParaRPr lang="cs-CZ" altLang="cs-CZ" sz="1800">
              <a:latin typeface="Arial" panose="020B0604020202020204" pitchFamily="34" charset="0"/>
            </a:endParaRPr>
          </a:p>
        </p:txBody>
      </p:sp>
    </p:spTree>
    <p:extLst>
      <p:ext uri="{BB962C8B-B14F-4D97-AF65-F5344CB8AC3E}">
        <p14:creationId xmlns:p14="http://schemas.microsoft.com/office/powerpoint/2010/main" val="40709039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D3B9B65-2ADC-491E-B136-F7B0C587E329}"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301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65A30D34-9341-4175-954A-D7EA24FCD551}" type="slidenum">
              <a:rPr lang="cs-CZ" altLang="cs-CZ" sz="1200">
                <a:solidFill>
                  <a:srgbClr val="FFFFFF"/>
                </a:solidFill>
                <a:latin typeface="Arial" panose="020B0604020202020204" pitchFamily="34" charset="0"/>
              </a:rPr>
              <a:pPr algn="ctr">
                <a:spcBef>
                  <a:spcPct val="0"/>
                </a:spcBef>
                <a:buClrTx/>
                <a:buSzTx/>
                <a:buFontTx/>
                <a:buNone/>
              </a:pPr>
              <a:t>36</a:t>
            </a:fld>
            <a:endParaRPr lang="cs-CZ" altLang="cs-CZ" sz="1200">
              <a:solidFill>
                <a:srgbClr val="FFFFFF"/>
              </a:solidFill>
              <a:latin typeface="Arial" panose="020B0604020202020204" pitchFamily="34" charset="0"/>
            </a:endParaRPr>
          </a:p>
        </p:txBody>
      </p:sp>
      <p:sp>
        <p:nvSpPr>
          <p:cNvPr id="66562" name="Rectangle 2"/>
          <p:cNvSpPr>
            <a:spLocks noGrp="1" noChangeArrowheads="1"/>
          </p:cNvSpPr>
          <p:nvPr>
            <p:ph type="title"/>
          </p:nvPr>
        </p:nvSpPr>
        <p:spPr/>
        <p:txBody>
          <a:bodyPr/>
          <a:lstStyle/>
          <a:p>
            <a:pPr>
              <a:defRPr/>
            </a:pPr>
            <a:r>
              <a:rPr lang="cs-CZ" altLang="cs-CZ"/>
              <a:t>Přejímací kontrola</a:t>
            </a:r>
          </a:p>
        </p:txBody>
      </p:sp>
      <p:sp>
        <p:nvSpPr>
          <p:cNvPr id="66563" name="Rectangle 3"/>
          <p:cNvSpPr>
            <a:spLocks noGrp="1" noChangeArrowheads="1"/>
          </p:cNvSpPr>
          <p:nvPr>
            <p:ph type="body" idx="1"/>
          </p:nvPr>
        </p:nvSpPr>
        <p:spPr/>
        <p:txBody>
          <a:bodyPr/>
          <a:lstStyle/>
          <a:p>
            <a:pPr>
              <a:defRPr/>
            </a:pPr>
            <a:r>
              <a:rPr lang="cs-CZ" altLang="cs-CZ" sz="1800" b="1">
                <a:latin typeface="Arial" panose="020B0604020202020204" pitchFamily="34" charset="0"/>
                <a:cs typeface="Times New Roman" panose="02020603050405020304" pitchFamily="18" charset="0"/>
              </a:rPr>
              <a:t>Výroba dílců</a:t>
            </a:r>
          </a:p>
          <a:p>
            <a:pPr lvl="1">
              <a:defRPr/>
            </a:pPr>
            <a:r>
              <a:rPr lang="cs-CZ" altLang="cs-CZ" sz="1800">
                <a:latin typeface="Arial" panose="020B0604020202020204" pitchFamily="34" charset="0"/>
                <a:cs typeface="Times New Roman" panose="02020603050405020304" pitchFamily="18" charset="0"/>
              </a:rPr>
              <a:t>Dílce montovaných konstrukcí po dokončení výrobního cyklu.</a:t>
            </a:r>
          </a:p>
          <a:p>
            <a:pPr lvl="2">
              <a:defRPr/>
            </a:pPr>
            <a:r>
              <a:rPr lang="cs-CZ" altLang="cs-CZ" sz="1800">
                <a:latin typeface="Arial" panose="020B0604020202020204" pitchFamily="34" charset="0"/>
                <a:cs typeface="Times New Roman" panose="02020603050405020304" pitchFamily="18" charset="0"/>
              </a:rPr>
              <a:t>Výběrová kontrola srovnáváním nebo měřením, ve zvláštních případech stoprocentní kontrola měřením nebo srovnáváním. </a:t>
            </a:r>
          </a:p>
          <a:p>
            <a:pPr>
              <a:defRPr/>
            </a:pPr>
            <a:r>
              <a:rPr lang="cs-CZ" altLang="cs-CZ" sz="1800" b="1">
                <a:latin typeface="Arial" panose="020B0604020202020204" pitchFamily="34" charset="0"/>
                <a:cs typeface="Times New Roman" panose="02020603050405020304" pitchFamily="18" charset="0"/>
              </a:rPr>
              <a:t>Stavební práce</a:t>
            </a:r>
            <a:r>
              <a:rPr lang="cs-CZ" altLang="cs-CZ" sz="1800">
                <a:latin typeface="Arial" panose="020B0604020202020204" pitchFamily="34" charset="0"/>
                <a:cs typeface="Times New Roman" panose="02020603050405020304" pitchFamily="18" charset="0"/>
              </a:rPr>
              <a:t> (po dokončení příslušné etapy)</a:t>
            </a:r>
          </a:p>
          <a:p>
            <a:pPr lvl="1">
              <a:defRPr/>
            </a:pPr>
            <a:r>
              <a:rPr lang="cs-CZ" altLang="cs-CZ" sz="1800">
                <a:latin typeface="Arial" panose="020B0604020202020204" pitchFamily="34" charset="0"/>
                <a:cs typeface="Times New Roman" panose="02020603050405020304" pitchFamily="18" charset="0"/>
              </a:rPr>
              <a:t>Značky vytyčených bodů a os, výškové kóty a montážní značky pro osazení</a:t>
            </a:r>
          </a:p>
          <a:p>
            <a:pPr lvl="2">
              <a:defRPr/>
            </a:pPr>
            <a:r>
              <a:rPr lang="cs-CZ" altLang="cs-CZ" sz="1800">
                <a:latin typeface="Arial" panose="020B0604020202020204" pitchFamily="34" charset="0"/>
                <a:cs typeface="Times New Roman" panose="02020603050405020304" pitchFamily="18" charset="0"/>
              </a:rPr>
              <a:t>Výběrová kontrola měřením nebo srovnáváním. </a:t>
            </a:r>
          </a:p>
          <a:p>
            <a:pPr>
              <a:defRPr/>
            </a:pPr>
            <a:r>
              <a:rPr lang="cs-CZ" altLang="cs-CZ" sz="1800" b="1">
                <a:latin typeface="Arial" panose="020B0604020202020204" pitchFamily="34" charset="0"/>
                <a:cs typeface="Times New Roman" panose="02020603050405020304" pitchFamily="18" charset="0"/>
              </a:rPr>
              <a:t>Dokončená konstrukce</a:t>
            </a:r>
            <a:r>
              <a:rPr lang="cs-CZ" altLang="cs-CZ" sz="1800">
                <a:latin typeface="Arial" panose="020B0604020202020204" pitchFamily="34" charset="0"/>
                <a:cs typeface="Times New Roman" panose="02020603050405020304" pitchFamily="18" charset="0"/>
              </a:rPr>
              <a:t> hrubé stavby, monolitická konstrukce po odbednění.</a:t>
            </a:r>
          </a:p>
          <a:p>
            <a:pPr lvl="2">
              <a:defRPr/>
            </a:pPr>
            <a:r>
              <a:rPr lang="cs-CZ" altLang="cs-CZ" sz="1800">
                <a:latin typeface="Arial" panose="020B0604020202020204" pitchFamily="34" charset="0"/>
                <a:cs typeface="Times New Roman" panose="02020603050405020304" pitchFamily="18" charset="0"/>
              </a:rPr>
              <a:t>Výběrová kontrola srovnáváním, ve zvláštních případech stoprocentní kontrola</a:t>
            </a:r>
            <a:endParaRPr lang="cs-CZ" altLang="cs-CZ" sz="1800">
              <a:latin typeface="Arial" panose="020B0604020202020204" pitchFamily="34" charset="0"/>
            </a:endParaRPr>
          </a:p>
          <a:p>
            <a:pPr lvl="2">
              <a:buFont typeface="Wingdings" panose="05000000000000000000" pitchFamily="2" charset="2"/>
              <a:buNone/>
              <a:defRPr/>
            </a:pPr>
            <a:endParaRPr lang="cs-CZ" altLang="cs-CZ" sz="1800">
              <a:latin typeface="Arial" panose="020B0604020202020204" pitchFamily="34" charset="0"/>
            </a:endParaRPr>
          </a:p>
        </p:txBody>
      </p:sp>
    </p:spTree>
    <p:extLst>
      <p:ext uri="{BB962C8B-B14F-4D97-AF65-F5344CB8AC3E}">
        <p14:creationId xmlns:p14="http://schemas.microsoft.com/office/powerpoint/2010/main" val="338279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602911A-4E76-4443-8460-83665A2FF86D}"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403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972A5C8A-EED5-4162-BDC9-9EA84D9816A0}" type="slidenum">
              <a:rPr lang="cs-CZ" altLang="cs-CZ" sz="1200">
                <a:solidFill>
                  <a:srgbClr val="FFFFFF"/>
                </a:solidFill>
                <a:latin typeface="Arial" panose="020B0604020202020204" pitchFamily="34" charset="0"/>
              </a:rPr>
              <a:pPr algn="ctr">
                <a:spcBef>
                  <a:spcPct val="0"/>
                </a:spcBef>
                <a:buClrTx/>
                <a:buSzTx/>
                <a:buFontTx/>
                <a:buNone/>
              </a:pPr>
              <a:t>37</a:t>
            </a:fld>
            <a:endParaRPr lang="cs-CZ" altLang="cs-CZ" sz="1200">
              <a:solidFill>
                <a:srgbClr val="FFFFFF"/>
              </a:solidFill>
              <a:latin typeface="Arial" panose="020B0604020202020204" pitchFamily="34" charset="0"/>
            </a:endParaRPr>
          </a:p>
        </p:txBody>
      </p:sp>
      <p:sp>
        <p:nvSpPr>
          <p:cNvPr id="67586" name="Rectangle 2"/>
          <p:cNvSpPr>
            <a:spLocks noGrp="1" noChangeArrowheads="1"/>
          </p:cNvSpPr>
          <p:nvPr>
            <p:ph type="title"/>
          </p:nvPr>
        </p:nvSpPr>
        <p:spPr/>
        <p:txBody>
          <a:bodyPr/>
          <a:lstStyle/>
          <a:p>
            <a:pPr>
              <a:defRPr/>
            </a:pPr>
            <a:r>
              <a:rPr lang="cs-CZ" altLang="cs-CZ"/>
              <a:t>Záznam dat o geometrické přesnosti</a:t>
            </a:r>
          </a:p>
        </p:txBody>
      </p:sp>
      <p:sp>
        <p:nvSpPr>
          <p:cNvPr id="67587" name="Rectangle 3"/>
          <p:cNvSpPr>
            <a:spLocks noGrp="1" noChangeArrowheads="1"/>
          </p:cNvSpPr>
          <p:nvPr>
            <p:ph type="body" idx="1"/>
          </p:nvPr>
        </p:nvSpPr>
        <p:spPr/>
        <p:txBody>
          <a:bodyPr/>
          <a:lstStyle/>
          <a:p>
            <a:pPr>
              <a:defRPr/>
            </a:pPr>
            <a:endParaRPr lang="cs-CZ" altLang="cs-CZ" sz="2000">
              <a:latin typeface="Arial" panose="020B0604020202020204" pitchFamily="34" charset="0"/>
            </a:endParaRPr>
          </a:p>
          <a:p>
            <a:pPr>
              <a:defRPr/>
            </a:pPr>
            <a:r>
              <a:rPr lang="cs-CZ" altLang="cs-CZ" sz="2000"/>
              <a:t>ČSN ISO 7737 </a:t>
            </a:r>
          </a:p>
          <a:p>
            <a:pPr>
              <a:buFont typeface="Wingdings" panose="05000000000000000000" pitchFamily="2" charset="2"/>
              <a:buNone/>
              <a:defRPr/>
            </a:pPr>
            <a:r>
              <a:rPr lang="cs-CZ" altLang="cs-CZ" sz="2000"/>
              <a:t>	GP Tolerance ve výstavbě. Záznam dat o přesnosti rozměrů</a:t>
            </a:r>
          </a:p>
          <a:p>
            <a:pPr>
              <a:buFont typeface="Wingdings" panose="05000000000000000000" pitchFamily="2" charset="2"/>
              <a:buNone/>
              <a:defRPr/>
            </a:pPr>
            <a:r>
              <a:rPr lang="cs-CZ" altLang="cs-CZ" sz="2000"/>
              <a:t>	</a:t>
            </a:r>
          </a:p>
          <a:p>
            <a:pPr>
              <a:buFont typeface="Wingdings" panose="05000000000000000000" pitchFamily="2" charset="2"/>
              <a:buNone/>
              <a:defRPr/>
            </a:pPr>
            <a:r>
              <a:rPr lang="cs-CZ" altLang="cs-CZ" sz="2000"/>
              <a:t>	Sběr a záznam dat o přesnosti</a:t>
            </a:r>
          </a:p>
          <a:p>
            <a:pPr>
              <a:buFont typeface="Wingdings" panose="05000000000000000000" pitchFamily="2" charset="2"/>
              <a:buNone/>
              <a:defRPr/>
            </a:pPr>
            <a:r>
              <a:rPr lang="cs-CZ" altLang="cs-CZ" sz="2000"/>
              <a:t>	Přesnost vyjádřená směrodatnou a systematickou odchylkou</a:t>
            </a:r>
          </a:p>
          <a:p>
            <a:pPr>
              <a:buFont typeface="Wingdings" panose="05000000000000000000" pitchFamily="2" charset="2"/>
              <a:buNone/>
              <a:defRPr/>
            </a:pPr>
            <a:r>
              <a:rPr lang="cs-CZ" altLang="cs-CZ" sz="2000"/>
              <a:t>		a) počet výběrů		b) celkový rozsah souboru</a:t>
            </a:r>
          </a:p>
          <a:p>
            <a:pPr>
              <a:buFont typeface="Wingdings" panose="05000000000000000000" pitchFamily="2" charset="2"/>
              <a:buNone/>
              <a:defRPr/>
            </a:pPr>
            <a:r>
              <a:rPr lang="cs-CZ" altLang="cs-CZ" sz="2000"/>
              <a:t>		c) popis konstrukcí	d) výkres s místy měření</a:t>
            </a:r>
          </a:p>
          <a:p>
            <a:pPr>
              <a:buFont typeface="Wingdings" panose="05000000000000000000" pitchFamily="2" charset="2"/>
              <a:buNone/>
              <a:defRPr/>
            </a:pPr>
            <a:r>
              <a:rPr lang="cs-CZ" altLang="cs-CZ" sz="2000"/>
              <a:t>		e) testy normality	f) alt.histogram</a:t>
            </a:r>
          </a:p>
          <a:p>
            <a:pPr>
              <a:buFont typeface="Wingdings" panose="05000000000000000000" pitchFamily="2" charset="2"/>
              <a:buNone/>
              <a:defRPr/>
            </a:pPr>
            <a:endParaRPr lang="cs-CZ" altLang="cs-CZ" sz="2000"/>
          </a:p>
        </p:txBody>
      </p:sp>
    </p:spTree>
    <p:extLst>
      <p:ext uri="{BB962C8B-B14F-4D97-AF65-F5344CB8AC3E}">
        <p14:creationId xmlns:p14="http://schemas.microsoft.com/office/powerpoint/2010/main" val="2170223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7AA07D1E-63B4-4A1F-9A02-5DE3ABC045B2}"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5059"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8580997D-1C3A-4AC8-A011-2F92EBFEA114}" type="slidenum">
              <a:rPr lang="cs-CZ" altLang="cs-CZ" sz="1200">
                <a:solidFill>
                  <a:srgbClr val="FFFFFF"/>
                </a:solidFill>
                <a:latin typeface="Arial" panose="020B0604020202020204" pitchFamily="34" charset="0"/>
              </a:rPr>
              <a:pPr algn="ctr">
                <a:spcBef>
                  <a:spcPct val="0"/>
                </a:spcBef>
                <a:buClrTx/>
                <a:buSzTx/>
                <a:buFontTx/>
                <a:buNone/>
              </a:pPr>
              <a:t>38</a:t>
            </a:fld>
            <a:endParaRPr lang="cs-CZ" altLang="cs-CZ" sz="1200">
              <a:solidFill>
                <a:srgbClr val="FFFFFF"/>
              </a:solidFill>
              <a:latin typeface="Arial" panose="020B0604020202020204" pitchFamily="34" charset="0"/>
            </a:endParaRPr>
          </a:p>
        </p:txBody>
      </p:sp>
      <p:sp>
        <p:nvSpPr>
          <p:cNvPr id="68610" name="Rectangle 2"/>
          <p:cNvSpPr>
            <a:spLocks noGrp="1" noChangeArrowheads="1"/>
          </p:cNvSpPr>
          <p:nvPr>
            <p:ph type="title"/>
          </p:nvPr>
        </p:nvSpPr>
        <p:spPr/>
        <p:txBody>
          <a:bodyPr/>
          <a:lstStyle/>
          <a:p>
            <a:pPr>
              <a:defRPr/>
            </a:pPr>
            <a:r>
              <a:rPr lang="cs-CZ" altLang="cs-CZ"/>
              <a:t>Analýza, přejímka, regulace</a:t>
            </a:r>
          </a:p>
        </p:txBody>
      </p:sp>
      <p:sp>
        <p:nvSpPr>
          <p:cNvPr id="68611" name="Rectangle 3"/>
          <p:cNvSpPr>
            <a:spLocks noGrp="1" noChangeArrowheads="1"/>
          </p:cNvSpPr>
          <p:nvPr>
            <p:ph type="body" idx="1"/>
          </p:nvPr>
        </p:nvSpPr>
        <p:spPr/>
        <p:txBody>
          <a:bodyPr/>
          <a:lstStyle/>
          <a:p>
            <a:pPr>
              <a:lnSpc>
                <a:spcPct val="90000"/>
              </a:lnSpc>
              <a:defRPr/>
            </a:pPr>
            <a:r>
              <a:rPr lang="cs-CZ" altLang="cs-CZ" sz="2400"/>
              <a:t>ČSN 73 0212-6   Statistická analýza a přejímka</a:t>
            </a:r>
          </a:p>
          <a:p>
            <a:pPr>
              <a:lnSpc>
                <a:spcPct val="90000"/>
              </a:lnSpc>
              <a:buFont typeface="Wingdings" panose="05000000000000000000" pitchFamily="2" charset="2"/>
              <a:buNone/>
              <a:defRPr/>
            </a:pPr>
            <a:r>
              <a:rPr lang="cs-CZ" altLang="cs-CZ" sz="2400"/>
              <a:t>		stoprocentní kontrola</a:t>
            </a:r>
          </a:p>
          <a:p>
            <a:pPr>
              <a:lnSpc>
                <a:spcPct val="90000"/>
              </a:lnSpc>
              <a:buFont typeface="Wingdings" panose="05000000000000000000" pitchFamily="2" charset="2"/>
              <a:buNone/>
              <a:defRPr/>
            </a:pPr>
            <a:r>
              <a:rPr lang="cs-CZ" altLang="cs-CZ" sz="2400"/>
              <a:t>		náhodný výběr, odhad průměru a rozptylu, statistický 	toleranční interval</a:t>
            </a:r>
          </a:p>
          <a:p>
            <a:pPr>
              <a:lnSpc>
                <a:spcPct val="90000"/>
              </a:lnSpc>
              <a:buFont typeface="Wingdings" panose="05000000000000000000" pitchFamily="2" charset="2"/>
              <a:buNone/>
              <a:defRPr/>
            </a:pPr>
            <a:r>
              <a:rPr lang="cs-CZ" altLang="cs-CZ" sz="2400"/>
              <a:t>		zásady statistické přejímky měřením, srovnáváním</a:t>
            </a:r>
          </a:p>
          <a:p>
            <a:pPr>
              <a:lnSpc>
                <a:spcPct val="90000"/>
              </a:lnSpc>
              <a:buFont typeface="Wingdings" panose="05000000000000000000" pitchFamily="2" charset="2"/>
              <a:buNone/>
              <a:defRPr/>
            </a:pPr>
            <a:endParaRPr lang="cs-CZ" altLang="cs-CZ" sz="2400"/>
          </a:p>
          <a:p>
            <a:pPr>
              <a:lnSpc>
                <a:spcPct val="90000"/>
              </a:lnSpc>
              <a:buFont typeface="Wingdings" panose="05000000000000000000" pitchFamily="2" charset="2"/>
              <a:buNone/>
              <a:defRPr/>
            </a:pPr>
            <a:r>
              <a:rPr lang="cs-CZ" altLang="cs-CZ" sz="2400"/>
              <a:t>     ČSN 73 0212 - 7 Statistická regulace</a:t>
            </a:r>
          </a:p>
          <a:p>
            <a:pPr>
              <a:lnSpc>
                <a:spcPct val="90000"/>
              </a:lnSpc>
              <a:buFont typeface="Wingdings" panose="05000000000000000000" pitchFamily="2" charset="2"/>
              <a:buNone/>
              <a:defRPr/>
            </a:pPr>
            <a:r>
              <a:rPr lang="cs-CZ" altLang="cs-CZ" sz="2400"/>
              <a:t>		náhodné příčiny, zvláštní příčiny</a:t>
            </a:r>
          </a:p>
          <a:p>
            <a:pPr>
              <a:lnSpc>
                <a:spcPct val="90000"/>
              </a:lnSpc>
              <a:buFont typeface="Wingdings" panose="05000000000000000000" pitchFamily="2" charset="2"/>
              <a:buNone/>
              <a:defRPr/>
            </a:pPr>
            <a:r>
              <a:rPr lang="cs-CZ" altLang="cs-CZ" sz="2400"/>
              <a:t>		regulace měřením, srovnáváním</a:t>
            </a:r>
          </a:p>
          <a:p>
            <a:pPr>
              <a:lnSpc>
                <a:spcPct val="90000"/>
              </a:lnSpc>
              <a:buFont typeface="Wingdings" panose="05000000000000000000" pitchFamily="2" charset="2"/>
              <a:buNone/>
              <a:defRPr/>
            </a:pPr>
            <a:r>
              <a:rPr lang="cs-CZ" altLang="cs-CZ" sz="2400"/>
              <a:t>		regulační diagramy</a:t>
            </a:r>
          </a:p>
          <a:p>
            <a:pPr>
              <a:lnSpc>
                <a:spcPct val="90000"/>
              </a:lnSpc>
              <a:buFont typeface="Wingdings" panose="05000000000000000000" pitchFamily="2" charset="2"/>
              <a:buNone/>
              <a:defRPr/>
            </a:pPr>
            <a:endParaRPr lang="cs-CZ" altLang="cs-CZ" sz="2400"/>
          </a:p>
          <a:p>
            <a:pPr>
              <a:lnSpc>
                <a:spcPct val="90000"/>
              </a:lnSpc>
              <a:buFont typeface="Wingdings" panose="05000000000000000000" pitchFamily="2" charset="2"/>
              <a:buNone/>
              <a:defRPr/>
            </a:pPr>
            <a:endParaRPr lang="cs-CZ" altLang="cs-CZ" sz="2400">
              <a:latin typeface="Arial" panose="020B0604020202020204" pitchFamily="34" charset="0"/>
            </a:endParaRPr>
          </a:p>
        </p:txBody>
      </p:sp>
    </p:spTree>
    <p:extLst>
      <p:ext uri="{BB962C8B-B14F-4D97-AF65-F5344CB8AC3E}">
        <p14:creationId xmlns:p14="http://schemas.microsoft.com/office/powerpoint/2010/main" val="925724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632E4C8F-7818-4274-B06B-D1A62683660F}"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608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4BC5E0FE-D744-4C65-B495-4F61D236DC84}" type="slidenum">
              <a:rPr lang="cs-CZ" altLang="cs-CZ" sz="1200">
                <a:solidFill>
                  <a:srgbClr val="FFFFFF"/>
                </a:solidFill>
                <a:latin typeface="Arial" panose="020B0604020202020204" pitchFamily="34" charset="0"/>
              </a:rPr>
              <a:pPr algn="ctr">
                <a:spcBef>
                  <a:spcPct val="0"/>
                </a:spcBef>
                <a:buClrTx/>
                <a:buSzTx/>
                <a:buFontTx/>
                <a:buNone/>
              </a:pPr>
              <a:t>39</a:t>
            </a:fld>
            <a:endParaRPr lang="cs-CZ" altLang="cs-CZ" sz="1200">
              <a:solidFill>
                <a:srgbClr val="FFFFFF"/>
              </a:solidFill>
              <a:latin typeface="Arial" panose="020B0604020202020204" pitchFamily="34" charset="0"/>
            </a:endParaRPr>
          </a:p>
        </p:txBody>
      </p:sp>
      <p:sp>
        <p:nvSpPr>
          <p:cNvPr id="71682" name="Rectangle 2"/>
          <p:cNvSpPr>
            <a:spLocks noGrp="1" noChangeArrowheads="1"/>
          </p:cNvSpPr>
          <p:nvPr>
            <p:ph type="title"/>
          </p:nvPr>
        </p:nvSpPr>
        <p:spPr/>
        <p:txBody>
          <a:bodyPr/>
          <a:lstStyle/>
          <a:p>
            <a:pPr>
              <a:defRPr/>
            </a:pPr>
            <a:r>
              <a:rPr lang="cs-CZ" altLang="cs-CZ"/>
              <a:t>Statistická regulace</a:t>
            </a:r>
          </a:p>
        </p:txBody>
      </p:sp>
      <p:sp>
        <p:nvSpPr>
          <p:cNvPr id="71683" name="Rectangle 3"/>
          <p:cNvSpPr>
            <a:spLocks noGrp="1" noChangeArrowheads="1"/>
          </p:cNvSpPr>
          <p:nvPr>
            <p:ph type="body" idx="1"/>
          </p:nvPr>
        </p:nvSpPr>
        <p:spPr/>
        <p:txBody>
          <a:bodyPr/>
          <a:lstStyle/>
          <a:p>
            <a:pPr>
              <a:defRPr/>
            </a:pPr>
            <a:r>
              <a:rPr lang="cs-CZ" altLang="cs-CZ"/>
              <a:t>Regulační diagram</a:t>
            </a:r>
          </a:p>
        </p:txBody>
      </p:sp>
      <p:pic>
        <p:nvPicPr>
          <p:cNvPr id="46086" name="Picture 4" descr="D:\Geom přesnost 2006 - finále\Geom přesnost 2006-obrázky\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2541589"/>
            <a:ext cx="632936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35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8407" y="500602"/>
            <a:ext cx="11503479" cy="5515741"/>
          </a:xfrm>
          <a:prstGeom prst="rect">
            <a:avLst/>
          </a:prstGeom>
        </p:spPr>
        <p:txBody>
          <a:bodyPr wrap="square">
            <a:spAutoFit/>
          </a:bodyPr>
          <a:lstStyle/>
          <a:p>
            <a:pPr>
              <a:lnSpc>
                <a:spcPct val="107000"/>
              </a:lnSpc>
              <a:spcAft>
                <a:spcPts val="0"/>
              </a:spcAft>
            </a:pPr>
            <a:r>
              <a:rPr lang="cs-CZ" sz="1600" b="1" dirty="0">
                <a:latin typeface="Times New Roman" panose="02020603050405020304" pitchFamily="18" charset="0"/>
                <a:ea typeface="Calibri" panose="020F0502020204030204" pitchFamily="34" charset="0"/>
                <a:cs typeface="Times New Roman" panose="02020603050405020304" pitchFamily="18" charset="0"/>
              </a:rPr>
              <a:t>Pojmy, které by </a:t>
            </a:r>
            <a:r>
              <a:rPr lang="cs-CZ"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člověk</a:t>
            </a:r>
            <a:r>
              <a:rPr lang="cs-CZ" sz="1600" b="1" dirty="0">
                <a:latin typeface="Times New Roman" panose="02020603050405020304" pitchFamily="18" charset="0"/>
                <a:ea typeface="Calibri" panose="020F0502020204030204" pitchFamily="34" charset="0"/>
                <a:cs typeface="Times New Roman" panose="02020603050405020304" pitchFamily="18" charset="0"/>
              </a:rPr>
              <a:t> neměl nikdy vypustit z úst</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cs-CZ" sz="1000" i="1" dirty="0">
                <a:latin typeface="Times New Roman" panose="02020603050405020304" pitchFamily="18" charset="0"/>
                <a:ea typeface="Calibri" panose="020F0502020204030204" pitchFamily="34" charset="0"/>
                <a:cs typeface="Times New Roman" panose="02020603050405020304" pitchFamily="18" charset="0"/>
              </a:rPr>
              <a:t> </a:t>
            </a:r>
            <a:endParaRPr lang="cs-CZ" sz="1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Asi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to hloupý nápad, ale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Nikdy nepovažujte své nápady za hloupé. I nejstupidnější myšlenky už zafungovaly a změnily svět. Nikdy nevíte. A hlavně: tím, že o svých otázkách nebo nápadech hovoříte jako o hloupých, vsugerováváte to i svému okolí. Říkáte-li něco podobného často, upevňujete v sobě i ve svých spolupracovnících dojem, že se jedná o realitu a vy jste hloupí. I když nejste o nic hloupější než </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oni</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Já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všechno zvládnu</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Je v pořádku mít pozitivní přístup a věřit si. Ale nepleťte si to s tím, že se budete tvářit jako hrdinové, kteří nepotřebují spát, takže mohou na e-maily odpovídat i ve tři ráno, vezmete práci za kolegu, aby toho neměl tolik, a vlastní rodinu uvidíte jen o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2"/>
              </a:rPr>
              <a:t>víkendech</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pokud vůbec. To není hrdinství, ale bláznovství. S největší pravděpodobností to navíc nikdo neocení. </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Pokud to není absolutně výjimečná situace, kdy je potřeba firmě vypomoci, pletete si na sebe bič. Tvářit se, že je </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v </a:t>
            </a:r>
            <a:r>
              <a:rPr lang="cs-CZ" sz="1400" i="1" dirty="0">
                <a:solidFill>
                  <a:srgbClr val="0563C1"/>
                </a:solidFill>
                <a:latin typeface="Times New Roman" panose="02020603050405020304" pitchFamily="18" charset="0"/>
                <a:ea typeface="Times New Roman" panose="02020603050405020304" pitchFamily="18" charset="0"/>
                <a:cs typeface="Times New Roman" panose="02020603050405020304" pitchFamily="18" charset="0"/>
                <a:hlinkClick r:id="rId3"/>
              </a:rPr>
              <a:t>pohodě</a:t>
            </a:r>
            <a:r>
              <a:rPr lang="cs-CZ" sz="1400" i="1" dirty="0">
                <a:latin typeface="Times New Roman" panose="02020603050405020304" pitchFamily="18" charset="0"/>
                <a:ea typeface="Times New Roman" panose="02020603050405020304" pitchFamily="18" charset="0"/>
                <a:cs typeface="Times New Roman" panose="02020603050405020304" pitchFamily="18" charset="0"/>
              </a:rPr>
              <a:t>, </a:t>
            </a: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když dostanete víc a víc práce, na nic si nestěžovat, neříkat nahlas svůj názor, i když to ve vás vře, nezpůsobí, že vás bude mít okolí raději. Naopak. Nebude si vás vážit. A šéf si vašeho vnitřního utrpení pravděpodobně nevšimne, dokud nedáte výpověď</a:t>
            </a:r>
            <a:r>
              <a:rPr lang="cs-CZ" sz="1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Už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jste viděli tu novou </a:t>
            </a:r>
            <a:r>
              <a:rPr lang="cs-CZ" sz="1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kr</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 </a:t>
            </a: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na/v </a:t>
            </a:r>
            <a:r>
              <a:rPr lang="cs-CZ" sz="12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místě</a:t>
            </a: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Nemluvte o svých kolezích ošklivě, vrátí se vám to. Možná to zní až dětsky jednoduše, ale člověka, který často ostatní pomlouvá, nemá nikdo rád. Všichni se vás budou podvědomě bát, protože tuší, že byste je pomluvili také, kdybyste vedle nich zrovna neseděli. Jakmile o někom řeknete, že je neschopný či arogantní, podřezáváte si v pracovním kolektivu větev.</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cs-CZ" sz="1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Tohle </a:t>
            </a:r>
            <a:r>
              <a:rPr lang="cs-CZ"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nemám v popisu práce</a:t>
            </a:r>
            <a:endParaRPr lang="cs-CZ" sz="14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1200"/>
              </a:spcAft>
            </a:pPr>
            <a:r>
              <a:rPr lang="cs-CZ"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Každý občas dělá něco, co není v popisu jeho práce. Jinak by například menší firmy musely mít naprosto neadekvátně moc zaměstnanců, aby měl každý své pole působnosti, ze kterého nikdy nevykročí. Odmítáte-li jakoukoli práci navíc, ukazujete svou neochotu a neloajalitu k firmě. Zkrátka, když je potřeba pomoci, vy v tom necháte kolegy vymáchat a nepomůžete. Zní vám to jako vlastnost oblíbeného a úspěšného člověka?</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82808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54612ECB-81F1-4E1F-926E-5EBB8CE958DE}"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710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B57936C4-219D-4824-8504-BA4CF22CCB6E}" type="slidenum">
              <a:rPr lang="cs-CZ" altLang="cs-CZ" sz="1200">
                <a:solidFill>
                  <a:srgbClr val="FFFFFF"/>
                </a:solidFill>
                <a:latin typeface="Arial" panose="020B0604020202020204" pitchFamily="34" charset="0"/>
              </a:rPr>
              <a:pPr algn="ctr">
                <a:spcBef>
                  <a:spcPct val="0"/>
                </a:spcBef>
                <a:buClrTx/>
                <a:buSzTx/>
                <a:buFontTx/>
                <a:buNone/>
              </a:pPr>
              <a:t>40</a:t>
            </a:fld>
            <a:endParaRPr lang="cs-CZ" altLang="cs-CZ" sz="1200">
              <a:solidFill>
                <a:srgbClr val="FFFFFF"/>
              </a:solidFill>
              <a:latin typeface="Arial" panose="020B0604020202020204" pitchFamily="34" charset="0"/>
            </a:endParaRPr>
          </a:p>
        </p:txBody>
      </p:sp>
      <p:sp>
        <p:nvSpPr>
          <p:cNvPr id="39938" name="Rectangle 2"/>
          <p:cNvSpPr>
            <a:spLocks noGrp="1" noChangeArrowheads="1"/>
          </p:cNvSpPr>
          <p:nvPr>
            <p:ph type="title"/>
          </p:nvPr>
        </p:nvSpPr>
        <p:spPr/>
        <p:txBody>
          <a:bodyPr/>
          <a:lstStyle/>
          <a:p>
            <a:pPr>
              <a:defRPr/>
            </a:pPr>
            <a:r>
              <a:rPr lang="cs-CZ" altLang="cs-CZ"/>
              <a:t>Činnosti a odpovědnosti při vytyčování</a:t>
            </a:r>
          </a:p>
        </p:txBody>
      </p:sp>
      <p:graphicFrame>
        <p:nvGraphicFramePr>
          <p:cNvPr id="47109" name="Object 3"/>
          <p:cNvGraphicFramePr>
            <a:graphicFrameLocks noGrp="1" noChangeAspect="1"/>
          </p:cNvGraphicFramePr>
          <p:nvPr>
            <p:ph type="body" idx="1"/>
          </p:nvPr>
        </p:nvGraphicFramePr>
        <p:xfrm>
          <a:off x="4419601" y="1752600"/>
          <a:ext cx="5929313" cy="4552950"/>
        </p:xfrm>
        <a:graphic>
          <a:graphicData uri="http://schemas.openxmlformats.org/presentationml/2006/ole">
            <mc:AlternateContent xmlns:mc="http://schemas.openxmlformats.org/markup-compatibility/2006">
              <mc:Choice xmlns:v="urn:schemas-microsoft-com:vml" Requires="v">
                <p:oleObj spid="_x0000_s7175" name="PhotoImpact" r:id="rId3" imgW="6291085" imgH="4830681" progId="PI3.Image">
                  <p:embed/>
                </p:oleObj>
              </mc:Choice>
              <mc:Fallback>
                <p:oleObj name="PhotoImpact" r:id="rId3" imgW="6291085" imgH="4830681"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752600"/>
                        <a:ext cx="592931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661739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B6097369-4AC8-48E7-979C-BF5364C7445A}"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813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3E1058D3-9DE4-441D-979C-E81F76FE084E}" type="slidenum">
              <a:rPr lang="cs-CZ" altLang="cs-CZ" sz="1200">
                <a:solidFill>
                  <a:srgbClr val="FFFFFF"/>
                </a:solidFill>
                <a:latin typeface="Arial" panose="020B0604020202020204" pitchFamily="34" charset="0"/>
              </a:rPr>
              <a:pPr algn="ctr">
                <a:spcBef>
                  <a:spcPct val="0"/>
                </a:spcBef>
                <a:buClrTx/>
                <a:buSzTx/>
                <a:buFontTx/>
                <a:buNone/>
              </a:pPr>
              <a:t>41</a:t>
            </a:fld>
            <a:endParaRPr lang="cs-CZ" altLang="cs-CZ" sz="1200">
              <a:solidFill>
                <a:srgbClr val="FFFFFF"/>
              </a:solidFill>
              <a:latin typeface="Arial" panose="020B0604020202020204" pitchFamily="34" charset="0"/>
            </a:endParaRPr>
          </a:p>
        </p:txBody>
      </p:sp>
      <p:sp>
        <p:nvSpPr>
          <p:cNvPr id="41986" name="Rectangle 2"/>
          <p:cNvSpPr>
            <a:spLocks noGrp="1" noChangeArrowheads="1"/>
          </p:cNvSpPr>
          <p:nvPr>
            <p:ph type="title"/>
          </p:nvPr>
        </p:nvSpPr>
        <p:spPr/>
        <p:txBody>
          <a:bodyPr/>
          <a:lstStyle/>
          <a:p>
            <a:pPr>
              <a:defRPr/>
            </a:pPr>
            <a:r>
              <a:rPr lang="cs-CZ" altLang="cs-CZ"/>
              <a:t>Příklady -Měření světlé výšky</a:t>
            </a:r>
          </a:p>
        </p:txBody>
      </p:sp>
      <p:graphicFrame>
        <p:nvGraphicFramePr>
          <p:cNvPr id="48133" name="Object 3"/>
          <p:cNvGraphicFramePr>
            <a:graphicFrameLocks noGrp="1" noChangeAspect="1"/>
          </p:cNvGraphicFramePr>
          <p:nvPr>
            <p:ph type="body" idx="1"/>
          </p:nvPr>
        </p:nvGraphicFramePr>
        <p:xfrm>
          <a:off x="3698876" y="1574801"/>
          <a:ext cx="6283325" cy="4486275"/>
        </p:xfrm>
        <a:graphic>
          <a:graphicData uri="http://schemas.openxmlformats.org/presentationml/2006/ole">
            <mc:AlternateContent xmlns:mc="http://schemas.openxmlformats.org/markup-compatibility/2006">
              <mc:Choice xmlns:v="urn:schemas-microsoft-com:vml" Requires="v">
                <p:oleObj spid="_x0000_s8199" name="PhotoImpact" r:id="rId3" imgW="5827788" imgH="4160528" progId="PI3.Image">
                  <p:embed/>
                </p:oleObj>
              </mc:Choice>
              <mc:Fallback>
                <p:oleObj name="PhotoImpact" r:id="rId3" imgW="5827788" imgH="4160528"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6" y="1574801"/>
                        <a:ext cx="62833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562051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5E32EAB-FF98-48BB-AAA8-CBD457DEC0F7}"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4915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F8CEE327-FF7E-468B-B426-49984784BAA2}" type="slidenum">
              <a:rPr lang="cs-CZ" altLang="cs-CZ" sz="1200">
                <a:solidFill>
                  <a:srgbClr val="FFFFFF"/>
                </a:solidFill>
                <a:latin typeface="Arial" panose="020B0604020202020204" pitchFamily="34" charset="0"/>
              </a:rPr>
              <a:pPr algn="ctr">
                <a:spcBef>
                  <a:spcPct val="0"/>
                </a:spcBef>
                <a:buClrTx/>
                <a:buSzTx/>
                <a:buFontTx/>
                <a:buNone/>
              </a:pPr>
              <a:t>42</a:t>
            </a:fld>
            <a:endParaRPr lang="cs-CZ" altLang="cs-CZ" sz="1200">
              <a:solidFill>
                <a:srgbClr val="FFFFFF"/>
              </a:solidFill>
              <a:latin typeface="Arial" panose="020B0604020202020204" pitchFamily="34" charset="0"/>
            </a:endParaRPr>
          </a:p>
        </p:txBody>
      </p:sp>
      <p:sp>
        <p:nvSpPr>
          <p:cNvPr id="46082" name="Rectangle 2"/>
          <p:cNvSpPr>
            <a:spLocks noGrp="1" noChangeArrowheads="1"/>
          </p:cNvSpPr>
          <p:nvPr>
            <p:ph type="title"/>
          </p:nvPr>
        </p:nvSpPr>
        <p:spPr/>
        <p:txBody>
          <a:bodyPr/>
          <a:lstStyle/>
          <a:p>
            <a:pPr>
              <a:defRPr/>
            </a:pPr>
            <a:r>
              <a:rPr lang="cs-CZ" altLang="cs-CZ"/>
              <a:t>Příklady - Místní rovinnost</a:t>
            </a:r>
          </a:p>
        </p:txBody>
      </p:sp>
      <p:graphicFrame>
        <p:nvGraphicFramePr>
          <p:cNvPr id="49157" name="Object 3"/>
          <p:cNvGraphicFramePr>
            <a:graphicFrameLocks noGrp="1" noChangeAspect="1"/>
          </p:cNvGraphicFramePr>
          <p:nvPr>
            <p:ph type="body" idx="1"/>
          </p:nvPr>
        </p:nvGraphicFramePr>
        <p:xfrm>
          <a:off x="3168650" y="1766889"/>
          <a:ext cx="7118350" cy="4294187"/>
        </p:xfrm>
        <a:graphic>
          <a:graphicData uri="http://schemas.openxmlformats.org/presentationml/2006/ole">
            <mc:AlternateContent xmlns:mc="http://schemas.openxmlformats.org/markup-compatibility/2006">
              <mc:Choice xmlns:v="urn:schemas-microsoft-com:vml" Requires="v">
                <p:oleObj spid="_x0000_s9223" name="PhotoImpact" r:id="rId3" imgW="5607856" imgH="3383287" progId="PI3.Image">
                  <p:embed/>
                </p:oleObj>
              </mc:Choice>
              <mc:Fallback>
                <p:oleObj name="PhotoImpact" r:id="rId3" imgW="5607856" imgH="3383287"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1766889"/>
                        <a:ext cx="71183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91502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473DDFBF-F97C-4844-BEDF-F8C407ED0140}"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0179"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BBFBD143-7D4E-4525-B92F-ADC2A02A369D}" type="slidenum">
              <a:rPr lang="cs-CZ" altLang="cs-CZ" sz="1200">
                <a:solidFill>
                  <a:srgbClr val="FFFFFF"/>
                </a:solidFill>
                <a:latin typeface="Arial" panose="020B0604020202020204" pitchFamily="34" charset="0"/>
              </a:rPr>
              <a:pPr algn="ctr">
                <a:spcBef>
                  <a:spcPct val="0"/>
                </a:spcBef>
                <a:buClrTx/>
                <a:buSzTx/>
                <a:buFontTx/>
                <a:buNone/>
              </a:pPr>
              <a:t>43</a:t>
            </a:fld>
            <a:endParaRPr lang="cs-CZ" altLang="cs-CZ" sz="120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a:t>Příklady - Celková rovinnost</a:t>
            </a:r>
          </a:p>
        </p:txBody>
      </p:sp>
      <p:graphicFrame>
        <p:nvGraphicFramePr>
          <p:cNvPr id="50181" name="Object 3"/>
          <p:cNvGraphicFramePr>
            <a:graphicFrameLocks noGrp="1" noChangeAspect="1"/>
          </p:cNvGraphicFramePr>
          <p:nvPr>
            <p:ph type="body" idx="1"/>
          </p:nvPr>
        </p:nvGraphicFramePr>
        <p:xfrm>
          <a:off x="2895600" y="1839913"/>
          <a:ext cx="7188200" cy="4221162"/>
        </p:xfrm>
        <a:graphic>
          <a:graphicData uri="http://schemas.openxmlformats.org/presentationml/2006/ole">
            <mc:AlternateContent xmlns:mc="http://schemas.openxmlformats.org/markup-compatibility/2006">
              <mc:Choice xmlns:v="urn:schemas-microsoft-com:vml" Requires="v">
                <p:oleObj spid="_x0000_s10247" name="PhotoImpact" r:id="rId3" imgW="5553467" imgH="3261367" progId="PI3.Image">
                  <p:embed/>
                </p:oleObj>
              </mc:Choice>
              <mc:Fallback>
                <p:oleObj name="PhotoImpact" r:id="rId3" imgW="5553467" imgH="3261367"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839913"/>
                        <a:ext cx="71882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68151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3CA5A630-2A22-4155-917E-C97CB968C5B1}"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120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7E939D57-80AF-4F39-9CD0-B1EECDCB2E91}" type="slidenum">
              <a:rPr lang="cs-CZ" altLang="cs-CZ" sz="1200">
                <a:solidFill>
                  <a:srgbClr val="FFFFFF"/>
                </a:solidFill>
                <a:latin typeface="Arial" panose="020B0604020202020204" pitchFamily="34" charset="0"/>
              </a:rPr>
              <a:pPr algn="ctr">
                <a:spcBef>
                  <a:spcPct val="0"/>
                </a:spcBef>
                <a:buClrTx/>
                <a:buSzTx/>
                <a:buFontTx/>
                <a:buNone/>
              </a:pPr>
              <a:t>44</a:t>
            </a:fld>
            <a:endParaRPr lang="cs-CZ" altLang="cs-CZ" sz="120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a:t>Příklady - Přímost </a:t>
            </a:r>
          </a:p>
        </p:txBody>
      </p:sp>
      <p:graphicFrame>
        <p:nvGraphicFramePr>
          <p:cNvPr id="51205" name="Object 3"/>
          <p:cNvGraphicFramePr>
            <a:graphicFrameLocks noGrp="1" noChangeAspect="1"/>
          </p:cNvGraphicFramePr>
          <p:nvPr>
            <p:ph type="body" idx="1"/>
          </p:nvPr>
        </p:nvGraphicFramePr>
        <p:xfrm>
          <a:off x="2693988" y="2955925"/>
          <a:ext cx="7772400" cy="2095500"/>
        </p:xfrm>
        <a:graphic>
          <a:graphicData uri="http://schemas.openxmlformats.org/presentationml/2006/ole">
            <mc:AlternateContent xmlns:mc="http://schemas.openxmlformats.org/markup-compatibility/2006">
              <mc:Choice xmlns:v="urn:schemas-microsoft-com:vml" Requires="v">
                <p:oleObj spid="_x0000_s11271" name="PhotoImpact" r:id="rId3" imgW="4556383" imgH="1228346" progId="PI3.Image">
                  <p:embed/>
                </p:oleObj>
              </mc:Choice>
              <mc:Fallback>
                <p:oleObj name="PhotoImpact" r:id="rId3" imgW="4556383" imgH="1228346"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988" y="2955925"/>
                        <a:ext cx="7772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473091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97B3F9EE-CF57-43F2-A560-70FA547691F6}"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2227"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13FD46B8-6F37-4D75-83D1-277C23E73487}" type="slidenum">
              <a:rPr lang="cs-CZ" altLang="cs-CZ" sz="1200">
                <a:solidFill>
                  <a:srgbClr val="FFFFFF"/>
                </a:solidFill>
                <a:latin typeface="Arial" panose="020B0604020202020204" pitchFamily="34" charset="0"/>
              </a:rPr>
              <a:pPr algn="ctr">
                <a:spcBef>
                  <a:spcPct val="0"/>
                </a:spcBef>
                <a:buClrTx/>
                <a:buSzTx/>
                <a:buFontTx/>
                <a:buNone/>
              </a:pPr>
              <a:t>45</a:t>
            </a:fld>
            <a:endParaRPr lang="cs-CZ" altLang="cs-CZ" sz="1200">
              <a:solidFill>
                <a:srgbClr val="FFFFFF"/>
              </a:solidFill>
              <a:latin typeface="Arial" panose="020B0604020202020204" pitchFamily="34" charset="0"/>
            </a:endParaRPr>
          </a:p>
        </p:txBody>
      </p:sp>
      <p:sp>
        <p:nvSpPr>
          <p:cNvPr id="2" name="Rectangle 2"/>
          <p:cNvSpPr>
            <a:spLocks noGrp="1" noChangeArrowheads="1"/>
          </p:cNvSpPr>
          <p:nvPr>
            <p:ph type="title"/>
          </p:nvPr>
        </p:nvSpPr>
        <p:spPr/>
        <p:txBody>
          <a:bodyPr/>
          <a:lstStyle/>
          <a:p>
            <a:pPr>
              <a:defRPr/>
            </a:pPr>
            <a:r>
              <a:rPr lang="cs-CZ" altLang="cs-CZ"/>
              <a:t>Příklady - Svislost desek (stěn)</a:t>
            </a:r>
          </a:p>
        </p:txBody>
      </p:sp>
      <p:graphicFrame>
        <p:nvGraphicFramePr>
          <p:cNvPr id="52229" name="Object 3"/>
          <p:cNvGraphicFramePr>
            <a:graphicFrameLocks noGrp="1" noChangeAspect="1"/>
          </p:cNvGraphicFramePr>
          <p:nvPr>
            <p:ph type="body" idx="1"/>
          </p:nvPr>
        </p:nvGraphicFramePr>
        <p:xfrm>
          <a:off x="3048000" y="1746251"/>
          <a:ext cx="6751638" cy="4314825"/>
        </p:xfrm>
        <a:graphic>
          <a:graphicData uri="http://schemas.openxmlformats.org/presentationml/2006/ole">
            <mc:AlternateContent xmlns:mc="http://schemas.openxmlformats.org/markup-compatibility/2006">
              <mc:Choice xmlns:v="urn:schemas-microsoft-com:vml" Requires="v">
                <p:oleObj spid="_x0000_s12295" name="PhotoImpact" r:id="rId3" imgW="5977140" imgH="3818828" progId="PI3.Image">
                  <p:embed/>
                </p:oleObj>
              </mc:Choice>
              <mc:Fallback>
                <p:oleObj name="PhotoImpact" r:id="rId3" imgW="5977140" imgH="3818828"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46251"/>
                        <a:ext cx="6751638"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2056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224BEC87-BCF3-421F-B8A4-491822D80FE0}"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3251"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E611BBCA-B12B-4025-A02F-288483A74863}" type="slidenum">
              <a:rPr lang="cs-CZ" altLang="cs-CZ" sz="1200">
                <a:solidFill>
                  <a:srgbClr val="FFFFFF"/>
                </a:solidFill>
                <a:latin typeface="Arial" panose="020B0604020202020204" pitchFamily="34" charset="0"/>
              </a:rPr>
              <a:pPr algn="ctr">
                <a:spcBef>
                  <a:spcPct val="0"/>
                </a:spcBef>
                <a:buClrTx/>
                <a:buSzTx/>
                <a:buFontTx/>
                <a:buNone/>
              </a:pPr>
              <a:t>46</a:t>
            </a:fld>
            <a:endParaRPr lang="cs-CZ" altLang="cs-CZ" sz="1200">
              <a:solidFill>
                <a:srgbClr val="FFFFFF"/>
              </a:solidFill>
              <a:latin typeface="Arial" panose="020B0604020202020204" pitchFamily="34" charset="0"/>
            </a:endParaRPr>
          </a:p>
        </p:txBody>
      </p:sp>
      <p:sp>
        <p:nvSpPr>
          <p:cNvPr id="88066" name="Rectangle 2"/>
          <p:cNvSpPr>
            <a:spLocks noGrp="1" noChangeArrowheads="1"/>
          </p:cNvSpPr>
          <p:nvPr>
            <p:ph type="title"/>
          </p:nvPr>
        </p:nvSpPr>
        <p:spPr>
          <a:xfrm>
            <a:off x="1981200" y="274638"/>
            <a:ext cx="8229600" cy="1046162"/>
          </a:xfrm>
        </p:spPr>
        <p:txBody>
          <a:bodyPr/>
          <a:lstStyle/>
          <a:p>
            <a:pPr>
              <a:defRPr/>
            </a:pPr>
            <a:r>
              <a:rPr lang="cs-CZ" altLang="cs-CZ" sz="2400" dirty="0">
                <a:latin typeface="Arial" panose="020B0604020202020204" pitchFamily="34" charset="0"/>
              </a:rPr>
              <a:t>Rovinnost celková </a:t>
            </a:r>
            <a:r>
              <a:rPr lang="cs-CZ" altLang="cs-CZ" sz="2400" dirty="0" err="1">
                <a:latin typeface="Arial" panose="020B0604020202020204" pitchFamily="34" charset="0"/>
              </a:rPr>
              <a:t>tab.DIN</a:t>
            </a:r>
            <a:r>
              <a:rPr lang="cs-CZ" altLang="cs-CZ" sz="2400" dirty="0">
                <a:latin typeface="Arial" panose="020B0604020202020204" pitchFamily="34" charset="0"/>
              </a:rPr>
              <a:t> 1802</a:t>
            </a:r>
            <a:br>
              <a:rPr lang="cs-CZ" altLang="cs-CZ" sz="2400" dirty="0">
                <a:latin typeface="Arial" panose="020B0604020202020204" pitchFamily="34" charset="0"/>
              </a:rPr>
            </a:br>
            <a:r>
              <a:rPr lang="cs-CZ" altLang="cs-CZ" sz="1600" dirty="0">
                <a:cs typeface="Times New Roman" panose="02020603050405020304" pitchFamily="18" charset="0"/>
              </a:rPr>
              <a:t>Tato tabulka platí pro kontrolní míry plošných odchylek; platí pro stropy (horní a spodní plochy, mazaniny, podlahy a stěny)</a:t>
            </a:r>
            <a:br>
              <a:rPr lang="cs-CZ" altLang="cs-CZ" sz="1600" dirty="0">
                <a:cs typeface="Times New Roman" panose="02020603050405020304" pitchFamily="18" charset="0"/>
              </a:rPr>
            </a:br>
            <a:endParaRPr lang="cs-CZ" altLang="cs-CZ" sz="1600" dirty="0">
              <a:latin typeface="Arial" panose="020B0604020202020204" pitchFamily="34" charset="0"/>
            </a:endParaRPr>
          </a:p>
        </p:txBody>
      </p:sp>
      <p:sp>
        <p:nvSpPr>
          <p:cNvPr id="88067" name="Rectangle 3"/>
          <p:cNvSpPr>
            <a:spLocks noGrp="1" noChangeArrowheads="1"/>
          </p:cNvSpPr>
          <p:nvPr>
            <p:ph type="body" idx="1"/>
          </p:nvPr>
        </p:nvSpPr>
        <p:spPr/>
        <p:txBody>
          <a:bodyPr/>
          <a:lstStyle/>
          <a:p>
            <a:pPr marL="0" indent="0">
              <a:buNone/>
              <a:defRPr/>
            </a:pPr>
            <a:endParaRPr lang="cs-CZ" altLang="cs-CZ" sz="1400" dirty="0"/>
          </a:p>
          <a:p>
            <a:pPr>
              <a:defRPr/>
            </a:pPr>
            <a:endParaRPr lang="cs-CZ" altLang="cs-CZ" sz="1400" dirty="0"/>
          </a:p>
        </p:txBody>
      </p:sp>
      <p:graphicFrame>
        <p:nvGraphicFramePr>
          <p:cNvPr id="2" name="Tabulka 1"/>
          <p:cNvGraphicFramePr>
            <a:graphicFrameLocks noGrp="1"/>
          </p:cNvGraphicFramePr>
          <p:nvPr/>
        </p:nvGraphicFramePr>
        <p:xfrm>
          <a:off x="2566988" y="1752601"/>
          <a:ext cx="6985000" cy="4695825"/>
        </p:xfrm>
        <a:graphic>
          <a:graphicData uri="http://schemas.openxmlformats.org/drawingml/2006/table">
            <a:tbl>
              <a:tblPr firstRow="1" bandRow="1">
                <a:tableStyleId>{5C22544A-7EE6-4342-B048-85BDC9FD1C3A}</a:tableStyleId>
              </a:tblPr>
              <a:tblGrid>
                <a:gridCol w="4632925"/>
                <a:gridCol w="498925"/>
                <a:gridCol w="427601"/>
                <a:gridCol w="427650"/>
                <a:gridCol w="427856"/>
                <a:gridCol w="570043"/>
              </a:tblGrid>
              <a:tr h="1077741">
                <a:tc>
                  <a:txBody>
                    <a:bodyPr/>
                    <a:lstStyle/>
                    <a:p>
                      <a:pPr>
                        <a:lnSpc>
                          <a:spcPct val="90000"/>
                        </a:lnSpc>
                        <a:buFont typeface="Wingdings" panose="05000000000000000000" pitchFamily="2" charset="2"/>
                        <a:buNone/>
                        <a:defRPr/>
                      </a:pPr>
                      <a:r>
                        <a:rPr lang="cs-CZ" altLang="cs-CZ" sz="1400" dirty="0" smtClean="0">
                          <a:cs typeface="Times New Roman" panose="02020603050405020304" pitchFamily="18" charset="0"/>
                        </a:rPr>
                        <a:t>Mezní hodnoty v mm při</a:t>
                      </a:r>
                      <a:r>
                        <a:rPr lang="cs-CZ" altLang="cs-CZ" sz="1400" dirty="0" smtClean="0"/>
                        <a:t> </a:t>
                      </a:r>
                      <a:r>
                        <a:rPr lang="cs-CZ" altLang="cs-CZ" sz="1400" dirty="0" smtClean="0">
                          <a:cs typeface="Times New Roman" panose="02020603050405020304" pitchFamily="18" charset="0"/>
                        </a:rPr>
                        <a:t>vzdálenosti měřených bodů v (m)</a:t>
                      </a:r>
                    </a:p>
                    <a:p>
                      <a:pPr>
                        <a:lnSpc>
                          <a:spcPct val="90000"/>
                        </a:lnSpc>
                        <a:buFont typeface="Wingdings" panose="05000000000000000000" pitchFamily="2" charset="2"/>
                        <a:buNone/>
                        <a:defRPr/>
                      </a:pPr>
                      <a:r>
                        <a:rPr lang="cs-CZ" altLang="cs-CZ" sz="1400" dirty="0" smtClean="0">
                          <a:cs typeface="Times New Roman" panose="02020603050405020304" pitchFamily="18" charset="0"/>
                        </a:rPr>
                        <a:t>Druh povrchů</a:t>
                      </a:r>
                    </a:p>
                    <a:p>
                      <a:r>
                        <a:rPr lang="cs-CZ" sz="1400" dirty="0" smtClean="0"/>
                        <a:t>                                                            Měřená vzdálenost (m)</a:t>
                      </a:r>
                      <a:endParaRPr lang="cs-CZ" sz="1400" dirty="0"/>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0,1</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4</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10</a:t>
                      </a:r>
                      <a:endParaRPr lang="cs-CZ" sz="1800" dirty="0">
                        <a:solidFill>
                          <a:srgbClr val="FF0000"/>
                        </a:solidFill>
                      </a:endParaRPr>
                    </a:p>
                  </a:txBody>
                  <a:tcPr marL="91445" marR="91445" marT="45714" marB="45714"/>
                </a:tc>
                <a:tc>
                  <a:txBody>
                    <a:bodyPr/>
                    <a:lstStyle/>
                    <a:p>
                      <a:pPr algn="ctr"/>
                      <a:endParaRPr lang="cs-CZ" sz="1800" dirty="0" smtClean="0">
                        <a:solidFill>
                          <a:srgbClr val="FF0000"/>
                        </a:solidFill>
                      </a:endParaRPr>
                    </a:p>
                    <a:p>
                      <a:pPr algn="ctr"/>
                      <a:r>
                        <a:rPr lang="cs-CZ" sz="1800" dirty="0" smtClean="0">
                          <a:solidFill>
                            <a:srgbClr val="FF0000"/>
                          </a:solidFill>
                        </a:rPr>
                        <a:t>15</a:t>
                      </a:r>
                      <a:endParaRPr lang="cs-CZ" sz="1800" dirty="0">
                        <a:solidFill>
                          <a:srgbClr val="FF0000"/>
                        </a:solidFill>
                      </a:endParaRPr>
                    </a:p>
                  </a:txBody>
                  <a:tcPr marL="91445" marR="91445" marT="45714" marB="45714"/>
                </a:tc>
              </a:tr>
              <a:tr h="1158269">
                <a:tc>
                  <a:txBody>
                    <a:bodyPr/>
                    <a:lstStyle/>
                    <a:p>
                      <a:pPr marL="285750" indent="-285750">
                        <a:buFontTx/>
                        <a:buChar char="-"/>
                        <a:defRPr/>
                      </a:pPr>
                      <a:r>
                        <a:rPr lang="cs-CZ" altLang="cs-CZ" sz="1400" dirty="0" smtClean="0">
                          <a:cs typeface="Times New Roman" panose="02020603050405020304" pitchFamily="18" charset="0"/>
                        </a:rPr>
                        <a:t>hotové povrchy podlah, na příklad mazaniny s povrchem jako nášlapnou vrstvou, mazaniny s povrchem pro položení </a:t>
                      </a:r>
                      <a:r>
                        <a:rPr lang="cs-CZ" altLang="cs-CZ" sz="1400" dirty="0" smtClean="0"/>
                        <a:t>   p</a:t>
                      </a:r>
                      <a:r>
                        <a:rPr lang="cs-CZ" altLang="cs-CZ" sz="1400" dirty="0" smtClean="0">
                          <a:cs typeface="Times New Roman" panose="02020603050405020304" pitchFamily="18" charset="0"/>
                        </a:rPr>
                        <a:t>odlahových povlaků, podlahové povlaky, nášlapné vrstvy podlahových dlaždic, podlahových obkladaček, </a:t>
                      </a:r>
                      <a:r>
                        <a:rPr lang="cs-CZ" altLang="cs-CZ" sz="1400" dirty="0" smtClean="0"/>
                        <a:t>   </a:t>
                      </a:r>
                      <a:r>
                        <a:rPr lang="cs-CZ" altLang="cs-CZ" sz="1400" dirty="0" smtClean="0">
                          <a:cs typeface="Times New Roman" panose="02020603050405020304" pitchFamily="18" charset="0"/>
                        </a:rPr>
                        <a:t>stěrkové nebo lepené podlahy</a:t>
                      </a:r>
                    </a:p>
                  </a:txBody>
                  <a:tcPr marL="91445" marR="91445" marT="45714" marB="45714"/>
                </a:tc>
                <a:tc>
                  <a:txBody>
                    <a:bodyPr/>
                    <a:lstStyle/>
                    <a:p>
                      <a:r>
                        <a:rPr lang="cs-CZ" sz="1800" dirty="0" smtClean="0"/>
                        <a:t>2</a:t>
                      </a:r>
                      <a:endParaRPr lang="cs-CZ" sz="1800" dirty="0"/>
                    </a:p>
                  </a:txBody>
                  <a:tcPr marL="91445" marR="91445" marT="45714" marB="45714"/>
                </a:tc>
                <a:tc>
                  <a:txBody>
                    <a:bodyPr/>
                    <a:lstStyle/>
                    <a:p>
                      <a:r>
                        <a:rPr lang="cs-CZ" sz="1800" dirty="0" smtClean="0"/>
                        <a:t>4</a:t>
                      </a:r>
                      <a:endParaRPr lang="cs-CZ" sz="1800" dirty="0"/>
                    </a:p>
                  </a:txBody>
                  <a:tcPr marL="91445" marR="91445" marT="45714" marB="45714"/>
                </a:tc>
                <a:tc>
                  <a:txBody>
                    <a:bodyPr/>
                    <a:lstStyle/>
                    <a:p>
                      <a:r>
                        <a:rPr lang="cs-CZ" sz="1800" dirty="0" smtClean="0"/>
                        <a:t>10</a:t>
                      </a:r>
                      <a:endParaRPr lang="cs-CZ" sz="1800" dirty="0"/>
                    </a:p>
                  </a:txBody>
                  <a:tcPr marL="91445" marR="91445" marT="45714" marB="45714"/>
                </a:tc>
                <a:tc>
                  <a:txBody>
                    <a:bodyPr/>
                    <a:lstStyle/>
                    <a:p>
                      <a:r>
                        <a:rPr lang="cs-CZ" sz="1800" dirty="0" smtClean="0"/>
                        <a:t>12</a:t>
                      </a:r>
                      <a:endParaRPr lang="cs-CZ" sz="1800" dirty="0"/>
                    </a:p>
                  </a:txBody>
                  <a:tcPr marL="91445" marR="91445" marT="45714" marB="45714"/>
                </a:tc>
                <a:tc>
                  <a:txBody>
                    <a:bodyPr/>
                    <a:lstStyle/>
                    <a:p>
                      <a:r>
                        <a:rPr lang="cs-CZ" sz="1800" dirty="0" smtClean="0"/>
                        <a:t>15</a:t>
                      </a:r>
                      <a:endParaRPr lang="cs-CZ" sz="1800" dirty="0"/>
                    </a:p>
                  </a:txBody>
                  <a:tcPr marL="91445" marR="91445" marT="45714" marB="45714"/>
                </a:tc>
              </a:tr>
              <a:tr h="2459815">
                <a:tc>
                  <a:txBody>
                    <a:bodyPr/>
                    <a:lstStyle/>
                    <a:p>
                      <a:pPr marL="285750" indent="-285750">
                        <a:buFontTx/>
                        <a:buChar char="-"/>
                        <a:defRPr/>
                      </a:pPr>
                      <a:r>
                        <a:rPr lang="cs-CZ" altLang="cs-CZ" sz="1400" dirty="0" smtClean="0">
                          <a:cs typeface="Times New Roman" panose="02020603050405020304" pitchFamily="18" charset="0"/>
                        </a:rPr>
                        <a:t>hotové podlahy v ploše se zvýšenými požadavky, např. se </a:t>
                      </a:r>
                      <a:r>
                        <a:rPr lang="cs-CZ" altLang="cs-CZ" sz="1400" dirty="0" err="1" smtClean="0">
                          <a:cs typeface="Times New Roman" panose="02020603050405020304" pitchFamily="18" charset="0"/>
                        </a:rPr>
                        <a:t>samonivelujícími</a:t>
                      </a:r>
                      <a:r>
                        <a:rPr lang="cs-CZ" altLang="cs-CZ" sz="1400" dirty="0" smtClean="0">
                          <a:cs typeface="Times New Roman" panose="02020603050405020304" pitchFamily="18" charset="0"/>
                        </a:rPr>
                        <a:t> stěrkovými vrstvami</a:t>
                      </a:r>
                    </a:p>
                    <a:p>
                      <a:pPr marL="285750" indent="-285750">
                        <a:lnSpc>
                          <a:spcPct val="90000"/>
                        </a:lnSpc>
                        <a:buFontTx/>
                        <a:buChar char="-"/>
                        <a:defRPr/>
                      </a:pPr>
                      <a:r>
                        <a:rPr lang="cs-CZ" altLang="cs-CZ" sz="1400" dirty="0" smtClean="0">
                          <a:cs typeface="Times New Roman" panose="02020603050405020304" pitchFamily="18" charset="0"/>
                        </a:rPr>
                        <a:t>nehotové horní plochy</a:t>
                      </a:r>
                      <a:r>
                        <a:rPr lang="cs-CZ" altLang="cs-CZ" sz="1400" dirty="0" smtClean="0"/>
                        <a:t> </a:t>
                      </a:r>
                      <a:r>
                        <a:rPr lang="cs-CZ" altLang="cs-CZ" sz="1400" dirty="0" smtClean="0">
                          <a:cs typeface="Times New Roman" panose="02020603050405020304" pitchFamily="18" charset="0"/>
                        </a:rPr>
                        <a:t>stropů, </a:t>
                      </a:r>
                      <a:r>
                        <a:rPr lang="cs-CZ" altLang="cs-CZ" sz="1400" dirty="0" smtClean="0"/>
                        <a:t>  </a:t>
                      </a:r>
                      <a:r>
                        <a:rPr lang="cs-CZ" altLang="cs-CZ" sz="1400" dirty="0" smtClean="0">
                          <a:cs typeface="Times New Roman" panose="02020603050405020304" pitchFamily="18" charset="0"/>
                        </a:rPr>
                        <a:t>podkladních betonů nebo podkladů podlah</a:t>
                      </a:r>
                    </a:p>
                    <a:p>
                      <a:pPr marL="285750" indent="-285750">
                        <a:lnSpc>
                          <a:spcPct val="90000"/>
                        </a:lnSpc>
                        <a:buFontTx/>
                        <a:buChar char="-"/>
                        <a:defRPr/>
                      </a:pPr>
                      <a:endParaRPr lang="cs-CZ" altLang="cs-CZ" sz="1400" dirty="0" smtClean="0">
                        <a:cs typeface="Times New Roman" panose="02020603050405020304" pitchFamily="18" charset="0"/>
                      </a:endParaRPr>
                    </a:p>
                    <a:p>
                      <a:pPr algn="l">
                        <a:lnSpc>
                          <a:spcPct val="90000"/>
                        </a:lnSpc>
                        <a:buFont typeface="Wingdings" panose="05000000000000000000" pitchFamily="2" charset="2"/>
                        <a:buNone/>
                        <a:defRPr/>
                      </a:pPr>
                      <a:r>
                        <a:rPr lang="cs-CZ" altLang="cs-CZ" sz="1400" dirty="0" smtClean="0"/>
                        <a:t>-     </a:t>
                      </a:r>
                      <a:r>
                        <a:rPr lang="cs-CZ" altLang="cs-CZ" sz="1400" dirty="0" smtClean="0">
                          <a:cs typeface="Times New Roman" panose="02020603050405020304" pitchFamily="18" charset="0"/>
                        </a:rPr>
                        <a:t>nehotové horní plochy stropů podkladových betonů,       podlahových konstrukcí, se zvýšenými požadavky , např. pro podlahové mazaniny průmyslové podlahy, dlaždice a podlahové</a:t>
                      </a:r>
                      <a:r>
                        <a:rPr lang="cs-CZ" altLang="cs-CZ" sz="1400" dirty="0" smtClean="0"/>
                        <a:t> </a:t>
                      </a:r>
                      <a:r>
                        <a:rPr lang="cs-CZ" altLang="cs-CZ" sz="1400" dirty="0" smtClean="0">
                          <a:cs typeface="Arial" panose="020B0604020202020204" pitchFamily="34" charset="0"/>
                        </a:rPr>
                        <a:t>obkladačky </a:t>
                      </a:r>
                      <a:r>
                        <a:rPr lang="cs-CZ" altLang="cs-CZ" sz="1400" dirty="0" smtClean="0">
                          <a:cs typeface="Times New Roman" panose="02020603050405020304" pitchFamily="18" charset="0"/>
                        </a:rPr>
                        <a:t>mazaniny přímo pokládané na podkladové plochy, hotové podlahy v podřadných místnostech, např. sklady, sklepy</a:t>
                      </a:r>
                    </a:p>
                    <a:p>
                      <a:pPr marL="285750" indent="-285750">
                        <a:lnSpc>
                          <a:spcPct val="90000"/>
                        </a:lnSpc>
                        <a:buFontTx/>
                        <a:buChar char="-"/>
                        <a:defRPr/>
                      </a:pPr>
                      <a:endParaRPr lang="cs-CZ" altLang="cs-CZ" sz="1400" dirty="0" smtClean="0">
                        <a:cs typeface="Times New Roman" panose="02020603050405020304" pitchFamily="18" charset="0"/>
                      </a:endParaRPr>
                    </a:p>
                    <a:p>
                      <a:pPr marL="285750" indent="-285750">
                        <a:buFontTx/>
                        <a:buChar char="-"/>
                        <a:defRPr/>
                      </a:pPr>
                      <a:endParaRPr lang="cs-CZ" sz="1400" dirty="0"/>
                    </a:p>
                  </a:txBody>
                  <a:tcPr marL="91445" marR="91445" marT="45714" marB="45714"/>
                </a:tc>
                <a:tc>
                  <a:txBody>
                    <a:bodyPr/>
                    <a:lstStyle/>
                    <a:p>
                      <a:r>
                        <a:rPr lang="cs-CZ" sz="1800" dirty="0" smtClean="0"/>
                        <a:t>1</a:t>
                      </a:r>
                    </a:p>
                    <a:p>
                      <a:endParaRPr lang="cs-CZ" sz="1800" dirty="0" smtClean="0"/>
                    </a:p>
                    <a:p>
                      <a:r>
                        <a:rPr lang="cs-CZ" sz="1800" dirty="0" smtClean="0"/>
                        <a:t>10</a:t>
                      </a:r>
                    </a:p>
                    <a:p>
                      <a:endParaRPr lang="cs-CZ" sz="1800" dirty="0" smtClean="0"/>
                    </a:p>
                    <a:p>
                      <a:r>
                        <a:rPr lang="cs-CZ" sz="1800" dirty="0" smtClean="0"/>
                        <a:t>5</a:t>
                      </a:r>
                      <a:endParaRPr lang="cs-CZ" sz="1800" dirty="0"/>
                    </a:p>
                  </a:txBody>
                  <a:tcPr marL="91445" marR="91445" marT="45714" marB="45714"/>
                </a:tc>
                <a:tc>
                  <a:txBody>
                    <a:bodyPr/>
                    <a:lstStyle/>
                    <a:p>
                      <a:r>
                        <a:rPr lang="cs-CZ" sz="1800" dirty="0" smtClean="0"/>
                        <a:t>3</a:t>
                      </a:r>
                    </a:p>
                    <a:p>
                      <a:endParaRPr lang="cs-CZ" sz="1800" dirty="0" smtClean="0"/>
                    </a:p>
                    <a:p>
                      <a:r>
                        <a:rPr lang="cs-CZ" sz="1800" dirty="0" smtClean="0"/>
                        <a:t>15</a:t>
                      </a:r>
                    </a:p>
                    <a:p>
                      <a:endParaRPr lang="cs-CZ" sz="1800" dirty="0" smtClean="0"/>
                    </a:p>
                    <a:p>
                      <a:r>
                        <a:rPr lang="cs-CZ" sz="1800" dirty="0" smtClean="0"/>
                        <a:t>8</a:t>
                      </a:r>
                      <a:endParaRPr lang="cs-CZ" sz="1800" dirty="0"/>
                    </a:p>
                  </a:txBody>
                  <a:tcPr marL="91445" marR="91445" marT="45714" marB="45714"/>
                </a:tc>
                <a:tc>
                  <a:txBody>
                    <a:bodyPr/>
                    <a:lstStyle/>
                    <a:p>
                      <a:r>
                        <a:rPr lang="cs-CZ" sz="1800" dirty="0" smtClean="0"/>
                        <a:t>9</a:t>
                      </a:r>
                    </a:p>
                    <a:p>
                      <a:endParaRPr lang="cs-CZ" sz="1800" dirty="0" smtClean="0"/>
                    </a:p>
                    <a:p>
                      <a:r>
                        <a:rPr lang="cs-CZ" sz="1800" dirty="0" smtClean="0"/>
                        <a:t>20</a:t>
                      </a:r>
                    </a:p>
                    <a:p>
                      <a:endParaRPr lang="cs-CZ" sz="1800" dirty="0" smtClean="0"/>
                    </a:p>
                    <a:p>
                      <a:r>
                        <a:rPr lang="cs-CZ" sz="1800" dirty="0" smtClean="0"/>
                        <a:t>12</a:t>
                      </a:r>
                      <a:endParaRPr lang="cs-CZ" sz="1800" dirty="0"/>
                    </a:p>
                  </a:txBody>
                  <a:tcPr marL="91445" marR="91445" marT="45714" marB="45714"/>
                </a:tc>
                <a:tc>
                  <a:txBody>
                    <a:bodyPr/>
                    <a:lstStyle/>
                    <a:p>
                      <a:r>
                        <a:rPr lang="cs-CZ" sz="1800" dirty="0" smtClean="0"/>
                        <a:t>12</a:t>
                      </a:r>
                    </a:p>
                    <a:p>
                      <a:endParaRPr lang="cs-CZ" sz="1800" dirty="0" smtClean="0"/>
                    </a:p>
                    <a:p>
                      <a:r>
                        <a:rPr lang="cs-CZ" sz="1800" dirty="0" smtClean="0"/>
                        <a:t>25</a:t>
                      </a:r>
                    </a:p>
                    <a:p>
                      <a:endParaRPr lang="cs-CZ" sz="1800" dirty="0" smtClean="0"/>
                    </a:p>
                    <a:p>
                      <a:r>
                        <a:rPr lang="cs-CZ" sz="1800" dirty="0" smtClean="0"/>
                        <a:t>15</a:t>
                      </a:r>
                      <a:endParaRPr lang="cs-CZ" sz="1800" dirty="0"/>
                    </a:p>
                  </a:txBody>
                  <a:tcPr marL="91445" marR="91445" marT="45714" marB="45714"/>
                </a:tc>
                <a:tc>
                  <a:txBody>
                    <a:bodyPr/>
                    <a:lstStyle/>
                    <a:p>
                      <a:r>
                        <a:rPr lang="cs-CZ" sz="1800" dirty="0" smtClean="0"/>
                        <a:t>15</a:t>
                      </a:r>
                    </a:p>
                    <a:p>
                      <a:endParaRPr lang="cs-CZ" sz="1800" dirty="0" smtClean="0"/>
                    </a:p>
                    <a:p>
                      <a:r>
                        <a:rPr lang="cs-CZ" sz="1800" dirty="0" smtClean="0"/>
                        <a:t>30</a:t>
                      </a:r>
                    </a:p>
                    <a:p>
                      <a:endParaRPr lang="cs-CZ" sz="1800" dirty="0" smtClean="0"/>
                    </a:p>
                    <a:p>
                      <a:r>
                        <a:rPr lang="cs-CZ" sz="1800" dirty="0" smtClean="0"/>
                        <a:t>20</a:t>
                      </a:r>
                    </a:p>
                    <a:p>
                      <a:endParaRPr lang="cs-CZ" sz="1800" dirty="0"/>
                    </a:p>
                  </a:txBody>
                  <a:tcPr marL="91445" marR="91445" marT="45714" marB="45714"/>
                </a:tc>
              </a:tr>
            </a:tbl>
          </a:graphicData>
        </a:graphic>
      </p:graphicFrame>
    </p:spTree>
    <p:extLst>
      <p:ext uri="{BB962C8B-B14F-4D97-AF65-F5344CB8AC3E}">
        <p14:creationId xmlns:p14="http://schemas.microsoft.com/office/powerpoint/2010/main" val="2738216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09C417E7-0BD5-421E-A898-B6D6A39B965E}"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4275"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13B24B27-0EE8-41C7-B4D1-872EDD458329}" type="slidenum">
              <a:rPr lang="cs-CZ" altLang="cs-CZ" sz="1200">
                <a:solidFill>
                  <a:srgbClr val="FFFFFF"/>
                </a:solidFill>
                <a:latin typeface="Arial" panose="020B0604020202020204" pitchFamily="34" charset="0"/>
              </a:rPr>
              <a:pPr algn="ctr">
                <a:spcBef>
                  <a:spcPct val="0"/>
                </a:spcBef>
                <a:buClrTx/>
                <a:buSzTx/>
                <a:buFontTx/>
                <a:buNone/>
              </a:pPr>
              <a:t>47</a:t>
            </a:fld>
            <a:endParaRPr lang="cs-CZ" altLang="cs-CZ" sz="1200">
              <a:solidFill>
                <a:srgbClr val="FFFFFF"/>
              </a:solidFill>
              <a:latin typeface="Arial" panose="020B0604020202020204" pitchFamily="34" charset="0"/>
            </a:endParaRPr>
          </a:p>
        </p:txBody>
      </p:sp>
      <p:sp>
        <p:nvSpPr>
          <p:cNvPr id="89090" name="Rectangle 2"/>
          <p:cNvSpPr>
            <a:spLocks noGrp="1" noChangeArrowheads="1"/>
          </p:cNvSpPr>
          <p:nvPr>
            <p:ph type="title"/>
          </p:nvPr>
        </p:nvSpPr>
        <p:spPr/>
        <p:txBody>
          <a:bodyPr/>
          <a:lstStyle/>
          <a:p>
            <a:pPr>
              <a:defRPr/>
            </a:pPr>
            <a:r>
              <a:rPr lang="cs-CZ" altLang="cs-CZ" sz="2400" dirty="0"/>
              <a:t>Odchylky rovinnosti a přímosti podle </a:t>
            </a:r>
            <a:br>
              <a:rPr lang="cs-CZ" altLang="cs-CZ" sz="2400" dirty="0"/>
            </a:br>
            <a:r>
              <a:rPr lang="cs-CZ" altLang="cs-CZ" sz="2400" dirty="0"/>
              <a:t>ČSN EN </a:t>
            </a:r>
            <a:r>
              <a:rPr lang="cs-CZ" altLang="cs-CZ" sz="2400" dirty="0" smtClean="0"/>
              <a:t>13 670/2010 </a:t>
            </a:r>
            <a:r>
              <a:rPr lang="cs-CZ" altLang="cs-CZ" sz="2400" dirty="0"/>
              <a:t>Provádění betonových konstrukcí</a:t>
            </a:r>
          </a:p>
        </p:txBody>
      </p:sp>
      <p:sp>
        <p:nvSpPr>
          <p:cNvPr id="89091" name="Rectangle 3"/>
          <p:cNvSpPr>
            <a:spLocks noGrp="1" noChangeArrowheads="1"/>
          </p:cNvSpPr>
          <p:nvPr>
            <p:ph type="body" idx="1"/>
          </p:nvPr>
        </p:nvSpPr>
        <p:spPr>
          <a:xfrm>
            <a:off x="1919288" y="1417638"/>
            <a:ext cx="8291512" cy="3524250"/>
          </a:xfrm>
        </p:spPr>
        <p:txBody>
          <a:bodyPr/>
          <a:lstStyle/>
          <a:p>
            <a:pPr>
              <a:defRPr/>
            </a:pPr>
            <a:endParaRPr lang="cs-CZ" altLang="cs-CZ" sz="1400" dirty="0"/>
          </a:p>
          <a:p>
            <a:pPr>
              <a:defRPr/>
            </a:pPr>
            <a:r>
              <a:rPr lang="cs-CZ" altLang="cs-CZ" sz="1400" dirty="0"/>
              <a:t>Rovinnost                                                                                         místa měření (m)      odchylka (mm)</a:t>
            </a:r>
          </a:p>
          <a:p>
            <a:pPr>
              <a:defRPr/>
            </a:pPr>
            <a:endParaRPr lang="cs-CZ" altLang="cs-CZ" sz="1400" dirty="0"/>
          </a:p>
          <a:p>
            <a:pPr>
              <a:defRPr/>
            </a:pPr>
            <a:r>
              <a:rPr lang="cs-CZ" altLang="cs-CZ" sz="1400" dirty="0"/>
              <a:t>                                                                                       místní                0,2                            4</a:t>
            </a:r>
          </a:p>
          <a:p>
            <a:pPr>
              <a:defRPr/>
            </a:pPr>
            <a:r>
              <a:rPr lang="cs-CZ" altLang="cs-CZ" sz="1400" dirty="0"/>
              <a:t>Povrch ve styku s bedněním nebo hladký                        celková             2,0                             9</a:t>
            </a:r>
          </a:p>
          <a:p>
            <a:pPr>
              <a:defRPr/>
            </a:pPr>
            <a:endParaRPr lang="cs-CZ" altLang="cs-CZ" sz="1400" dirty="0"/>
          </a:p>
          <a:p>
            <a:pPr>
              <a:defRPr/>
            </a:pPr>
            <a:r>
              <a:rPr lang="cs-CZ" altLang="cs-CZ" sz="1400" dirty="0"/>
              <a:t>Povrch bez styku s bedněním                                          místní                0,2                            6</a:t>
            </a:r>
          </a:p>
          <a:p>
            <a:pPr>
              <a:defRPr/>
            </a:pPr>
            <a:r>
              <a:rPr lang="cs-CZ" altLang="cs-CZ" sz="1400" dirty="0"/>
              <a:t>                                                                                       celková               2,0                           15                              </a:t>
            </a:r>
          </a:p>
          <a:p>
            <a:pPr>
              <a:defRPr/>
            </a:pPr>
            <a:endParaRPr lang="cs-CZ" altLang="cs-CZ" sz="1400" dirty="0"/>
          </a:p>
          <a:p>
            <a:pPr marL="0" indent="0">
              <a:buNone/>
              <a:defRPr/>
            </a:pPr>
            <a:endParaRPr lang="cs-CZ" altLang="cs-CZ" sz="1400" dirty="0"/>
          </a:p>
          <a:p>
            <a:pPr>
              <a:defRPr/>
            </a:pPr>
            <a:r>
              <a:rPr lang="cs-CZ" altLang="cs-CZ" sz="1400" dirty="0"/>
              <a:t>Přímost hran                                                                    pro délky měření do 1m                  ±8</a:t>
            </a:r>
          </a:p>
          <a:p>
            <a:pPr>
              <a:defRPr/>
            </a:pPr>
            <a:r>
              <a:rPr lang="cs-CZ" altLang="cs-CZ" sz="1400" dirty="0"/>
              <a:t>                                                                                        nad 1m                                 ±8mm/m , </a:t>
            </a:r>
            <a:r>
              <a:rPr lang="cs-CZ" altLang="cs-CZ" sz="1400" dirty="0" err="1"/>
              <a:t>max</a:t>
            </a:r>
            <a:r>
              <a:rPr lang="cs-CZ" altLang="cs-CZ" sz="1400" dirty="0"/>
              <a:t> ±20  </a:t>
            </a:r>
          </a:p>
          <a:p>
            <a:pPr>
              <a:defRPr/>
            </a:pPr>
            <a:endParaRPr lang="cs-CZ" altLang="cs-CZ" sz="1400" dirty="0"/>
          </a:p>
        </p:txBody>
      </p:sp>
    </p:spTree>
    <p:extLst>
      <p:ext uri="{BB962C8B-B14F-4D97-AF65-F5344CB8AC3E}">
        <p14:creationId xmlns:p14="http://schemas.microsoft.com/office/powerpoint/2010/main" val="1314190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671567"/>
          </a:xfrm>
        </p:spPr>
        <p:txBody>
          <a:bodyPr/>
          <a:lstStyle/>
          <a:p>
            <a:r>
              <a:rPr lang="cs-CZ" dirty="0" smtClean="0"/>
              <a:t>Betonové konstrukce</a:t>
            </a:r>
            <a:endParaRPr lang="cs-CZ" dirty="0"/>
          </a:p>
        </p:txBody>
      </p:sp>
      <p:pic>
        <p:nvPicPr>
          <p:cNvPr id="3" name="Obrázek 2"/>
          <p:cNvPicPr>
            <a:picLocks noChangeAspect="1"/>
          </p:cNvPicPr>
          <p:nvPr/>
        </p:nvPicPr>
        <p:blipFill>
          <a:blip r:embed="rId2"/>
          <a:stretch>
            <a:fillRect/>
          </a:stretch>
        </p:blipFill>
        <p:spPr>
          <a:xfrm>
            <a:off x="3808676" y="1009816"/>
            <a:ext cx="5112688" cy="5748793"/>
          </a:xfrm>
          <a:prstGeom prst="rect">
            <a:avLst/>
          </a:prstGeom>
        </p:spPr>
      </p:pic>
    </p:spTree>
    <p:extLst>
      <p:ext uri="{BB962C8B-B14F-4D97-AF65-F5344CB8AC3E}">
        <p14:creationId xmlns:p14="http://schemas.microsoft.com/office/powerpoint/2010/main" val="20044720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fld id="{D001288A-1E36-4278-9101-88FBB586FD1C}" type="datetime1">
              <a:rPr lang="cs-CZ" altLang="cs-CZ" sz="1200">
                <a:solidFill>
                  <a:srgbClr val="FFFFFF"/>
                </a:solidFill>
                <a:latin typeface="Arial" panose="020B0604020202020204" pitchFamily="34" charset="0"/>
              </a:rPr>
              <a:pPr>
                <a:spcBef>
                  <a:spcPct val="0"/>
                </a:spcBef>
                <a:buClrTx/>
                <a:buSzTx/>
                <a:buFontTx/>
                <a:buNone/>
              </a:pPr>
              <a:t>25.3.2019</a:t>
            </a:fld>
            <a:endParaRPr lang="cs-CZ" altLang="cs-CZ" sz="1200">
              <a:solidFill>
                <a:srgbClr val="FFFFFF"/>
              </a:solidFill>
              <a:latin typeface="Arial" panose="020B0604020202020204" pitchFamily="34" charset="0"/>
            </a:endParaRPr>
          </a:p>
        </p:txBody>
      </p:sp>
      <p:sp>
        <p:nvSpPr>
          <p:cNvPr id="56323" name="Zástupný symbol pro číslo snímku 5"/>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fld id="{6B78DE34-149C-4FAC-AB1E-711D16959CDD}" type="slidenum">
              <a:rPr lang="cs-CZ" altLang="cs-CZ" sz="1200">
                <a:solidFill>
                  <a:srgbClr val="FFFFFF"/>
                </a:solidFill>
                <a:latin typeface="Arial" panose="020B0604020202020204" pitchFamily="34" charset="0"/>
              </a:rPr>
              <a:pPr algn="ctr">
                <a:spcBef>
                  <a:spcPct val="0"/>
                </a:spcBef>
                <a:buClrTx/>
                <a:buSzTx/>
                <a:buFontTx/>
                <a:buNone/>
              </a:pPr>
              <a:t>49</a:t>
            </a:fld>
            <a:endParaRPr lang="cs-CZ" altLang="cs-CZ" sz="1200">
              <a:solidFill>
                <a:srgbClr val="FFFFFF"/>
              </a:solidFill>
              <a:latin typeface="Arial" panose="020B0604020202020204" pitchFamily="34" charset="0"/>
            </a:endParaRPr>
          </a:p>
        </p:txBody>
      </p:sp>
      <p:sp>
        <p:nvSpPr>
          <p:cNvPr id="91138" name="Rectangle 2"/>
          <p:cNvSpPr>
            <a:spLocks noGrp="1" noChangeArrowheads="1"/>
          </p:cNvSpPr>
          <p:nvPr>
            <p:ph type="title"/>
          </p:nvPr>
        </p:nvSpPr>
        <p:spPr/>
        <p:txBody>
          <a:bodyPr/>
          <a:lstStyle/>
          <a:p>
            <a:pPr>
              <a:defRPr/>
            </a:pPr>
            <a:r>
              <a:rPr lang="cs-CZ" altLang="cs-CZ"/>
              <a:t>Přesnost úhlů DIN 18201 </a:t>
            </a:r>
          </a:p>
        </p:txBody>
      </p:sp>
      <p:graphicFrame>
        <p:nvGraphicFramePr>
          <p:cNvPr id="56325" name="Object 3"/>
          <p:cNvGraphicFramePr>
            <a:graphicFrameLocks noGrp="1" noChangeAspect="1"/>
          </p:cNvGraphicFramePr>
          <p:nvPr>
            <p:ph type="body" idx="1"/>
          </p:nvPr>
        </p:nvGraphicFramePr>
        <p:xfrm>
          <a:off x="3505201" y="1905001"/>
          <a:ext cx="6562725" cy="4454525"/>
        </p:xfrm>
        <a:graphic>
          <a:graphicData uri="http://schemas.openxmlformats.org/presentationml/2006/ole">
            <mc:AlternateContent xmlns:mc="http://schemas.openxmlformats.org/markup-compatibility/2006">
              <mc:Choice xmlns:v="urn:schemas-microsoft-com:vml" Requires="v">
                <p:oleObj spid="_x0000_s13319" name="PhotoImpact" r:id="rId3" imgW="6291085" imgH="4269895" progId="PI3.Image">
                  <p:embed/>
                </p:oleObj>
              </mc:Choice>
              <mc:Fallback>
                <p:oleObj name="PhotoImpact" r:id="rId3" imgW="6291085" imgH="4269895"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1905001"/>
                        <a:ext cx="65627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96087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3224" y="365125"/>
            <a:ext cx="10900576" cy="684447"/>
          </a:xfrm>
        </p:spPr>
        <p:txBody>
          <a:bodyPr>
            <a:normAutofit fontScale="90000"/>
          </a:bodyPr>
          <a:lstStyle/>
          <a:p>
            <a:r>
              <a:rPr lang="cs-CZ" dirty="0" smtClean="0"/>
              <a:t>Výchozí pojmy</a:t>
            </a:r>
            <a:endParaRPr lang="cs-CZ" dirty="0"/>
          </a:p>
        </p:txBody>
      </p:sp>
      <p:sp>
        <p:nvSpPr>
          <p:cNvPr id="3" name="Zástupný symbol pro obsah 2"/>
          <p:cNvSpPr>
            <a:spLocks noGrp="1"/>
          </p:cNvSpPr>
          <p:nvPr>
            <p:ph idx="1"/>
          </p:nvPr>
        </p:nvSpPr>
        <p:spPr>
          <a:xfrm>
            <a:off x="644056" y="1105231"/>
            <a:ext cx="10709744" cy="5071732"/>
          </a:xfrm>
        </p:spPr>
        <p:txBody>
          <a:bodyPr>
            <a:normAutofit lnSpcReduction="10000"/>
          </a:bodyPr>
          <a:lstStyle/>
          <a:p>
            <a:pPr marL="0" indent="0">
              <a:buNone/>
            </a:pPr>
            <a:r>
              <a:rPr lang="cs-CZ" b="1" dirty="0" smtClean="0"/>
              <a:t>GEODÉZIE</a:t>
            </a:r>
            <a:r>
              <a:rPr lang="cs-CZ" dirty="0" smtClean="0"/>
              <a:t>: </a:t>
            </a:r>
          </a:p>
          <a:p>
            <a:pPr marL="0" indent="0">
              <a:buNone/>
            </a:pPr>
            <a:r>
              <a:rPr lang="cs-CZ" dirty="0" smtClean="0"/>
              <a:t>Slovník VÚGTK 2014:</a:t>
            </a:r>
          </a:p>
          <a:p>
            <a:pPr marL="0" indent="0">
              <a:buNone/>
              <a:tabLst>
                <a:tab pos="538163" algn="l"/>
              </a:tabLst>
            </a:pPr>
            <a:r>
              <a:rPr lang="cs-CZ" dirty="0"/>
              <a:t>	</a:t>
            </a:r>
            <a:r>
              <a:rPr lang="cs-CZ" dirty="0" smtClean="0"/>
              <a:t>přírodní </a:t>
            </a:r>
            <a:r>
              <a:rPr lang="cs-CZ" dirty="0"/>
              <a:t>věda, jedna z věd o Zemi, která </a:t>
            </a:r>
            <a:r>
              <a:rPr lang="cs-CZ" dirty="0" smtClean="0"/>
              <a:t>pomocí geometrických a 	fyzikálních </a:t>
            </a:r>
            <a:r>
              <a:rPr lang="cs-CZ" dirty="0"/>
              <a:t>metod získává o Zemi </a:t>
            </a:r>
            <a:r>
              <a:rPr lang="cs-CZ" dirty="0" smtClean="0"/>
              <a:t>údaje metrického a fyzikálního 	charakteru</a:t>
            </a:r>
            <a:r>
              <a:rPr lang="cs-CZ" dirty="0"/>
              <a:t>; je to současně technický </a:t>
            </a:r>
            <a:r>
              <a:rPr lang="cs-CZ" dirty="0" smtClean="0"/>
              <a:t>obor</a:t>
            </a:r>
            <a:r>
              <a:rPr lang="cs-CZ" dirty="0"/>
              <a:t>, zjišťující </a:t>
            </a:r>
            <a:r>
              <a:rPr lang="cs-CZ" dirty="0" smtClean="0"/>
              <a:t>geometrické 	údaje </a:t>
            </a:r>
            <a:r>
              <a:rPr lang="cs-CZ" dirty="0"/>
              <a:t>pro tvorbu map a pro potřeby </a:t>
            </a:r>
            <a:r>
              <a:rPr lang="cs-CZ" dirty="0" smtClean="0"/>
              <a:t>jiných oborů</a:t>
            </a:r>
          </a:p>
          <a:p>
            <a:pPr marL="0" indent="0">
              <a:buNone/>
            </a:pPr>
            <a:r>
              <a:rPr lang="cs-CZ" dirty="0" smtClean="0"/>
              <a:t>Slovník VÚGTK 1973:</a:t>
            </a:r>
          </a:p>
          <a:p>
            <a:pPr marL="0" indent="0" defTabSz="538163">
              <a:buNone/>
            </a:pPr>
            <a:r>
              <a:rPr lang="cs-CZ" dirty="0"/>
              <a:t>	</a:t>
            </a:r>
            <a:r>
              <a:rPr lang="cs-CZ" dirty="0" smtClean="0"/>
              <a:t>nauka o měření Země nebo její částí. Podle rozsahu měřeného 	území se v geodézii používají různé měřické přístroje a metody, 	zejména výpočetní a zobrazovací; geodézie se proto dělí na vyšší a 	na 	nižší. </a:t>
            </a:r>
          </a:p>
          <a:p>
            <a:pPr marL="0" indent="0">
              <a:buNone/>
            </a:pPr>
            <a:r>
              <a:rPr lang="cs-CZ" dirty="0" smtClean="0"/>
              <a:t>TERMINOLOGIE: 	ČSN 73 0401	ČSN 73 0402</a:t>
            </a:r>
          </a:p>
          <a:p>
            <a:pPr marL="0" indent="0">
              <a:buNone/>
            </a:pPr>
            <a:endParaRPr lang="cs-CZ" dirty="0"/>
          </a:p>
        </p:txBody>
      </p:sp>
    </p:spTree>
    <p:extLst>
      <p:ext uri="{BB962C8B-B14F-4D97-AF65-F5344CB8AC3E}">
        <p14:creationId xmlns:p14="http://schemas.microsoft.com/office/powerpoint/2010/main" val="38915073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33714" y="505203"/>
            <a:ext cx="539923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fontAlgn="base">
              <a:spcBef>
                <a:spcPct val="0"/>
              </a:spcBef>
              <a:spcAft>
                <a:spcPct val="0"/>
              </a:spcAft>
              <a:buClrTx/>
              <a:buSzTx/>
              <a:buFontTx/>
              <a:buNone/>
            </a:pPr>
            <a:r>
              <a:rPr lang="cs-CZ" altLang="cs-CZ" sz="2000" b="1">
                <a:solidFill>
                  <a:srgbClr val="FFFFFF"/>
                </a:solidFill>
                <a:latin typeface="Arial" panose="020B0604020202020204" pitchFamily="34" charset="0"/>
                <a:cs typeface="Times New Roman" panose="02020603050405020304" pitchFamily="18" charset="0"/>
              </a:rPr>
              <a:t>Základní pojmy pro vyhodnocování měření</a:t>
            </a:r>
            <a:endParaRPr lang="cs-CZ" altLang="cs-CZ" sz="1100">
              <a:solidFill>
                <a:srgbClr val="FFFFFF"/>
              </a:solidFill>
              <a:latin typeface="Arial" panose="020B0604020202020204" pitchFamily="34" charset="0"/>
            </a:endParaRPr>
          </a:p>
          <a:p>
            <a:pPr eaLnBrk="0" fontAlgn="base" hangingPunct="0">
              <a:spcBef>
                <a:spcPct val="0"/>
              </a:spcBef>
              <a:spcAft>
                <a:spcPct val="0"/>
              </a:spcAft>
              <a:buClrTx/>
              <a:buSzTx/>
              <a:buFontTx/>
              <a:buNone/>
            </a:pPr>
            <a:endParaRPr lang="cs-CZ" altLang="cs-CZ" sz="1800">
              <a:solidFill>
                <a:srgbClr val="FFFFFF"/>
              </a:solidFill>
              <a:latin typeface="Arial" panose="020B0604020202020204" pitchFamily="34" charset="0"/>
            </a:endParaRPr>
          </a:p>
        </p:txBody>
      </p:sp>
      <p:graphicFrame>
        <p:nvGraphicFramePr>
          <p:cNvPr id="330755" name="Group 3"/>
          <p:cNvGraphicFramePr>
            <a:graphicFrameLocks noGrp="1"/>
          </p:cNvGraphicFramePr>
          <p:nvPr/>
        </p:nvGraphicFramePr>
        <p:xfrm>
          <a:off x="3033713" y="1179513"/>
          <a:ext cx="6126162" cy="4464051"/>
        </p:xfrm>
        <a:graphic>
          <a:graphicData uri="http://schemas.openxmlformats.org/drawingml/2006/table">
            <a:tbl>
              <a:tblPr/>
              <a:tblGrid>
                <a:gridCol w="1096962"/>
                <a:gridCol w="5029200"/>
              </a:tblGrid>
              <a:tr h="33656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dirty="0" smtClean="0">
                          <a:ln>
                            <a:noFill/>
                          </a:ln>
                          <a:solidFill>
                            <a:schemeClr val="tx1"/>
                          </a:solidFill>
                          <a:effectLst/>
                          <a:latin typeface="Times New Roman" pitchFamily="18" charset="0"/>
                          <a:cs typeface="Times New Roman" pitchFamily="18" charset="0"/>
                        </a:rPr>
                        <a:t>TERMÍM</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b="1" i="0" u="none" strike="noStrike" cap="none" normalizeH="0" baseline="0" smtClean="0">
                          <a:ln>
                            <a:noFill/>
                          </a:ln>
                          <a:solidFill>
                            <a:schemeClr val="tx1"/>
                          </a:solidFill>
                          <a:effectLst/>
                          <a:latin typeface="Times New Roman" pitchFamily="18" charset="0"/>
                          <a:cs typeface="Times New Roman" pitchFamily="18" charset="0"/>
                        </a:rPr>
                        <a:t>Výklad</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30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Odchylka</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Algebraický rozdíl mezi měřenou hodnotou a příslušnou nominální hodnotou (2.27-7078)</a:t>
                      </a:r>
                      <a:endParaRPr kumimoji="0" lang="cs-CZ"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Algebraický rozdíl mezi skutečným rozměrem a odpovídajícím základním rozměrem (3.8 – 1803)</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Tolerance</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Rozdíl mezi dolní a horní mezní hodnotou geometrického parametru (dovolená proměnlivost rozměru – (2.26 -7078)) </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080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Deformace (přetvoření)</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Změna tvaru  stavebního objektu nebo jeho části proti tvaru v základní nebo předcházející etapě (Slovník IG)</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Posun</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Prostorová změna polohy stavebního objektu nebo jeho části proti poloze v základní nebo předchozí etapě měření (Slovník IG)</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Směrodatná odchylka</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1" u="none" strike="noStrike" cap="none" normalizeH="0" baseline="0" dirty="0" smtClean="0">
                          <a:ln>
                            <a:noFill/>
                          </a:ln>
                          <a:solidFill>
                            <a:schemeClr val="tx1"/>
                          </a:solidFill>
                          <a:effectLst/>
                          <a:latin typeface="Times New Roman" pitchFamily="18" charset="0"/>
                          <a:cs typeface="Times New Roman" pitchFamily="18" charset="0"/>
                        </a:rPr>
                        <a:t>Statistická přesnostní charakteristika – dříve v geodézii = střední kvadratická chyba</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Oprava</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Rozdíl mezi vyrovnanou a naměřenou hodnotou dané veličiny (2.15-7078)</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401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Korekce</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Hodnota, která se má algebraicky přičíst k změřené nebo vypočtené hodnotě pro odstranění známých systematických chyb, způsobených např. teplotou, sklonem a průvěsem při měření vzdáleností (2.16-7078) </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1" i="0" u="none" strike="noStrike" cap="none" normalizeH="0" baseline="0" smtClean="0">
                          <a:ln>
                            <a:noFill/>
                          </a:ln>
                          <a:solidFill>
                            <a:schemeClr val="tx1"/>
                          </a:solidFill>
                          <a:effectLst/>
                          <a:latin typeface="Times New Roman" pitchFamily="18" charset="0"/>
                          <a:cs typeface="Times New Roman" pitchFamily="18" charset="0"/>
                        </a:rPr>
                        <a:t>Chyba</a:t>
                      </a:r>
                      <a:endParaRPr kumimoji="0" lang="cs-CZ" sz="1800" b="0" i="0" u="none" strike="noStrike" cap="none" normalizeH="0" baseline="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cs typeface="Times New Roman" pitchFamily="18" charset="0"/>
                        </a:rPr>
                        <a:t>Výsledek měření mínus pravá hodnota měřené veličiny (1.23-7078) Pozn. Pravou hodnotu obvykle neznáme</a:t>
                      </a:r>
                      <a:endParaRPr kumimoji="0" lang="cs-CZ" sz="1800" b="0" i="0" u="none" strike="noStrike" cap="none" normalizeH="0" baseline="0" dirty="0" smtClean="0">
                        <a:ln>
                          <a:noFill/>
                        </a:ln>
                        <a:solidFill>
                          <a:schemeClr val="tx1"/>
                        </a:solidFill>
                        <a:effectLst/>
                        <a:latin typeface="Arial" pitchFamily="34" charset="0"/>
                      </a:endParaRPr>
                    </a:p>
                  </a:txBody>
                  <a:tcPr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9427" name="Rectangle 35"/>
          <p:cNvSpPr>
            <a:spLocks noChangeArrowheads="1"/>
          </p:cNvSpPr>
          <p:nvPr/>
        </p:nvSpPr>
        <p:spPr bwMode="auto">
          <a:xfrm>
            <a:off x="3033714" y="5689600"/>
            <a:ext cx="24717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70000"/>
              <a:buFont typeface="Wingdings" panose="05000000000000000000" pitchFamily="2" charset="2"/>
              <a:buChar char="n"/>
              <a:tabLst>
                <a:tab pos="2028825" algn="l"/>
              </a:tabLst>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tabLst>
                <a:tab pos="2028825" algn="l"/>
              </a:tabLst>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tabLst>
                <a:tab pos="2028825" algn="l"/>
              </a:tabLst>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tabLst>
                <a:tab pos="2028825" algn="l"/>
              </a:tabLst>
              <a:defRPr sz="2000">
                <a:solidFill>
                  <a:schemeClr val="tx1"/>
                </a:solidFill>
                <a:latin typeface="Garamond" panose="02020404030301010803" pitchFamily="18" charset="0"/>
              </a:defRPr>
            </a:lvl9pPr>
          </a:lstStyle>
          <a:p>
            <a:pPr fontAlgn="base">
              <a:spcBef>
                <a:spcPct val="0"/>
              </a:spcBef>
              <a:spcAft>
                <a:spcPct val="0"/>
              </a:spcAft>
              <a:buClrTx/>
              <a:buSzTx/>
              <a:buFontTx/>
              <a:buNone/>
            </a:pPr>
            <a:r>
              <a:rPr lang="cs-CZ" altLang="cs-CZ" sz="1200">
                <a:solidFill>
                  <a:srgbClr val="FFFFFF"/>
                </a:solidFill>
                <a:cs typeface="Times New Roman" panose="02020603050405020304" pitchFamily="18" charset="0"/>
              </a:rPr>
              <a:t>V závorkách – číslo položky v normě :</a:t>
            </a:r>
            <a:endParaRPr lang="cs-CZ" altLang="cs-CZ" sz="110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a:solidFill>
                  <a:srgbClr val="FFFFFF"/>
                </a:solidFill>
                <a:latin typeface="Arial" panose="020B0604020202020204" pitchFamily="34" charset="0"/>
                <a:cs typeface="Times New Roman" panose="02020603050405020304" pitchFamily="18" charset="0"/>
              </a:rPr>
              <a:t>1803 = ČSN ISO 1803</a:t>
            </a:r>
            <a:endParaRPr lang="cs-CZ" altLang="cs-CZ" sz="110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a:solidFill>
                  <a:srgbClr val="FFFFFF"/>
                </a:solidFill>
                <a:latin typeface="Arial" panose="020B0604020202020204" pitchFamily="34" charset="0"/>
                <a:cs typeface="Times New Roman" panose="02020603050405020304" pitchFamily="18" charset="0"/>
              </a:rPr>
              <a:t>7078 = ČSN ISO 7078</a:t>
            </a:r>
            <a:endParaRPr lang="cs-CZ" altLang="cs-CZ" sz="1100">
              <a:solidFill>
                <a:srgbClr val="FFFFFF"/>
              </a:solidFill>
              <a:latin typeface="Arial" panose="020B0604020202020204" pitchFamily="34" charset="0"/>
            </a:endParaRPr>
          </a:p>
          <a:p>
            <a:pPr eaLnBrk="0" fontAlgn="base" hangingPunct="0">
              <a:spcBef>
                <a:spcPct val="0"/>
              </a:spcBef>
              <a:spcAft>
                <a:spcPct val="0"/>
              </a:spcAft>
              <a:buClrTx/>
              <a:buSzTx/>
              <a:buFont typeface="Times New Roman" panose="02020603050405020304" pitchFamily="18" charset="0"/>
              <a:buChar char="-"/>
            </a:pPr>
            <a:r>
              <a:rPr lang="cs-CZ" altLang="cs-CZ" sz="1200">
                <a:solidFill>
                  <a:srgbClr val="FFFFFF"/>
                </a:solidFill>
                <a:latin typeface="Arial" panose="020B0604020202020204" pitchFamily="34" charset="0"/>
                <a:cs typeface="Times New Roman" panose="02020603050405020304" pitchFamily="18" charset="0"/>
              </a:rPr>
              <a:t>Slovník IG = Slovník VÚGTK</a:t>
            </a:r>
            <a:endParaRPr lang="cs-CZ" altLang="cs-CZ" sz="1800">
              <a:solidFill>
                <a:srgbClr val="FFFFFF"/>
              </a:solidFill>
              <a:latin typeface="Arial" panose="020B0604020202020204" pitchFamily="34" charset="0"/>
            </a:endParaRPr>
          </a:p>
        </p:txBody>
      </p:sp>
    </p:spTree>
    <p:extLst>
      <p:ext uri="{BB962C8B-B14F-4D97-AF65-F5344CB8AC3E}">
        <p14:creationId xmlns:p14="http://schemas.microsoft.com/office/powerpoint/2010/main" val="3515394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7321" y="381662"/>
            <a:ext cx="11553245" cy="4216539"/>
          </a:xfrm>
          <a:prstGeom prst="rect">
            <a:avLst/>
          </a:prstGeom>
        </p:spPr>
        <p:txBody>
          <a:bodyPr wrap="square">
            <a:spAutoFit/>
          </a:bodyPr>
          <a:lstStyle/>
          <a:p>
            <a:r>
              <a:rPr lang="cs-CZ" sz="3600" b="1" dirty="0" smtClean="0">
                <a:solidFill>
                  <a:prstClr val="black"/>
                </a:solidFill>
              </a:rPr>
              <a:t>POZOR na </a:t>
            </a:r>
            <a:r>
              <a:rPr lang="cs-CZ" sz="3600" b="1" dirty="0" smtClean="0">
                <a:solidFill>
                  <a:srgbClr val="FF0000"/>
                </a:solidFill>
              </a:rPr>
              <a:t>Výroky</a:t>
            </a:r>
            <a:r>
              <a:rPr lang="cs-CZ" sz="3600" b="1" dirty="0" smtClean="0">
                <a:solidFill>
                  <a:prstClr val="black"/>
                </a:solidFill>
              </a:rPr>
              <a:t> typu:</a:t>
            </a:r>
          </a:p>
          <a:p>
            <a:endParaRPr lang="cs-CZ" sz="1200" b="1" dirty="0" smtClean="0">
              <a:solidFill>
                <a:prstClr val="black"/>
              </a:solidFill>
            </a:endParaRPr>
          </a:p>
          <a:p>
            <a:r>
              <a:rPr lang="cs-CZ" sz="2800" b="1" dirty="0" smtClean="0"/>
              <a:t>Splňuje   </a:t>
            </a:r>
            <a:r>
              <a:rPr lang="cs-CZ" sz="2800" b="1" dirty="0" smtClean="0"/>
              <a:t>x   </a:t>
            </a:r>
            <a:r>
              <a:rPr lang="cs-CZ" sz="2800" b="1" dirty="0" smtClean="0"/>
              <a:t>Nesplňuje </a:t>
            </a:r>
            <a:r>
              <a:rPr lang="cs-CZ" sz="2400" b="1" dirty="0" smtClean="0">
                <a:solidFill>
                  <a:prstClr val="black"/>
                </a:solidFill>
              </a:rPr>
              <a:t>…………… 	Geodet </a:t>
            </a:r>
            <a:r>
              <a:rPr lang="cs-CZ" sz="2400" b="1" dirty="0" smtClean="0">
                <a:solidFill>
                  <a:prstClr val="black"/>
                </a:solidFill>
              </a:rPr>
              <a:t>musí konstatovat, že </a:t>
            </a:r>
            <a:r>
              <a:rPr lang="cs-CZ" sz="2400" b="1" dirty="0">
                <a:solidFill>
                  <a:prstClr val="black"/>
                </a:solidFill>
              </a:rPr>
              <a:t>nějaká hodnota         </a:t>
            </a:r>
            <a:r>
              <a:rPr lang="cs-CZ" sz="2400" b="1" dirty="0" smtClean="0">
                <a:solidFill>
                  <a:prstClr val="black"/>
                </a:solidFill>
              </a:rPr>
              <a:t>						splňuje či nesplňuje </a:t>
            </a:r>
            <a:r>
              <a:rPr lang="cs-CZ" sz="2400" b="1" dirty="0" smtClean="0">
                <a:solidFill>
                  <a:prstClr val="black"/>
                </a:solidFill>
              </a:rPr>
              <a:t>projektem nebo jinou 							dokumentací stanovenou hodnotu</a:t>
            </a:r>
            <a:endParaRPr lang="cs-CZ" sz="2400" b="1" dirty="0" smtClean="0">
              <a:solidFill>
                <a:prstClr val="black"/>
              </a:solidFill>
            </a:endParaRPr>
          </a:p>
          <a:p>
            <a:endParaRPr lang="cs-CZ" sz="2400" b="1" dirty="0">
              <a:solidFill>
                <a:prstClr val="black"/>
              </a:solidFill>
            </a:endParaRPr>
          </a:p>
          <a:p>
            <a:r>
              <a:rPr lang="cs-CZ" sz="2400" b="1" dirty="0">
                <a:solidFill>
                  <a:prstClr val="black"/>
                </a:solidFill>
              </a:rPr>
              <a:t>Vyhovuje  x   </a:t>
            </a:r>
            <a:r>
              <a:rPr lang="cs-CZ" sz="2400" b="1" dirty="0" smtClean="0">
                <a:solidFill>
                  <a:prstClr val="black"/>
                </a:solidFill>
              </a:rPr>
              <a:t>Nevyhovuje  ……………	</a:t>
            </a:r>
            <a:r>
              <a:rPr lang="cs-CZ" sz="2400" b="1" dirty="0" smtClean="0">
                <a:solidFill>
                  <a:srgbClr val="FF0000"/>
                </a:solidFill>
              </a:rPr>
              <a:t>Geodet NESMÍ použít</a:t>
            </a:r>
            <a:r>
              <a:rPr lang="cs-CZ" sz="2400" b="1" dirty="0" smtClean="0">
                <a:solidFill>
                  <a:prstClr val="black"/>
                </a:solidFill>
              </a:rPr>
              <a:t>, neboť není a nemůže být 						tím, který vynáší hodnocení. To může udělat pouze 					ten, který danou hodnotu v projektu nebo jiné 						dokumentaci předepsal nebo to může učinit nezávislý 					soud  </a:t>
            </a:r>
            <a:endParaRPr lang="cs-CZ" sz="2400" b="1" dirty="0">
              <a:solidFill>
                <a:prstClr val="black"/>
              </a:solidFill>
            </a:endParaRPr>
          </a:p>
        </p:txBody>
      </p:sp>
    </p:spTree>
    <p:extLst>
      <p:ext uri="{BB962C8B-B14F-4D97-AF65-F5344CB8AC3E}">
        <p14:creationId xmlns:p14="http://schemas.microsoft.com/office/powerpoint/2010/main" val="640207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451" y="244929"/>
            <a:ext cx="11911692" cy="7848302"/>
          </a:xfrm>
          <a:prstGeom prst="rect">
            <a:avLst/>
          </a:prstGeom>
        </p:spPr>
        <p:txBody>
          <a:bodyPr wrap="square">
            <a:spAutoFit/>
          </a:bodyPr>
          <a:lstStyle/>
          <a:p>
            <a:r>
              <a:rPr lang="cs-CZ" sz="2800" b="1" dirty="0" smtClean="0"/>
              <a:t>Geodézie</a:t>
            </a:r>
            <a:r>
              <a:rPr lang="cs-CZ" sz="2800" dirty="0" smtClean="0"/>
              <a:t> = Technická věda  tzn. základem je </a:t>
            </a:r>
            <a:r>
              <a:rPr lang="cs-CZ" sz="3200" b="1" dirty="0" smtClean="0"/>
              <a:t>bezpodmínečná znalost</a:t>
            </a:r>
            <a:r>
              <a:rPr lang="cs-CZ" sz="2800" dirty="0" smtClean="0"/>
              <a:t>:</a:t>
            </a:r>
          </a:p>
          <a:p>
            <a:r>
              <a:rPr lang="cs-CZ" sz="2800" dirty="0" smtClean="0"/>
              <a:t>- </a:t>
            </a:r>
            <a:r>
              <a:rPr lang="cs-CZ" sz="2800" b="1" dirty="0" smtClean="0">
                <a:solidFill>
                  <a:srgbClr val="FF0000"/>
                </a:solidFill>
              </a:rPr>
              <a:t>matematiky a statistiky </a:t>
            </a:r>
            <a:r>
              <a:rPr lang="cs-CZ" b="1" dirty="0" smtClean="0"/>
              <a:t>(např.)</a:t>
            </a:r>
            <a:endParaRPr lang="cs-CZ" altLang="cs-CZ" sz="2800" b="1" dirty="0"/>
          </a:p>
          <a:p>
            <a:r>
              <a:rPr lang="cs-CZ" altLang="cs-CZ" sz="3600" dirty="0"/>
              <a:t>	</a:t>
            </a:r>
            <a:r>
              <a:rPr lang="cs-CZ" altLang="cs-CZ" sz="3600" dirty="0" smtClean="0"/>
              <a:t>- </a:t>
            </a:r>
            <a:r>
              <a:rPr lang="cs-CZ" altLang="cs-CZ" sz="3600" u="sng" dirty="0"/>
              <a:t>Číslo</a:t>
            </a:r>
            <a:r>
              <a:rPr lang="cs-CZ" altLang="cs-CZ" sz="2400" u="sng" dirty="0"/>
              <a:t> má </a:t>
            </a:r>
            <a:r>
              <a:rPr lang="cs-CZ" altLang="cs-CZ" sz="2400" b="1" i="1" u="sng" dirty="0"/>
              <a:t>maximálně</a:t>
            </a:r>
            <a:r>
              <a:rPr lang="cs-CZ" altLang="cs-CZ" sz="2400" u="sng" dirty="0"/>
              <a:t> tolik </a:t>
            </a:r>
            <a:r>
              <a:rPr lang="cs-CZ" altLang="cs-CZ" sz="2400" b="1" i="1" u="sng" dirty="0"/>
              <a:t>platných </a:t>
            </a:r>
            <a:r>
              <a:rPr lang="cs-CZ" altLang="cs-CZ" sz="2400" b="1" i="1" u="sng" dirty="0" smtClean="0"/>
              <a:t>cifer </a:t>
            </a:r>
            <a:r>
              <a:rPr lang="cs-CZ" altLang="cs-CZ" sz="2400" u="sng" dirty="0" smtClean="0"/>
              <a:t>kolik </a:t>
            </a:r>
            <a:r>
              <a:rPr lang="cs-CZ" altLang="cs-CZ" sz="2400" u="sng" dirty="0"/>
              <a:t>cifer má  nejmenší číslo  </a:t>
            </a:r>
            <a:endParaRPr lang="cs-CZ" altLang="cs-CZ" sz="2400" u="sng" dirty="0" smtClean="0"/>
          </a:p>
          <a:p>
            <a:r>
              <a:rPr lang="cs-CZ" altLang="cs-CZ" sz="2800" dirty="0" smtClean="0"/>
              <a:t>              (</a:t>
            </a:r>
            <a:r>
              <a:rPr lang="cs-CZ" altLang="cs-CZ" sz="2800" dirty="0"/>
              <a:t>nebezpečí </a:t>
            </a:r>
            <a:r>
              <a:rPr lang="cs-CZ" altLang="cs-CZ" sz="2800" dirty="0" smtClean="0"/>
              <a:t>je tam</a:t>
            </a:r>
            <a:r>
              <a:rPr lang="cs-CZ" altLang="cs-CZ" sz="2800" dirty="0"/>
              <a:t>, kde jeden rozměr je dominantní </a:t>
            </a:r>
          </a:p>
          <a:p>
            <a:r>
              <a:rPr lang="cs-CZ" altLang="cs-CZ" sz="2800" dirty="0"/>
              <a:t>	 </a:t>
            </a:r>
            <a:r>
              <a:rPr lang="cs-CZ" altLang="cs-CZ" sz="2800" dirty="0" smtClean="0"/>
              <a:t>  n</a:t>
            </a:r>
            <a:r>
              <a:rPr lang="cs-CZ" altLang="cs-CZ" sz="2800" i="1" dirty="0" smtClean="0"/>
              <a:t>apř</a:t>
            </a:r>
            <a:r>
              <a:rPr lang="cs-CZ" altLang="cs-CZ" sz="2800" i="1" dirty="0"/>
              <a:t>. </a:t>
            </a:r>
            <a:r>
              <a:rPr lang="cs-CZ" altLang="cs-CZ" sz="2800" i="1" dirty="0" smtClean="0"/>
              <a:t>měření a následný výpočet objemů </a:t>
            </a:r>
            <a:r>
              <a:rPr lang="cs-CZ" altLang="cs-CZ" sz="2800" i="1" dirty="0"/>
              <a:t>materiálu: </a:t>
            </a:r>
          </a:p>
          <a:p>
            <a:r>
              <a:rPr lang="cs-CZ" altLang="cs-CZ" sz="2800" i="1" dirty="0"/>
              <a:t>		</a:t>
            </a:r>
            <a:r>
              <a:rPr lang="cs-CZ" altLang="cs-CZ" sz="2800" i="1" dirty="0" smtClean="0"/>
              <a:t>- </a:t>
            </a:r>
            <a:r>
              <a:rPr lang="cs-CZ" altLang="cs-CZ" sz="2800" i="1" dirty="0"/>
              <a:t>silnice dlouhá .....1 200,00 m</a:t>
            </a:r>
          </a:p>
          <a:p>
            <a:r>
              <a:rPr lang="cs-CZ" altLang="cs-CZ" sz="2800" i="1" dirty="0"/>
              <a:t>		</a:t>
            </a:r>
            <a:r>
              <a:rPr lang="cs-CZ" altLang="cs-CZ" sz="2800" i="1" dirty="0" smtClean="0"/>
              <a:t>- </a:t>
            </a:r>
            <a:r>
              <a:rPr lang="cs-CZ" altLang="cs-CZ" sz="2800" i="1" dirty="0"/>
              <a:t>široká ..................... 10,00 m</a:t>
            </a:r>
          </a:p>
          <a:p>
            <a:r>
              <a:rPr lang="cs-CZ" altLang="cs-CZ" sz="2800" i="1" dirty="0"/>
              <a:t>		</a:t>
            </a:r>
            <a:r>
              <a:rPr lang="cs-CZ" altLang="cs-CZ" sz="2800" i="1" dirty="0" smtClean="0"/>
              <a:t>- </a:t>
            </a:r>
            <a:r>
              <a:rPr lang="cs-CZ" altLang="cs-CZ" sz="2800" i="1" dirty="0"/>
              <a:t>síla vrstvy ................ 0,045 m (stanovit „mm“  = 2 cifry </a:t>
            </a:r>
            <a:r>
              <a:rPr lang="cs-CZ" altLang="cs-CZ" sz="2800" i="1" dirty="0" smtClean="0"/>
              <a:t>je </a:t>
            </a:r>
            <a:r>
              <a:rPr lang="cs-CZ" altLang="cs-CZ" sz="2800" i="1" dirty="0"/>
              <a:t>odvaha </a:t>
            </a:r>
            <a:endParaRPr lang="cs-CZ" altLang="cs-CZ" sz="2800" i="1" dirty="0" smtClean="0"/>
          </a:p>
          <a:p>
            <a:r>
              <a:rPr lang="cs-CZ" altLang="cs-CZ" sz="2800" i="1" dirty="0"/>
              <a:t>	</a:t>
            </a:r>
            <a:r>
              <a:rPr lang="cs-CZ" altLang="cs-CZ" sz="2800" i="1" dirty="0" smtClean="0"/>
              <a:t>						hraničící mnohdy </a:t>
            </a:r>
            <a:r>
              <a:rPr lang="cs-CZ" altLang="cs-CZ" sz="2800" i="1" dirty="0"/>
              <a:t>s hloupostí </a:t>
            </a:r>
            <a:r>
              <a:rPr lang="cs-CZ" altLang="cs-CZ" sz="2800" i="1" dirty="0" smtClean="0"/>
              <a:t>a 								nezodpovědností) </a:t>
            </a:r>
            <a:endParaRPr lang="cs-CZ" altLang="cs-CZ" sz="2800" i="1" dirty="0"/>
          </a:p>
          <a:p>
            <a:pPr defTabSz="898525"/>
            <a:r>
              <a:rPr lang="cs-CZ" altLang="cs-CZ" sz="2800" i="1" dirty="0"/>
              <a:t>			</a:t>
            </a:r>
            <a:r>
              <a:rPr lang="cs-CZ" altLang="cs-CZ" sz="2800" i="1" dirty="0" smtClean="0"/>
              <a:t>= </a:t>
            </a:r>
            <a:r>
              <a:rPr lang="cs-CZ" altLang="cs-CZ" sz="2800" i="1" dirty="0"/>
              <a:t>objem =  </a:t>
            </a:r>
            <a:r>
              <a:rPr lang="cs-CZ" altLang="cs-CZ" sz="3200" b="1" dirty="0"/>
              <a:t>54</a:t>
            </a:r>
            <a:r>
              <a:rPr lang="cs-CZ" altLang="cs-CZ" sz="2800" i="1" dirty="0"/>
              <a:t>0,0 m</a:t>
            </a:r>
            <a:r>
              <a:rPr lang="cs-CZ" altLang="cs-CZ" sz="2800" i="1" baseline="30000" dirty="0"/>
              <a:t>3</a:t>
            </a:r>
            <a:r>
              <a:rPr lang="cs-CZ" altLang="cs-CZ" sz="2800" i="1" dirty="0"/>
              <a:t>  </a:t>
            </a:r>
            <a:r>
              <a:rPr lang="cs-CZ" altLang="cs-CZ" sz="2800" b="1" i="1" dirty="0"/>
              <a:t>PLATNÉ  </a:t>
            </a:r>
            <a:r>
              <a:rPr lang="cs-CZ" altLang="cs-CZ" sz="2800" b="1" i="1" dirty="0" smtClean="0"/>
              <a:t>ale jen </a:t>
            </a:r>
            <a:r>
              <a:rPr lang="cs-CZ" altLang="cs-CZ" sz="2800" b="1" i="1" dirty="0"/>
              <a:t>2 cifry </a:t>
            </a:r>
            <a:endParaRPr lang="cs-CZ" altLang="cs-CZ" sz="3600" b="1" dirty="0"/>
          </a:p>
          <a:p>
            <a:r>
              <a:rPr lang="cs-CZ" altLang="cs-CZ" sz="3600" dirty="0"/>
              <a:t>	</a:t>
            </a:r>
            <a:r>
              <a:rPr lang="cs-CZ" altLang="cs-CZ" sz="3600" dirty="0" smtClean="0"/>
              <a:t>- </a:t>
            </a:r>
            <a:r>
              <a:rPr lang="cs-CZ" altLang="cs-CZ" sz="3600" u="sng" dirty="0"/>
              <a:t>Zaokrouhluje se až úplně konečný výsledek</a:t>
            </a:r>
          </a:p>
          <a:p>
            <a:r>
              <a:rPr lang="cs-CZ" altLang="cs-CZ" sz="3600" dirty="0"/>
              <a:t>	</a:t>
            </a:r>
            <a:r>
              <a:rPr lang="cs-CZ" altLang="cs-CZ" sz="3600" dirty="0" smtClean="0"/>
              <a:t>- </a:t>
            </a:r>
            <a:r>
              <a:rPr lang="cs-CZ" altLang="cs-CZ" sz="3600" u="sng" dirty="0"/>
              <a:t>Zákon hromadění chyb </a:t>
            </a:r>
            <a:r>
              <a:rPr lang="cs-CZ" altLang="cs-CZ" sz="2800" dirty="0"/>
              <a:t>(vliv kritických hodnot)</a:t>
            </a:r>
            <a:endParaRPr lang="cs-CZ" sz="2800" dirty="0"/>
          </a:p>
          <a:p>
            <a:r>
              <a:rPr lang="cs-CZ" sz="2800" dirty="0" smtClean="0"/>
              <a:t>- </a:t>
            </a:r>
            <a:r>
              <a:rPr lang="cs-CZ" sz="2800" b="1" dirty="0" smtClean="0">
                <a:solidFill>
                  <a:srgbClr val="FF0000"/>
                </a:solidFill>
              </a:rPr>
              <a:t>fyziky.</a:t>
            </a:r>
          </a:p>
          <a:p>
            <a:endParaRPr lang="cs-CZ" sz="2800" dirty="0"/>
          </a:p>
          <a:p>
            <a:endParaRPr lang="cs-CZ" sz="2800" b="1" i="1" dirty="0"/>
          </a:p>
          <a:p>
            <a:r>
              <a:rPr lang="cs-CZ" sz="2800" b="1" i="1" dirty="0" smtClean="0"/>
              <a:t>  </a:t>
            </a:r>
            <a:endParaRPr lang="cs-CZ" sz="2800" b="1" i="1" dirty="0"/>
          </a:p>
        </p:txBody>
      </p:sp>
    </p:spTree>
    <p:extLst>
      <p:ext uri="{BB962C8B-B14F-4D97-AF65-F5344CB8AC3E}">
        <p14:creationId xmlns:p14="http://schemas.microsoft.com/office/powerpoint/2010/main" val="3805926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63336" y="515895"/>
            <a:ext cx="11372850" cy="5896999"/>
          </a:xfrm>
          <a:prstGeom prst="rect">
            <a:avLst/>
          </a:prstGeom>
        </p:spPr>
        <p:txBody>
          <a:bodyPr wrap="square">
            <a:spAutoFit/>
          </a:bodyPr>
          <a:lstStyle/>
          <a:p>
            <a:pPr algn="just">
              <a:lnSpc>
                <a:spcPct val="115000"/>
              </a:lnSpc>
              <a:spcAft>
                <a:spcPts val="0"/>
              </a:spcAft>
            </a:pPr>
            <a:r>
              <a:rPr lang="cs-CZ" sz="2000" b="1" dirty="0">
                <a:latin typeface="Times New Roman" panose="02020603050405020304" pitchFamily="18" charset="0"/>
                <a:ea typeface="Calibri" panose="020F0502020204030204" pitchFamily="34" charset="0"/>
                <a:cs typeface="Times New Roman" panose="02020603050405020304" pitchFamily="18" charset="0"/>
              </a:rPr>
              <a:t>Řekneme-li dnes pojem geodézie, každý z nás si v prvém okamžiku vybaví něco jiného, jiný pojem, např.:</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geodézie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inženýrská geodézie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práce v katastru nemovitostí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základní a podrobné bodové pole</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státní mapování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základní státní mapové dílo</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tematické mapové dílo</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podklady pro projektování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katastr</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měření geometrických plánů</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vytyčování pozemků</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vytyčovací sítě</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vytyčení prostorové polohy</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podrobné vytyčení</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cs-CZ" dirty="0">
                <a:latin typeface="Times New Roman" panose="02020603050405020304" pitchFamily="18" charset="0"/>
                <a:ea typeface="Calibri" panose="020F0502020204030204" pitchFamily="34" charset="0"/>
                <a:cs typeface="Times New Roman" panose="02020603050405020304" pitchFamily="18" charset="0"/>
              </a:rPr>
              <a:t>dokumentace skutečného provedení </a:t>
            </a:r>
            <a:r>
              <a:rPr lang="cs-CZ" dirty="0" smtClean="0">
                <a:latin typeface="Times New Roman" panose="02020603050405020304" pitchFamily="18" charset="0"/>
                <a:ea typeface="Calibri" panose="020F0502020204030204" pitchFamily="34" charset="0"/>
                <a:cs typeface="Times New Roman" panose="02020603050405020304" pitchFamily="18" charset="0"/>
              </a:rPr>
              <a:t>stavby</a:t>
            </a:r>
          </a:p>
          <a:p>
            <a:pPr marL="342900" lvl="0" indent="-342900" algn="just">
              <a:lnSpc>
                <a:spcPct val="115000"/>
              </a:lnSpc>
              <a:spcAft>
                <a:spcPts val="0"/>
              </a:spcAft>
              <a:buFont typeface="Times New Roman" panose="02020603050405020304" pitchFamily="18" charset="0"/>
              <a:buChar char="-"/>
            </a:pPr>
            <a:r>
              <a:rPr lang="cs-CZ" i="1" dirty="0" smtClean="0">
                <a:latin typeface="Times New Roman" panose="02020603050405020304" pitchFamily="18" charset="0"/>
                <a:ea typeface="Calibri" panose="020F0502020204030204" pitchFamily="34" charset="0"/>
                <a:cs typeface="Times New Roman" panose="02020603050405020304" pitchFamily="18" charset="0"/>
              </a:rPr>
              <a:t>a </a:t>
            </a:r>
            <a:r>
              <a:rPr lang="cs-CZ" i="1" dirty="0">
                <a:latin typeface="Times New Roman" panose="02020603050405020304" pitchFamily="18" charset="0"/>
                <a:ea typeface="Calibri" panose="020F0502020204030204" pitchFamily="34" charset="0"/>
                <a:cs typeface="Times New Roman" panose="02020603050405020304" pitchFamily="18" charset="0"/>
              </a:rPr>
              <a:t>mnoho dalších pojmů.</a:t>
            </a:r>
            <a:r>
              <a:rPr lang="cs-CZ" dirty="0">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29673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i="1" dirty="0" smtClean="0">
                <a:solidFill>
                  <a:srgbClr val="92D050"/>
                </a:solidFill>
              </a:rPr>
              <a:t>Měření</a:t>
            </a:r>
            <a:r>
              <a:rPr lang="cs-CZ" b="1" i="1" dirty="0" smtClean="0"/>
              <a:t> </a:t>
            </a:r>
            <a:r>
              <a:rPr lang="cs-CZ" i="1" dirty="0" smtClean="0"/>
              <a:t>versus</a:t>
            </a:r>
            <a:r>
              <a:rPr lang="cs-CZ" b="1" i="1" dirty="0" smtClean="0"/>
              <a:t> </a:t>
            </a:r>
            <a:r>
              <a:rPr lang="cs-CZ" b="1" i="1" dirty="0" smtClean="0">
                <a:solidFill>
                  <a:srgbClr val="FF0000"/>
                </a:solidFill>
              </a:rPr>
              <a:t>Zobrazení</a:t>
            </a:r>
            <a:endParaRPr lang="cs-CZ" b="1" i="1" dirty="0">
              <a:solidFill>
                <a:srgbClr val="FF0000"/>
              </a:solidFill>
            </a:endParaRPr>
          </a:p>
        </p:txBody>
      </p:sp>
      <p:sp>
        <p:nvSpPr>
          <p:cNvPr id="3" name="Zástupný symbol pro obsah 2"/>
          <p:cNvSpPr>
            <a:spLocks noGrp="1"/>
          </p:cNvSpPr>
          <p:nvPr>
            <p:ph idx="1"/>
          </p:nvPr>
        </p:nvSpPr>
        <p:spPr/>
        <p:txBody>
          <a:bodyPr/>
          <a:lstStyle/>
          <a:p>
            <a:pPr>
              <a:buFontTx/>
              <a:buChar char="-"/>
            </a:pPr>
            <a:r>
              <a:rPr lang="cs-CZ" dirty="0" smtClean="0"/>
              <a:t>Zobrazení v ČR .... S-JTSK</a:t>
            </a:r>
          </a:p>
          <a:p>
            <a:pPr>
              <a:buFontTx/>
              <a:buChar char="-"/>
            </a:pPr>
            <a:r>
              <a:rPr lang="cs-CZ" dirty="0" smtClean="0"/>
              <a:t>Měření ................ Skutečnost (v daném místě a čase!!!!)</a:t>
            </a:r>
          </a:p>
          <a:p>
            <a:pPr>
              <a:buFontTx/>
              <a:buChar char="-"/>
            </a:pPr>
            <a:endParaRPr lang="cs-CZ" dirty="0"/>
          </a:p>
          <a:p>
            <a:pPr>
              <a:buFontTx/>
              <a:buChar char="-"/>
            </a:pPr>
            <a:r>
              <a:rPr lang="cs-CZ" dirty="0" smtClean="0"/>
              <a:t>Které město je severněji Praha nebo Ostrava?</a:t>
            </a:r>
          </a:p>
          <a:p>
            <a:pPr>
              <a:buFontTx/>
              <a:buChar char="-"/>
            </a:pPr>
            <a:r>
              <a:rPr lang="cs-CZ" dirty="0" smtClean="0"/>
              <a:t>Co je „souřadnice“ Souřadný systém – kolik jich je?</a:t>
            </a:r>
          </a:p>
          <a:p>
            <a:pPr>
              <a:buFontTx/>
              <a:buChar char="-"/>
            </a:pPr>
            <a:r>
              <a:rPr lang="cs-CZ" dirty="0" smtClean="0"/>
              <a:t>Co se změní vytyčuji-li ze souřadnic S-JTSK oproti tomu, když měřím   a dávám výsledek v S-JTSK?</a:t>
            </a:r>
          </a:p>
          <a:p>
            <a:pPr>
              <a:buFontTx/>
              <a:buChar char="-"/>
            </a:pPr>
            <a:r>
              <a:rPr lang="cs-CZ" dirty="0" smtClean="0"/>
              <a:t>Jaký je rozdíl </a:t>
            </a:r>
            <a:r>
              <a:rPr lang="cs-CZ" smtClean="0"/>
              <a:t>v použití </a:t>
            </a:r>
            <a:r>
              <a:rPr lang="cs-CZ" dirty="0" smtClean="0"/>
              <a:t>mezi atmosférickými korekcemi a korekcemi ze zobrazení a nadmořské výšky?</a:t>
            </a:r>
            <a:endParaRPr lang="cs-CZ" dirty="0"/>
          </a:p>
        </p:txBody>
      </p:sp>
    </p:spTree>
    <p:extLst>
      <p:ext uri="{BB962C8B-B14F-4D97-AF65-F5344CB8AC3E}">
        <p14:creationId xmlns:p14="http://schemas.microsoft.com/office/powerpoint/2010/main" val="2687229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zur">
  <a:themeElements>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zur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udění">
  <a:themeElements>
    <a:clrScheme name="Proudění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Proudění">
      <a:majorFont>
        <a:latin typeface="Garamond"/>
        <a:ea typeface=""/>
        <a:cs typeface=""/>
      </a:majorFont>
      <a:minorFont>
        <a:latin typeface="Garamond"/>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udění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Proudění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Proudění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Proudění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Proudění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udění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Proudění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Proudění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Proudění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TotalTime>
  <Words>1919</Words>
  <Application>Microsoft Office PowerPoint</Application>
  <PresentationFormat>Širokoúhlá obrazovka</PresentationFormat>
  <Paragraphs>590</Paragraphs>
  <Slides>50</Slides>
  <Notes>3</Notes>
  <HiddenSlides>0</HiddenSlides>
  <MMClips>0</MMClips>
  <ScaleCrop>false</ScaleCrop>
  <HeadingPairs>
    <vt:vector size="8" baseType="variant">
      <vt:variant>
        <vt:lpstr>Použitá písma</vt:lpstr>
      </vt:variant>
      <vt:variant>
        <vt:i4>9</vt:i4>
      </vt:variant>
      <vt:variant>
        <vt:lpstr>Motiv</vt:lpstr>
      </vt:variant>
      <vt:variant>
        <vt:i4>4</vt:i4>
      </vt:variant>
      <vt:variant>
        <vt:lpstr>Vložené servery OLE</vt:lpstr>
      </vt:variant>
      <vt:variant>
        <vt:i4>3</vt:i4>
      </vt:variant>
      <vt:variant>
        <vt:lpstr>Nadpisy snímků</vt:lpstr>
      </vt:variant>
      <vt:variant>
        <vt:i4>50</vt:i4>
      </vt:variant>
    </vt:vector>
  </HeadingPairs>
  <TitlesOfParts>
    <vt:vector size="66" baseType="lpstr">
      <vt:lpstr>AR DARLING</vt:lpstr>
      <vt:lpstr>Arial</vt:lpstr>
      <vt:lpstr>Calibri</vt:lpstr>
      <vt:lpstr>Calibri Light</vt:lpstr>
      <vt:lpstr>Comic Sans MS</vt:lpstr>
      <vt:lpstr>Garamond</vt:lpstr>
      <vt:lpstr>Symbol</vt:lpstr>
      <vt:lpstr>Times New Roman</vt:lpstr>
      <vt:lpstr>Wingdings</vt:lpstr>
      <vt:lpstr>Motiv Office</vt:lpstr>
      <vt:lpstr>Azur</vt:lpstr>
      <vt:lpstr>1_Azur</vt:lpstr>
      <vt:lpstr>Proudění</vt:lpstr>
      <vt:lpstr>Worksheet</vt:lpstr>
      <vt:lpstr>Slide</vt:lpstr>
      <vt:lpstr>PhotoImpact</vt:lpstr>
      <vt:lpstr>Geometrická přesnost ve výstavbě</vt:lpstr>
      <vt:lpstr>Stanovení přesnosti geometrických parametrů stavby -  nezbytná součást každého projektu  </vt:lpstr>
      <vt:lpstr>Prezentace aplikace PowerPoint</vt:lpstr>
      <vt:lpstr>Prezentace aplikace PowerPoint</vt:lpstr>
      <vt:lpstr>Výchozí pojmy</vt:lpstr>
      <vt:lpstr>Prezentace aplikace PowerPoint</vt:lpstr>
      <vt:lpstr>Prezentace aplikace PowerPoint</vt:lpstr>
      <vt:lpstr>Prezentace aplikace PowerPoint</vt:lpstr>
      <vt:lpstr>Měření versus Zobrazení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Terminologie a vztahy</vt:lpstr>
      <vt:lpstr>Prezentace aplikace PowerPoint</vt:lpstr>
      <vt:lpstr>Prezentace aplikace PowerPoint</vt:lpstr>
      <vt:lpstr>Postup geodeta na stavbě</vt:lpstr>
      <vt:lpstr>Na co navazuje geodet na stavbě: 1) Musí být fyzicky vyznačeny hranice pozemku ( nepoužívat pojem hranice parcely – proč asi?) Toto se musí dít  podle pravidel a předpisů platných pro KATASTR NEMOVITOSTÍ. Tedy v souřadném systému   S-JTSK (= závazný systém).  2) Co, jak, kdy, s jakou přesností a vše další - na konkrétní stavbě pro tu jedinou stavbu rozhoduje PROJEKTANT a nikdo jiný. (Nejsou žádné obecně závazné předpisy, jejichž znalostí nahradím vše, co je uvedeno, nebo má být uvedeno v projektu. NUTNÉ a NEZBYTNÉ znát projekt).  Projektant s pravděpodobností hraničící s jistotou nezná = nepoužívá S-JTSK. Pro něj je to jen „pravoúhlý souřadný systém“. Neví co je redukce ze zobrazení a nadmořské výšky.  3) Na stavbě za vše zodpovídá a vše řídí stavbyvedoucí (pokud nemá potřebná oprávnění je povinen provádění těchto prací zajistit odborníky s daným oprávněním)     </vt:lpstr>
      <vt:lpstr>Geodet na stavbě: - Při Vytyčení ZODPOVÍDÁ a je právně zodpovědný za přesnost a správnost VYTYČENÍ  - Při Zaměření ZODPOVÍDÁ a je právně zodpovědný za přesnost úkonu měření tzn. za σ (směrodatnou odchylku měření) NE za δ (velikost odchylky).</vt:lpstr>
      <vt:lpstr>Prezentace aplikace PowerPoint</vt:lpstr>
      <vt:lpstr>Prezentace aplikace PowerPoint</vt:lpstr>
      <vt:lpstr>Hodnota geometrického parametru     (měrné jednotky délkové, úhlové) Základní hodnota ( v projektu,        k ní se vztahují odchylky)  Skutečná hodnota (měřením        s určenou přesnosti měření) Počáteční hodnota (stanovená       pro výchozí podmínky) Odchylka, tolerance Skutečná odchylka Inherentní (čas. závislá odchylka      vratná, nevratná)</vt:lpstr>
      <vt:lpstr>Uvádění hodnot v dokumentaci Charakteristiky přesnosti délkových, výškových a úhlových rozměrů se předepisují některým ze způsobů :  </vt:lpstr>
      <vt:lpstr>Prezentace aplikace PowerPoint</vt:lpstr>
      <vt:lpstr>Následuje část vytyčování, kontrola a hodnocení geometrické přesnosti </vt:lpstr>
      <vt:lpstr>Kontrola a hodnocení</vt:lpstr>
      <vt:lpstr>Druhy, metody a předměty kontroly – vstupní kontrola</vt:lpstr>
      <vt:lpstr>Výrobní (operativní) kontrola </vt:lpstr>
      <vt:lpstr>Přejímací kontrola</vt:lpstr>
      <vt:lpstr>Záznam dat o geometrické přesnosti</vt:lpstr>
      <vt:lpstr>Analýza, přejímka, regulace</vt:lpstr>
      <vt:lpstr>Statistická regulace</vt:lpstr>
      <vt:lpstr>Činnosti a odpovědnosti při vytyčování</vt:lpstr>
      <vt:lpstr>Příklady -Měření světlé výšky</vt:lpstr>
      <vt:lpstr>Příklady - Místní rovinnost</vt:lpstr>
      <vt:lpstr>Příklady - Celková rovinnost</vt:lpstr>
      <vt:lpstr>Příklady - Přímost </vt:lpstr>
      <vt:lpstr>Příklady - Svislost desek (stěn)</vt:lpstr>
      <vt:lpstr>Rovinnost celková tab.DIN 1802 Tato tabulka platí pro kontrolní míry plošných odchylek; platí pro stropy (horní a spodní plochy, mazaniny, podlahy a stěny) </vt:lpstr>
      <vt:lpstr>Odchylky rovinnosti a přímosti podle  ČSN EN 13 670/2010 Provádění betonových konstrukcí</vt:lpstr>
      <vt:lpstr>Betonové konstrukce</vt:lpstr>
      <vt:lpstr>Přesnost úhlů DIN 18201 </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Sanda Vaclav</dc:creator>
  <cp:lastModifiedBy>Sanda Vaclav</cp:lastModifiedBy>
  <cp:revision>59</cp:revision>
  <cp:lastPrinted>2016-03-10T15:02:39Z</cp:lastPrinted>
  <dcterms:created xsi:type="dcterms:W3CDTF">2016-03-09T14:31:15Z</dcterms:created>
  <dcterms:modified xsi:type="dcterms:W3CDTF">2019-03-25T16:54:32Z</dcterms:modified>
</cp:coreProperties>
</file>